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356"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2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image" Target="../media/image49.emf"/><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image" Target="../media/image57.e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4" Type="http://schemas.openxmlformats.org/officeDocument/2006/relationships/image" Target="../media/image8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2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 Id="rId5" Type="http://schemas.openxmlformats.org/officeDocument/2006/relationships/image" Target="../media/image90.emf"/><Relationship Id="rId4" Type="http://schemas.openxmlformats.org/officeDocument/2006/relationships/image" Target="../media/image8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 Id="rId5" Type="http://schemas.openxmlformats.org/officeDocument/2006/relationships/image" Target="../media/image96.emf"/><Relationship Id="rId4"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 Id="rId4" Type="http://schemas.openxmlformats.org/officeDocument/2006/relationships/image" Target="../media/image100.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wmf"/><Relationship Id="rId7" Type="http://schemas.openxmlformats.org/officeDocument/2006/relationships/image" Target="../media/image107.emf"/><Relationship Id="rId2" Type="http://schemas.openxmlformats.org/officeDocument/2006/relationships/image" Target="../media/image102.emf"/><Relationship Id="rId1" Type="http://schemas.openxmlformats.org/officeDocument/2006/relationships/image" Target="../media/image101.emf"/><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 Id="rId4" Type="http://schemas.openxmlformats.org/officeDocument/2006/relationships/image" Target="../media/image11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image" Target="../media/image128.emf"/><Relationship Id="rId1" Type="http://schemas.openxmlformats.org/officeDocument/2006/relationships/image" Target="../media/image127.emf"/><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image" Target="../media/image140.emf"/><Relationship Id="rId5" Type="http://schemas.openxmlformats.org/officeDocument/2006/relationships/image" Target="../media/image143.emf"/><Relationship Id="rId4" Type="http://schemas.openxmlformats.org/officeDocument/2006/relationships/image" Target="../media/image2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5.emf"/><Relationship Id="rId1" Type="http://schemas.openxmlformats.org/officeDocument/2006/relationships/image" Target="../media/image144.emf"/><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image" Target="../media/image152.emf"/><Relationship Id="rId1" Type="http://schemas.openxmlformats.org/officeDocument/2006/relationships/image" Target="../media/image151.emf"/><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image" Target="../media/image162.emf"/><Relationship Id="rId7" Type="http://schemas.openxmlformats.org/officeDocument/2006/relationships/image" Target="../media/image166.wmf"/><Relationship Id="rId2" Type="http://schemas.openxmlformats.org/officeDocument/2006/relationships/image" Target="../media/image161.emf"/><Relationship Id="rId1" Type="http://schemas.openxmlformats.org/officeDocument/2006/relationships/image" Target="../media/image160.e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9" Type="http://schemas.openxmlformats.org/officeDocument/2006/relationships/image" Target="../media/image16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image" Target="../media/image179.emf"/><Relationship Id="rId7" Type="http://schemas.openxmlformats.org/officeDocument/2006/relationships/image" Target="../media/image183.emf"/><Relationship Id="rId2" Type="http://schemas.openxmlformats.org/officeDocument/2006/relationships/image" Target="../media/image178.emf"/><Relationship Id="rId1" Type="http://schemas.openxmlformats.org/officeDocument/2006/relationships/image" Target="../media/image177.emf"/><Relationship Id="rId6" Type="http://schemas.openxmlformats.org/officeDocument/2006/relationships/image" Target="../media/image182.emf"/><Relationship Id="rId5" Type="http://schemas.openxmlformats.org/officeDocument/2006/relationships/image" Target="../media/image181.emf"/><Relationship Id="rId4" Type="http://schemas.openxmlformats.org/officeDocument/2006/relationships/image" Target="../media/image18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image" Target="../media/image186.emf"/><Relationship Id="rId1" Type="http://schemas.openxmlformats.org/officeDocument/2006/relationships/image" Target="../media/image185.emf"/><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image" Target="../media/image194.wmf"/><Relationship Id="rId7" Type="http://schemas.openxmlformats.org/officeDocument/2006/relationships/image" Target="../media/image198.emf"/><Relationship Id="rId2" Type="http://schemas.openxmlformats.org/officeDocument/2006/relationships/image" Target="../media/image193.wmf"/><Relationship Id="rId1" Type="http://schemas.openxmlformats.org/officeDocument/2006/relationships/image" Target="../media/image192.emf"/><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 Id="rId5" Type="http://schemas.openxmlformats.org/officeDocument/2006/relationships/image" Target="../media/image204.emf"/><Relationship Id="rId4" Type="http://schemas.openxmlformats.org/officeDocument/2006/relationships/image" Target="../media/image203.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image" Target="../media/image208.emf"/><Relationship Id="rId7" Type="http://schemas.openxmlformats.org/officeDocument/2006/relationships/image" Target="../media/image212.emf"/><Relationship Id="rId2" Type="http://schemas.openxmlformats.org/officeDocument/2006/relationships/image" Target="../media/image207.emf"/><Relationship Id="rId1" Type="http://schemas.openxmlformats.org/officeDocument/2006/relationships/image" Target="../media/image206.emf"/><Relationship Id="rId6" Type="http://schemas.openxmlformats.org/officeDocument/2006/relationships/image" Target="../media/image211.emf"/><Relationship Id="rId11" Type="http://schemas.openxmlformats.org/officeDocument/2006/relationships/image" Target="../media/image216.emf"/><Relationship Id="rId5" Type="http://schemas.openxmlformats.org/officeDocument/2006/relationships/image" Target="../media/image210.emf"/><Relationship Id="rId10" Type="http://schemas.openxmlformats.org/officeDocument/2006/relationships/image" Target="../media/image215.emf"/><Relationship Id="rId4" Type="http://schemas.openxmlformats.org/officeDocument/2006/relationships/image" Target="../media/image209.emf"/><Relationship Id="rId9" Type="http://schemas.openxmlformats.org/officeDocument/2006/relationships/image" Target="../media/image214.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18.emf"/><Relationship Id="rId1" Type="http://schemas.openxmlformats.org/officeDocument/2006/relationships/image" Target="../media/image217.emf"/><Relationship Id="rId5" Type="http://schemas.openxmlformats.org/officeDocument/2006/relationships/image" Target="../media/image220.emf"/><Relationship Id="rId4" Type="http://schemas.openxmlformats.org/officeDocument/2006/relationships/image" Target="../media/image219.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image" Target="../media/image222.emf"/><Relationship Id="rId1" Type="http://schemas.openxmlformats.org/officeDocument/2006/relationships/image" Target="../media/image221.emf"/><Relationship Id="rId5" Type="http://schemas.openxmlformats.org/officeDocument/2006/relationships/image" Target="../media/image225.emf"/><Relationship Id="rId4" Type="http://schemas.openxmlformats.org/officeDocument/2006/relationships/image" Target="../media/image22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33.emf"/><Relationship Id="rId3" Type="http://schemas.openxmlformats.org/officeDocument/2006/relationships/image" Target="../media/image228.emf"/><Relationship Id="rId7" Type="http://schemas.openxmlformats.org/officeDocument/2006/relationships/image" Target="../media/image232.emf"/><Relationship Id="rId12" Type="http://schemas.openxmlformats.org/officeDocument/2006/relationships/image" Target="../media/image237.emf"/><Relationship Id="rId2" Type="http://schemas.openxmlformats.org/officeDocument/2006/relationships/image" Target="../media/image227.emf"/><Relationship Id="rId1" Type="http://schemas.openxmlformats.org/officeDocument/2006/relationships/image" Target="../media/image226.emf"/><Relationship Id="rId6" Type="http://schemas.openxmlformats.org/officeDocument/2006/relationships/image" Target="../media/image231.emf"/><Relationship Id="rId11" Type="http://schemas.openxmlformats.org/officeDocument/2006/relationships/image" Target="../media/image236.emf"/><Relationship Id="rId5" Type="http://schemas.openxmlformats.org/officeDocument/2006/relationships/image" Target="../media/image230.emf"/><Relationship Id="rId10" Type="http://schemas.openxmlformats.org/officeDocument/2006/relationships/image" Target="../media/image235.emf"/><Relationship Id="rId4" Type="http://schemas.openxmlformats.org/officeDocument/2006/relationships/image" Target="../media/image229.emf"/><Relationship Id="rId9" Type="http://schemas.openxmlformats.org/officeDocument/2006/relationships/image" Target="../media/image234.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image" Target="../media/image238.emf"/><Relationship Id="rId5" Type="http://schemas.openxmlformats.org/officeDocument/2006/relationships/image" Target="../media/image242.emf"/><Relationship Id="rId4" Type="http://schemas.openxmlformats.org/officeDocument/2006/relationships/image" Target="../media/image241.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5" Type="http://schemas.openxmlformats.org/officeDocument/2006/relationships/image" Target="../media/image247.emf"/><Relationship Id="rId4" Type="http://schemas.openxmlformats.org/officeDocument/2006/relationships/image" Target="../media/image246.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image" Target="../media/image248.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53.emf"/><Relationship Id="rId7" Type="http://schemas.openxmlformats.org/officeDocument/2006/relationships/image" Target="../media/image257.emf"/><Relationship Id="rId2" Type="http://schemas.openxmlformats.org/officeDocument/2006/relationships/image" Target="../media/image252.emf"/><Relationship Id="rId1" Type="http://schemas.openxmlformats.org/officeDocument/2006/relationships/image" Target="../media/image251.emf"/><Relationship Id="rId6" Type="http://schemas.openxmlformats.org/officeDocument/2006/relationships/image" Target="../media/image256.emf"/><Relationship Id="rId5" Type="http://schemas.openxmlformats.org/officeDocument/2006/relationships/image" Target="../media/image255.emf"/><Relationship Id="rId4" Type="http://schemas.openxmlformats.org/officeDocument/2006/relationships/image" Target="../media/image254.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65.emf"/><Relationship Id="rId3" Type="http://schemas.openxmlformats.org/officeDocument/2006/relationships/image" Target="../media/image260.emf"/><Relationship Id="rId7" Type="http://schemas.openxmlformats.org/officeDocument/2006/relationships/image" Target="../media/image264.emf"/><Relationship Id="rId2" Type="http://schemas.openxmlformats.org/officeDocument/2006/relationships/image" Target="../media/image259.emf"/><Relationship Id="rId1" Type="http://schemas.openxmlformats.org/officeDocument/2006/relationships/image" Target="../media/image258.emf"/><Relationship Id="rId6" Type="http://schemas.openxmlformats.org/officeDocument/2006/relationships/image" Target="../media/image263.emf"/><Relationship Id="rId5" Type="http://schemas.openxmlformats.org/officeDocument/2006/relationships/image" Target="../media/image262.emf"/><Relationship Id="rId4" Type="http://schemas.openxmlformats.org/officeDocument/2006/relationships/image" Target="../media/image261.emf"/><Relationship Id="rId9" Type="http://schemas.openxmlformats.org/officeDocument/2006/relationships/image" Target="../media/image266.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emf"/><Relationship Id="rId1" Type="http://schemas.openxmlformats.org/officeDocument/2006/relationships/image" Target="../media/image267.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image" Target="../media/image270.emf"/><Relationship Id="rId5" Type="http://schemas.openxmlformats.org/officeDocument/2006/relationships/image" Target="../media/image274.emf"/><Relationship Id="rId4" Type="http://schemas.openxmlformats.org/officeDocument/2006/relationships/image" Target="../media/image273.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image" Target="../media/image287.emf"/><Relationship Id="rId3" Type="http://schemas.openxmlformats.org/officeDocument/2006/relationships/image" Target="../media/image277.emf"/><Relationship Id="rId7" Type="http://schemas.openxmlformats.org/officeDocument/2006/relationships/image" Target="../media/image281.emf"/><Relationship Id="rId12" Type="http://schemas.openxmlformats.org/officeDocument/2006/relationships/image" Target="../media/image286.emf"/><Relationship Id="rId2" Type="http://schemas.openxmlformats.org/officeDocument/2006/relationships/image" Target="../media/image276.emf"/><Relationship Id="rId1" Type="http://schemas.openxmlformats.org/officeDocument/2006/relationships/image" Target="../media/image275.emf"/><Relationship Id="rId6" Type="http://schemas.openxmlformats.org/officeDocument/2006/relationships/image" Target="../media/image280.emf"/><Relationship Id="rId11" Type="http://schemas.openxmlformats.org/officeDocument/2006/relationships/image" Target="../media/image285.emf"/><Relationship Id="rId5" Type="http://schemas.openxmlformats.org/officeDocument/2006/relationships/image" Target="../media/image279.emf"/><Relationship Id="rId10" Type="http://schemas.openxmlformats.org/officeDocument/2006/relationships/image" Target="../media/image284.emf"/><Relationship Id="rId4" Type="http://schemas.openxmlformats.org/officeDocument/2006/relationships/image" Target="../media/image278.emf"/><Relationship Id="rId9" Type="http://schemas.openxmlformats.org/officeDocument/2006/relationships/image" Target="../media/image283.emf"/><Relationship Id="rId14" Type="http://schemas.openxmlformats.org/officeDocument/2006/relationships/image" Target="../media/image288.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91.emf"/><Relationship Id="rId2" Type="http://schemas.openxmlformats.org/officeDocument/2006/relationships/image" Target="../media/image290.emf"/><Relationship Id="rId1" Type="http://schemas.openxmlformats.org/officeDocument/2006/relationships/image" Target="../media/image289.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emf"/><Relationship Id="rId1" Type="http://schemas.openxmlformats.org/officeDocument/2006/relationships/image" Target="../media/image29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9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9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9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99.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image" Target="../media/image301.emf"/><Relationship Id="rId1" Type="http://schemas.openxmlformats.org/officeDocument/2006/relationships/image" Target="../media/image300.emf"/><Relationship Id="rId6" Type="http://schemas.openxmlformats.org/officeDocument/2006/relationships/image" Target="../media/image305.emf"/><Relationship Id="rId5" Type="http://schemas.openxmlformats.org/officeDocument/2006/relationships/image" Target="../media/image304.emf"/><Relationship Id="rId4" Type="http://schemas.openxmlformats.org/officeDocument/2006/relationships/image" Target="../media/image303.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13.emf"/><Relationship Id="rId3" Type="http://schemas.openxmlformats.org/officeDocument/2006/relationships/image" Target="../media/image308.emf"/><Relationship Id="rId7" Type="http://schemas.openxmlformats.org/officeDocument/2006/relationships/image" Target="../media/image312.emf"/><Relationship Id="rId2" Type="http://schemas.openxmlformats.org/officeDocument/2006/relationships/image" Target="../media/image307.emf"/><Relationship Id="rId1" Type="http://schemas.openxmlformats.org/officeDocument/2006/relationships/image" Target="../media/image306.emf"/><Relationship Id="rId6" Type="http://schemas.openxmlformats.org/officeDocument/2006/relationships/image" Target="../media/image311.emf"/><Relationship Id="rId5" Type="http://schemas.openxmlformats.org/officeDocument/2006/relationships/image" Target="../media/image310.emf"/><Relationship Id="rId4" Type="http://schemas.openxmlformats.org/officeDocument/2006/relationships/image" Target="../media/image309.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16.emf"/><Relationship Id="rId7" Type="http://schemas.openxmlformats.org/officeDocument/2006/relationships/image" Target="../media/image320.emf"/><Relationship Id="rId2" Type="http://schemas.openxmlformats.org/officeDocument/2006/relationships/image" Target="../media/image315.emf"/><Relationship Id="rId1" Type="http://schemas.openxmlformats.org/officeDocument/2006/relationships/image" Target="../media/image314.emf"/><Relationship Id="rId6" Type="http://schemas.openxmlformats.org/officeDocument/2006/relationships/image" Target="../media/image319.emf"/><Relationship Id="rId5" Type="http://schemas.openxmlformats.org/officeDocument/2006/relationships/image" Target="../media/image318.emf"/><Relationship Id="rId4" Type="http://schemas.openxmlformats.org/officeDocument/2006/relationships/image" Target="../media/image317.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23.emf"/><Relationship Id="rId2" Type="http://schemas.openxmlformats.org/officeDocument/2006/relationships/image" Target="../media/image322.emf"/><Relationship Id="rId1" Type="http://schemas.openxmlformats.org/officeDocument/2006/relationships/image" Target="../media/image32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image" Target="../media/image25.emf"/><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26.emf"/><Relationship Id="rId2" Type="http://schemas.openxmlformats.org/officeDocument/2006/relationships/image" Target="../media/image325.emf"/><Relationship Id="rId1" Type="http://schemas.openxmlformats.org/officeDocument/2006/relationships/image" Target="../media/image324.emf"/><Relationship Id="rId6" Type="http://schemas.openxmlformats.org/officeDocument/2006/relationships/image" Target="../media/image329.emf"/><Relationship Id="rId5" Type="http://schemas.openxmlformats.org/officeDocument/2006/relationships/image" Target="../media/image328.emf"/><Relationship Id="rId4" Type="http://schemas.openxmlformats.org/officeDocument/2006/relationships/image" Target="../media/image327.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32.emf"/><Relationship Id="rId2" Type="http://schemas.openxmlformats.org/officeDocument/2006/relationships/image" Target="../media/image331.emf"/><Relationship Id="rId1" Type="http://schemas.openxmlformats.org/officeDocument/2006/relationships/image" Target="../media/image330.emf"/><Relationship Id="rId4" Type="http://schemas.openxmlformats.org/officeDocument/2006/relationships/image" Target="../media/image333.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335.wmf"/><Relationship Id="rId1" Type="http://schemas.openxmlformats.org/officeDocument/2006/relationships/image" Target="../media/image334.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337.emf"/><Relationship Id="rId1" Type="http://schemas.openxmlformats.org/officeDocument/2006/relationships/image" Target="../media/image336.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image" Target="../media/image339.emf"/><Relationship Id="rId1" Type="http://schemas.openxmlformats.org/officeDocument/2006/relationships/image" Target="../media/image338.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emf"/><Relationship Id="rId1" Type="http://schemas.openxmlformats.org/officeDocument/2006/relationships/image" Target="../media/image341.emf"/><Relationship Id="rId4" Type="http://schemas.openxmlformats.org/officeDocument/2006/relationships/image" Target="../media/image344.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4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46.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image" Target="../media/image359.wmf"/><Relationship Id="rId3" Type="http://schemas.openxmlformats.org/officeDocument/2006/relationships/image" Target="../media/image349.wmf"/><Relationship Id="rId7" Type="http://schemas.openxmlformats.org/officeDocument/2006/relationships/image" Target="../media/image353.wmf"/><Relationship Id="rId12" Type="http://schemas.openxmlformats.org/officeDocument/2006/relationships/image" Target="../media/image358.wmf"/><Relationship Id="rId2" Type="http://schemas.openxmlformats.org/officeDocument/2006/relationships/image" Target="../media/image348.emf"/><Relationship Id="rId1" Type="http://schemas.openxmlformats.org/officeDocument/2006/relationships/image" Target="../media/image347.emf"/><Relationship Id="rId6" Type="http://schemas.openxmlformats.org/officeDocument/2006/relationships/image" Target="../media/image352.wmf"/><Relationship Id="rId11" Type="http://schemas.openxmlformats.org/officeDocument/2006/relationships/image" Target="../media/image357.wmf"/><Relationship Id="rId5" Type="http://schemas.openxmlformats.org/officeDocument/2006/relationships/image" Target="../media/image351.wmf"/><Relationship Id="rId10" Type="http://schemas.openxmlformats.org/officeDocument/2006/relationships/image" Target="../media/image356.wmf"/><Relationship Id="rId4" Type="http://schemas.openxmlformats.org/officeDocument/2006/relationships/image" Target="../media/image350.wmf"/><Relationship Id="rId9" Type="http://schemas.openxmlformats.org/officeDocument/2006/relationships/image" Target="../media/image355.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62.emf"/><Relationship Id="rId7" Type="http://schemas.openxmlformats.org/officeDocument/2006/relationships/image" Target="../media/image366.emf"/><Relationship Id="rId2" Type="http://schemas.openxmlformats.org/officeDocument/2006/relationships/image" Target="../media/image361.emf"/><Relationship Id="rId1" Type="http://schemas.openxmlformats.org/officeDocument/2006/relationships/image" Target="../media/image360.emf"/><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4.e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374.emf"/><Relationship Id="rId3" Type="http://schemas.openxmlformats.org/officeDocument/2006/relationships/image" Target="../media/image369.emf"/><Relationship Id="rId7" Type="http://schemas.openxmlformats.org/officeDocument/2006/relationships/image" Target="../media/image373.emf"/><Relationship Id="rId2" Type="http://schemas.openxmlformats.org/officeDocument/2006/relationships/image" Target="../media/image368.emf"/><Relationship Id="rId1" Type="http://schemas.openxmlformats.org/officeDocument/2006/relationships/image" Target="../media/image367.emf"/><Relationship Id="rId6" Type="http://schemas.openxmlformats.org/officeDocument/2006/relationships/image" Target="../media/image372.emf"/><Relationship Id="rId11" Type="http://schemas.openxmlformats.org/officeDocument/2006/relationships/image" Target="../media/image377.emf"/><Relationship Id="rId5" Type="http://schemas.openxmlformats.org/officeDocument/2006/relationships/image" Target="../media/image371.emf"/><Relationship Id="rId10" Type="http://schemas.openxmlformats.org/officeDocument/2006/relationships/image" Target="../media/image376.emf"/><Relationship Id="rId4" Type="http://schemas.openxmlformats.org/officeDocument/2006/relationships/image" Target="../media/image370.emf"/><Relationship Id="rId9" Type="http://schemas.openxmlformats.org/officeDocument/2006/relationships/image" Target="../media/image375.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84.wmf"/><Relationship Id="rId13" Type="http://schemas.openxmlformats.org/officeDocument/2006/relationships/image" Target="../media/image389.emf"/><Relationship Id="rId3" Type="http://schemas.openxmlformats.org/officeDocument/2006/relationships/image" Target="../media/image379.emf"/><Relationship Id="rId7" Type="http://schemas.openxmlformats.org/officeDocument/2006/relationships/image" Target="../media/image383.wmf"/><Relationship Id="rId12" Type="http://schemas.openxmlformats.org/officeDocument/2006/relationships/image" Target="../media/image388.emf"/><Relationship Id="rId2" Type="http://schemas.openxmlformats.org/officeDocument/2006/relationships/image" Target="../media/image349.wmf"/><Relationship Id="rId1" Type="http://schemas.openxmlformats.org/officeDocument/2006/relationships/image" Target="../media/image378.emf"/><Relationship Id="rId6" Type="http://schemas.openxmlformats.org/officeDocument/2006/relationships/image" Target="../media/image382.wmf"/><Relationship Id="rId11" Type="http://schemas.openxmlformats.org/officeDocument/2006/relationships/image" Target="../media/image387.emf"/><Relationship Id="rId5" Type="http://schemas.openxmlformats.org/officeDocument/2006/relationships/image" Target="../media/image381.wmf"/><Relationship Id="rId15" Type="http://schemas.openxmlformats.org/officeDocument/2006/relationships/image" Target="../media/image391.emf"/><Relationship Id="rId10" Type="http://schemas.openxmlformats.org/officeDocument/2006/relationships/image" Target="../media/image386.emf"/><Relationship Id="rId4" Type="http://schemas.openxmlformats.org/officeDocument/2006/relationships/image" Target="../media/image380.wmf"/><Relationship Id="rId9" Type="http://schemas.openxmlformats.org/officeDocument/2006/relationships/image" Target="../media/image385.wmf"/><Relationship Id="rId14" Type="http://schemas.openxmlformats.org/officeDocument/2006/relationships/image" Target="../media/image390.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394.emf"/><Relationship Id="rId1" Type="http://schemas.openxmlformats.org/officeDocument/2006/relationships/image" Target="../media/image393.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398.emf"/><Relationship Id="rId1" Type="http://schemas.openxmlformats.org/officeDocument/2006/relationships/image" Target="../media/image397.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01.emf"/><Relationship Id="rId2" Type="http://schemas.openxmlformats.org/officeDocument/2006/relationships/image" Target="../media/image400.emf"/><Relationship Id="rId1" Type="http://schemas.openxmlformats.org/officeDocument/2006/relationships/image" Target="../media/image399.emf"/><Relationship Id="rId6" Type="http://schemas.openxmlformats.org/officeDocument/2006/relationships/image" Target="../media/image404.emf"/><Relationship Id="rId5" Type="http://schemas.openxmlformats.org/officeDocument/2006/relationships/image" Target="../media/image403.emf"/><Relationship Id="rId4" Type="http://schemas.openxmlformats.org/officeDocument/2006/relationships/image" Target="../media/image402.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07.emf"/><Relationship Id="rId2" Type="http://schemas.openxmlformats.org/officeDocument/2006/relationships/image" Target="../media/image406.emf"/><Relationship Id="rId1" Type="http://schemas.openxmlformats.org/officeDocument/2006/relationships/image" Target="../media/image405.emf"/><Relationship Id="rId6" Type="http://schemas.openxmlformats.org/officeDocument/2006/relationships/image" Target="../media/image410.emf"/><Relationship Id="rId5" Type="http://schemas.openxmlformats.org/officeDocument/2006/relationships/image" Target="../media/image409.emf"/><Relationship Id="rId4" Type="http://schemas.openxmlformats.org/officeDocument/2006/relationships/image" Target="../media/image408.e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418.wmf"/><Relationship Id="rId13" Type="http://schemas.openxmlformats.org/officeDocument/2006/relationships/image" Target="../media/image423.wmf"/><Relationship Id="rId3" Type="http://schemas.openxmlformats.org/officeDocument/2006/relationships/image" Target="../media/image413.emf"/><Relationship Id="rId7" Type="http://schemas.openxmlformats.org/officeDocument/2006/relationships/image" Target="../media/image417.wmf"/><Relationship Id="rId12" Type="http://schemas.openxmlformats.org/officeDocument/2006/relationships/image" Target="../media/image422.wmf"/><Relationship Id="rId2" Type="http://schemas.openxmlformats.org/officeDocument/2006/relationships/image" Target="../media/image412.emf"/><Relationship Id="rId1" Type="http://schemas.openxmlformats.org/officeDocument/2006/relationships/image" Target="../media/image411.emf"/><Relationship Id="rId6" Type="http://schemas.openxmlformats.org/officeDocument/2006/relationships/image" Target="../media/image416.wmf"/><Relationship Id="rId11" Type="http://schemas.openxmlformats.org/officeDocument/2006/relationships/image" Target="../media/image421.wmf"/><Relationship Id="rId5" Type="http://schemas.openxmlformats.org/officeDocument/2006/relationships/image" Target="../media/image415.wmf"/><Relationship Id="rId10" Type="http://schemas.openxmlformats.org/officeDocument/2006/relationships/image" Target="../media/image420.wmf"/><Relationship Id="rId4" Type="http://schemas.openxmlformats.org/officeDocument/2006/relationships/image" Target="../media/image414.wmf"/><Relationship Id="rId9" Type="http://schemas.openxmlformats.org/officeDocument/2006/relationships/image" Target="../media/image419.wmf"/><Relationship Id="rId14" Type="http://schemas.openxmlformats.org/officeDocument/2006/relationships/image" Target="../media/image424.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425.e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435.wmf"/><Relationship Id="rId13" Type="http://schemas.openxmlformats.org/officeDocument/2006/relationships/image" Target="../media/image440.wmf"/><Relationship Id="rId3" Type="http://schemas.openxmlformats.org/officeDocument/2006/relationships/image" Target="../media/image430.emf"/><Relationship Id="rId7" Type="http://schemas.openxmlformats.org/officeDocument/2006/relationships/image" Target="../media/image434.wmf"/><Relationship Id="rId12" Type="http://schemas.openxmlformats.org/officeDocument/2006/relationships/image" Target="../media/image439.wmf"/><Relationship Id="rId2" Type="http://schemas.openxmlformats.org/officeDocument/2006/relationships/image" Target="../media/image429.emf"/><Relationship Id="rId1" Type="http://schemas.openxmlformats.org/officeDocument/2006/relationships/image" Target="../media/image428.emf"/><Relationship Id="rId6" Type="http://schemas.openxmlformats.org/officeDocument/2006/relationships/image" Target="../media/image433.wmf"/><Relationship Id="rId11" Type="http://schemas.openxmlformats.org/officeDocument/2006/relationships/image" Target="../media/image438.wmf"/><Relationship Id="rId5" Type="http://schemas.openxmlformats.org/officeDocument/2006/relationships/image" Target="../media/image432.wmf"/><Relationship Id="rId15" Type="http://schemas.openxmlformats.org/officeDocument/2006/relationships/image" Target="../media/image442.emf"/><Relationship Id="rId10" Type="http://schemas.openxmlformats.org/officeDocument/2006/relationships/image" Target="../media/image437.wmf"/><Relationship Id="rId4" Type="http://schemas.openxmlformats.org/officeDocument/2006/relationships/image" Target="../media/image431.wmf"/><Relationship Id="rId9" Type="http://schemas.openxmlformats.org/officeDocument/2006/relationships/image" Target="../media/image436.wmf"/><Relationship Id="rId14" Type="http://schemas.openxmlformats.org/officeDocument/2006/relationships/image" Target="../media/image441.e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433.wmf"/><Relationship Id="rId13" Type="http://schemas.openxmlformats.org/officeDocument/2006/relationships/image" Target="../media/image438.wmf"/><Relationship Id="rId3" Type="http://schemas.openxmlformats.org/officeDocument/2006/relationships/image" Target="../media/image447.emf"/><Relationship Id="rId7" Type="http://schemas.openxmlformats.org/officeDocument/2006/relationships/image" Target="../media/image432.wmf"/><Relationship Id="rId12" Type="http://schemas.openxmlformats.org/officeDocument/2006/relationships/image" Target="../media/image437.wmf"/><Relationship Id="rId2" Type="http://schemas.openxmlformats.org/officeDocument/2006/relationships/image" Target="../media/image446.emf"/><Relationship Id="rId1" Type="http://schemas.openxmlformats.org/officeDocument/2006/relationships/image" Target="../media/image445.emf"/><Relationship Id="rId6" Type="http://schemas.openxmlformats.org/officeDocument/2006/relationships/image" Target="../media/image431.wmf"/><Relationship Id="rId11" Type="http://schemas.openxmlformats.org/officeDocument/2006/relationships/image" Target="../media/image436.wmf"/><Relationship Id="rId5" Type="http://schemas.openxmlformats.org/officeDocument/2006/relationships/image" Target="../media/image449.emf"/><Relationship Id="rId15" Type="http://schemas.openxmlformats.org/officeDocument/2006/relationships/image" Target="../media/image440.wmf"/><Relationship Id="rId10" Type="http://schemas.openxmlformats.org/officeDocument/2006/relationships/image" Target="../media/image435.wmf"/><Relationship Id="rId4" Type="http://schemas.openxmlformats.org/officeDocument/2006/relationships/image" Target="../media/image448.emf"/><Relationship Id="rId9" Type="http://schemas.openxmlformats.org/officeDocument/2006/relationships/image" Target="../media/image434.wmf"/><Relationship Id="rId14" Type="http://schemas.openxmlformats.org/officeDocument/2006/relationships/image" Target="../media/image4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5" Type="http://schemas.openxmlformats.org/officeDocument/2006/relationships/image" Target="../media/image39.emf"/><Relationship Id="rId4" Type="http://schemas.openxmlformats.org/officeDocument/2006/relationships/image" Target="../media/image38.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53.emf"/><Relationship Id="rId2" Type="http://schemas.openxmlformats.org/officeDocument/2006/relationships/image" Target="../media/image452.emf"/><Relationship Id="rId1" Type="http://schemas.openxmlformats.org/officeDocument/2006/relationships/image" Target="../media/image451.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56.emf"/><Relationship Id="rId2" Type="http://schemas.openxmlformats.org/officeDocument/2006/relationships/image" Target="../media/image455.emf"/><Relationship Id="rId1" Type="http://schemas.openxmlformats.org/officeDocument/2006/relationships/image" Target="../media/image454.emf"/><Relationship Id="rId6" Type="http://schemas.openxmlformats.org/officeDocument/2006/relationships/image" Target="../media/image459.emf"/><Relationship Id="rId5" Type="http://schemas.openxmlformats.org/officeDocument/2006/relationships/image" Target="../media/image458.emf"/><Relationship Id="rId4" Type="http://schemas.openxmlformats.org/officeDocument/2006/relationships/image" Target="../media/image457.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62.emf"/><Relationship Id="rId2" Type="http://schemas.openxmlformats.org/officeDocument/2006/relationships/image" Target="../media/image461.emf"/><Relationship Id="rId1" Type="http://schemas.openxmlformats.org/officeDocument/2006/relationships/image" Target="../media/image460.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65.emf"/><Relationship Id="rId2" Type="http://schemas.openxmlformats.org/officeDocument/2006/relationships/image" Target="../media/image464.emf"/><Relationship Id="rId1" Type="http://schemas.openxmlformats.org/officeDocument/2006/relationships/image" Target="../media/image463.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68.emf"/><Relationship Id="rId2" Type="http://schemas.openxmlformats.org/officeDocument/2006/relationships/image" Target="../media/image467.emf"/><Relationship Id="rId1" Type="http://schemas.openxmlformats.org/officeDocument/2006/relationships/image" Target="../media/image466.e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476.emf"/><Relationship Id="rId13" Type="http://schemas.openxmlformats.org/officeDocument/2006/relationships/image" Target="../media/image481.emf"/><Relationship Id="rId3" Type="http://schemas.openxmlformats.org/officeDocument/2006/relationships/image" Target="../media/image471.emf"/><Relationship Id="rId7" Type="http://schemas.openxmlformats.org/officeDocument/2006/relationships/image" Target="../media/image475.emf"/><Relationship Id="rId12" Type="http://schemas.openxmlformats.org/officeDocument/2006/relationships/image" Target="../media/image480.emf"/><Relationship Id="rId2" Type="http://schemas.openxmlformats.org/officeDocument/2006/relationships/image" Target="../media/image470.emf"/><Relationship Id="rId1" Type="http://schemas.openxmlformats.org/officeDocument/2006/relationships/image" Target="../media/image469.emf"/><Relationship Id="rId6" Type="http://schemas.openxmlformats.org/officeDocument/2006/relationships/image" Target="../media/image474.emf"/><Relationship Id="rId11" Type="http://schemas.openxmlformats.org/officeDocument/2006/relationships/image" Target="../media/image479.emf"/><Relationship Id="rId5" Type="http://schemas.openxmlformats.org/officeDocument/2006/relationships/image" Target="../media/image473.emf"/><Relationship Id="rId10" Type="http://schemas.openxmlformats.org/officeDocument/2006/relationships/image" Target="../media/image478.emf"/><Relationship Id="rId4" Type="http://schemas.openxmlformats.org/officeDocument/2006/relationships/image" Target="../media/image472.emf"/><Relationship Id="rId9" Type="http://schemas.openxmlformats.org/officeDocument/2006/relationships/image" Target="../media/image477.emf"/><Relationship Id="rId14" Type="http://schemas.openxmlformats.org/officeDocument/2006/relationships/image" Target="../media/image482.e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490.wmf"/><Relationship Id="rId13" Type="http://schemas.openxmlformats.org/officeDocument/2006/relationships/image" Target="../media/image495.wmf"/><Relationship Id="rId3" Type="http://schemas.openxmlformats.org/officeDocument/2006/relationships/image" Target="../media/image485.emf"/><Relationship Id="rId7" Type="http://schemas.openxmlformats.org/officeDocument/2006/relationships/image" Target="../media/image489.wmf"/><Relationship Id="rId12" Type="http://schemas.openxmlformats.org/officeDocument/2006/relationships/image" Target="../media/image494.wmf"/><Relationship Id="rId2" Type="http://schemas.openxmlformats.org/officeDocument/2006/relationships/image" Target="../media/image484.emf"/><Relationship Id="rId1" Type="http://schemas.openxmlformats.org/officeDocument/2006/relationships/image" Target="../media/image483.emf"/><Relationship Id="rId6" Type="http://schemas.openxmlformats.org/officeDocument/2006/relationships/image" Target="../media/image488.wmf"/><Relationship Id="rId11" Type="http://schemas.openxmlformats.org/officeDocument/2006/relationships/image" Target="../media/image493.wmf"/><Relationship Id="rId5" Type="http://schemas.openxmlformats.org/officeDocument/2006/relationships/image" Target="../media/image487.wmf"/><Relationship Id="rId10" Type="http://schemas.openxmlformats.org/officeDocument/2006/relationships/image" Target="../media/image492.wmf"/><Relationship Id="rId4" Type="http://schemas.openxmlformats.org/officeDocument/2006/relationships/image" Target="../media/image486.wmf"/><Relationship Id="rId9" Type="http://schemas.openxmlformats.org/officeDocument/2006/relationships/image" Target="../media/image491.wmf"/><Relationship Id="rId14" Type="http://schemas.openxmlformats.org/officeDocument/2006/relationships/image" Target="../media/image496.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99.emf"/><Relationship Id="rId2" Type="http://schemas.openxmlformats.org/officeDocument/2006/relationships/image" Target="../media/image498.emf"/><Relationship Id="rId1" Type="http://schemas.openxmlformats.org/officeDocument/2006/relationships/image" Target="../media/image497.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502.emf"/><Relationship Id="rId2" Type="http://schemas.openxmlformats.org/officeDocument/2006/relationships/image" Target="../media/image501.emf"/><Relationship Id="rId1" Type="http://schemas.openxmlformats.org/officeDocument/2006/relationships/image" Target="../media/image500.emf"/><Relationship Id="rId4" Type="http://schemas.openxmlformats.org/officeDocument/2006/relationships/image" Target="../media/image503.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506.emf"/><Relationship Id="rId2" Type="http://schemas.openxmlformats.org/officeDocument/2006/relationships/image" Target="../media/image505.emf"/><Relationship Id="rId1" Type="http://schemas.openxmlformats.org/officeDocument/2006/relationships/image" Target="../media/image504.emf"/><Relationship Id="rId4" Type="http://schemas.openxmlformats.org/officeDocument/2006/relationships/image" Target="../media/image507.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510.emf"/><Relationship Id="rId2" Type="http://schemas.openxmlformats.org/officeDocument/2006/relationships/image" Target="../media/image509.emf"/><Relationship Id="rId1" Type="http://schemas.openxmlformats.org/officeDocument/2006/relationships/image" Target="../media/image508.emf"/><Relationship Id="rId6" Type="http://schemas.openxmlformats.org/officeDocument/2006/relationships/image" Target="../media/image513.emf"/><Relationship Id="rId5" Type="http://schemas.openxmlformats.org/officeDocument/2006/relationships/image" Target="../media/image512.emf"/><Relationship Id="rId4" Type="http://schemas.openxmlformats.org/officeDocument/2006/relationships/image" Target="../media/image51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3FBB4-796C-4659-8125-458416CADB0C}" type="datetimeFigureOut">
              <a:rPr lang="zh-CN" altLang="en-US" smtClean="0"/>
              <a:t>2020/5/11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4933-2FEF-4A86-991B-3E8C6A4BB564}" type="slidenum">
              <a:rPr lang="zh-CN" altLang="en-US" smtClean="0"/>
              <a:t>‹#›</a:t>
            </a:fld>
            <a:endParaRPr lang="zh-CN" altLang="en-US"/>
          </a:p>
        </p:txBody>
      </p:sp>
    </p:spTree>
    <p:extLst>
      <p:ext uri="{BB962C8B-B14F-4D97-AF65-F5344CB8AC3E}">
        <p14:creationId xmlns:p14="http://schemas.microsoft.com/office/powerpoint/2010/main" val="5813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1278A7-9C8C-4AD7-8434-9CBA49BD11F5}" type="slidenum">
              <a:rPr lang="en-US" altLang="zh-CN"/>
              <a:pPr/>
              <a:t>2</a:t>
            </a:fld>
            <a:endParaRPr lang="en-US" altLang="zh-CN"/>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62067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54391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76608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401CA0-05D5-46BF-8685-4EC5C8108825}"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535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102928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05125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1452987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274410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564959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86576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82619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949602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828803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34940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04192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077971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2020/5/11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17570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4F7E5B-533A-44AC-BF8E-891370FBA039}" type="datetimeFigureOut">
              <a:rPr lang="zh-CN" altLang="en-US" smtClean="0"/>
              <a:t>2020/5/11</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228642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9.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6.e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oleObject" Target="../embeddings/oleObject36.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43.bin"/><Relationship Id="rId18" Type="http://schemas.openxmlformats.org/officeDocument/2006/relationships/image" Target="../media/image47.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4.emf"/><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vmlDrawing" Target="../drawings/vmlDrawing9.vml"/><Relationship Id="rId6" Type="http://schemas.openxmlformats.org/officeDocument/2006/relationships/image" Target="../media/image41.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3.emf"/><Relationship Id="rId19" Type="http://schemas.openxmlformats.org/officeDocument/2006/relationships/oleObject" Target="../embeddings/oleObject46.bin"/><Relationship Id="rId4" Type="http://schemas.openxmlformats.org/officeDocument/2006/relationships/image" Target="../media/image40.emf"/><Relationship Id="rId9" Type="http://schemas.openxmlformats.org/officeDocument/2006/relationships/oleObject" Target="../embeddings/oleObject41.bin"/><Relationship Id="rId14" Type="http://schemas.openxmlformats.org/officeDocument/2006/relationships/image" Target="../media/image45.emf"/></Relationships>
</file>

<file path=ppt/slides/_rels/slide12.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oleObject" Target="../embeddings/oleObject52.bin"/><Relationship Id="rId18" Type="http://schemas.openxmlformats.org/officeDocument/2006/relationships/image" Target="../media/image56.emf"/><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53.emf"/><Relationship Id="rId17" Type="http://schemas.openxmlformats.org/officeDocument/2006/relationships/oleObject" Target="../embeddings/oleObject54.bin"/><Relationship Id="rId2" Type="http://schemas.openxmlformats.org/officeDocument/2006/relationships/slideLayout" Target="../slideLayouts/slideLayout7.xml"/><Relationship Id="rId16" Type="http://schemas.openxmlformats.org/officeDocument/2006/relationships/image" Target="../media/image55.emf"/><Relationship Id="rId1" Type="http://schemas.openxmlformats.org/officeDocument/2006/relationships/vmlDrawing" Target="../drawings/vmlDrawing10.vml"/><Relationship Id="rId6" Type="http://schemas.openxmlformats.org/officeDocument/2006/relationships/image" Target="../media/image50.emf"/><Relationship Id="rId11" Type="http://schemas.openxmlformats.org/officeDocument/2006/relationships/oleObject" Target="../embeddings/oleObject51.bin"/><Relationship Id="rId5" Type="http://schemas.openxmlformats.org/officeDocument/2006/relationships/oleObject" Target="../embeddings/oleObject48.bin"/><Relationship Id="rId15" Type="http://schemas.openxmlformats.org/officeDocument/2006/relationships/oleObject" Target="../embeddings/oleObject53.bin"/><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oleObject" Target="../embeddings/oleObject50.bin"/><Relationship Id="rId14" Type="http://schemas.openxmlformats.org/officeDocument/2006/relationships/image" Target="../media/image54.emf"/></Relationships>
</file>

<file path=ppt/slides/_rels/slide13.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oleObject" Target="../embeddings/oleObject60.bin"/><Relationship Id="rId18" Type="http://schemas.openxmlformats.org/officeDocument/2006/relationships/image" Target="../media/image64.e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1.emf"/><Relationship Id="rId17" Type="http://schemas.openxmlformats.org/officeDocument/2006/relationships/oleObject" Target="../embeddings/oleObject62.bin"/><Relationship Id="rId2" Type="http://schemas.openxmlformats.org/officeDocument/2006/relationships/slideLayout" Target="../slideLayouts/slideLayout7.xml"/><Relationship Id="rId16" Type="http://schemas.openxmlformats.org/officeDocument/2006/relationships/image" Target="../media/image63.emf"/><Relationship Id="rId20" Type="http://schemas.openxmlformats.org/officeDocument/2006/relationships/image" Target="../media/image65.emf"/><Relationship Id="rId1" Type="http://schemas.openxmlformats.org/officeDocument/2006/relationships/vmlDrawing" Target="../drawings/vmlDrawing11.vml"/><Relationship Id="rId6" Type="http://schemas.openxmlformats.org/officeDocument/2006/relationships/image" Target="../media/image58.e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0.emf"/><Relationship Id="rId19" Type="http://schemas.openxmlformats.org/officeDocument/2006/relationships/oleObject" Target="../embeddings/oleObject63.bin"/><Relationship Id="rId4" Type="http://schemas.openxmlformats.org/officeDocument/2006/relationships/image" Target="../media/image57.emf"/><Relationship Id="rId9" Type="http://schemas.openxmlformats.org/officeDocument/2006/relationships/oleObject" Target="../embeddings/oleObject58.bin"/><Relationship Id="rId14" Type="http://schemas.openxmlformats.org/officeDocument/2006/relationships/image" Target="../media/image62.emf"/></Relationships>
</file>

<file path=ppt/slides/_rels/slide14.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69.bin"/><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69.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7.e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28.wmf"/><Relationship Id="rId4" Type="http://schemas.openxmlformats.org/officeDocument/2006/relationships/image" Target="../media/image66.emf"/><Relationship Id="rId9" Type="http://schemas.openxmlformats.org/officeDocument/2006/relationships/oleObject" Target="../embeddings/oleObject67.bin"/><Relationship Id="rId14" Type="http://schemas.openxmlformats.org/officeDocument/2006/relationships/image" Target="../media/image70.emf"/></Relationships>
</file>

<file path=ppt/slides/_rels/slide15.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2.emf"/><Relationship Id="rId5" Type="http://schemas.openxmlformats.org/officeDocument/2006/relationships/oleObject" Target="../embeddings/oleObject71.bin"/><Relationship Id="rId4" Type="http://schemas.openxmlformats.org/officeDocument/2006/relationships/image" Target="../media/image71.emf"/></Relationships>
</file>

<file path=ppt/slides/_rels/slide16.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5.emf"/><Relationship Id="rId5" Type="http://schemas.openxmlformats.org/officeDocument/2006/relationships/oleObject" Target="../embeddings/oleObject74.bin"/><Relationship Id="rId4" Type="http://schemas.openxmlformats.org/officeDocument/2006/relationships/image" Target="../media/image74.emf"/></Relationships>
</file>

<file path=ppt/slides/_rels/slide1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hyperlink" Target="file:///G:\kejian.exe" TargetMode="External"/><Relationship Id="rId7" Type="http://schemas.openxmlformats.org/officeDocument/2006/relationships/oleObject" Target="../embeddings/oleObject77.bin"/><Relationship Id="rId12" Type="http://schemas.openxmlformats.org/officeDocument/2006/relationships/image" Target="../media/image80.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77.e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79.emf"/><Relationship Id="rId4" Type="http://schemas.openxmlformats.org/officeDocument/2006/relationships/image" Target="../media/image24.gif"/><Relationship Id="rId9" Type="http://schemas.openxmlformats.org/officeDocument/2006/relationships/oleObject" Target="../embeddings/oleObject78.bin"/></Relationships>
</file>

<file path=ppt/slides/_rels/slide18.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4.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2.e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28.wmf"/><Relationship Id="rId4" Type="http://schemas.openxmlformats.org/officeDocument/2006/relationships/image" Target="../media/image81.emf"/><Relationship Id="rId9" Type="http://schemas.openxmlformats.org/officeDocument/2006/relationships/oleObject" Target="../embeddings/oleObject83.bin"/><Relationship Id="rId14" Type="http://schemas.openxmlformats.org/officeDocument/2006/relationships/image" Target="../media/image8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90.e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7.e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89.emf"/><Relationship Id="rId4" Type="http://schemas.openxmlformats.org/officeDocument/2006/relationships/image" Target="../media/image86.emf"/><Relationship Id="rId9" Type="http://schemas.openxmlformats.org/officeDocument/2006/relationships/oleObject" Target="../embeddings/oleObject89.bin"/></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91.emf"/><Relationship Id="rId4" Type="http://schemas.openxmlformats.org/officeDocument/2006/relationships/oleObject" Target="../embeddings/oleObject91.bin"/></Relationships>
</file>

<file path=ppt/slides/_rels/slide22.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96.emf"/><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3.emf"/><Relationship Id="rId11" Type="http://schemas.openxmlformats.org/officeDocument/2006/relationships/image" Target="../media/image95.emf"/><Relationship Id="rId5" Type="http://schemas.openxmlformats.org/officeDocument/2006/relationships/oleObject" Target="../embeddings/oleObject93.bin"/><Relationship Id="rId10" Type="http://schemas.openxmlformats.org/officeDocument/2006/relationships/oleObject" Target="../embeddings/oleObject95.bin"/><Relationship Id="rId4" Type="http://schemas.openxmlformats.org/officeDocument/2006/relationships/image" Target="../media/image92.emf"/><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oleObject" Target="../embeddings/oleObject97.bin"/><Relationship Id="rId7" Type="http://schemas.openxmlformats.org/officeDocument/2006/relationships/image" Target="../media/image98.e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98.bin"/><Relationship Id="rId11" Type="http://schemas.openxmlformats.org/officeDocument/2006/relationships/image" Target="../media/image100.emf"/><Relationship Id="rId5" Type="http://schemas.openxmlformats.org/officeDocument/2006/relationships/image" Target="../media/image4.png"/><Relationship Id="rId10" Type="http://schemas.openxmlformats.org/officeDocument/2006/relationships/oleObject" Target="../embeddings/oleObject100.bin"/><Relationship Id="rId4" Type="http://schemas.openxmlformats.org/officeDocument/2006/relationships/image" Target="../media/image97.emf"/><Relationship Id="rId9" Type="http://schemas.openxmlformats.org/officeDocument/2006/relationships/image" Target="../media/image99.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image" Target="../media/image4.png"/><Relationship Id="rId18" Type="http://schemas.openxmlformats.org/officeDocument/2006/relationships/image" Target="../media/image106.emf"/><Relationship Id="rId3" Type="http://schemas.openxmlformats.org/officeDocument/2006/relationships/oleObject" Target="../embeddings/oleObject101.bin"/><Relationship Id="rId21" Type="http://schemas.openxmlformats.org/officeDocument/2006/relationships/oleObject" Target="../embeddings/oleObject108.bin"/><Relationship Id="rId7" Type="http://schemas.openxmlformats.org/officeDocument/2006/relationships/image" Target="../media/image109.gif"/><Relationship Id="rId12" Type="http://schemas.openxmlformats.org/officeDocument/2006/relationships/image" Target="../media/image104.wmf"/><Relationship Id="rId17" Type="http://schemas.openxmlformats.org/officeDocument/2006/relationships/oleObject" Target="../embeddings/oleObject106.bin"/><Relationship Id="rId2" Type="http://schemas.openxmlformats.org/officeDocument/2006/relationships/slideLayout" Target="../slideLayouts/slideLayout7.xml"/><Relationship Id="rId16" Type="http://schemas.openxmlformats.org/officeDocument/2006/relationships/image" Target="../media/image105.emf"/><Relationship Id="rId20" Type="http://schemas.openxmlformats.org/officeDocument/2006/relationships/image" Target="../media/image107.emf"/><Relationship Id="rId1" Type="http://schemas.openxmlformats.org/officeDocument/2006/relationships/vmlDrawing" Target="../drawings/vmlDrawing21.vml"/><Relationship Id="rId6" Type="http://schemas.openxmlformats.org/officeDocument/2006/relationships/image" Target="../media/image102.emf"/><Relationship Id="rId11" Type="http://schemas.openxmlformats.org/officeDocument/2006/relationships/oleObject" Target="../embeddings/oleObject104.bin"/><Relationship Id="rId5" Type="http://schemas.openxmlformats.org/officeDocument/2006/relationships/oleObject" Target="../embeddings/oleObject102.bin"/><Relationship Id="rId15" Type="http://schemas.openxmlformats.org/officeDocument/2006/relationships/oleObject" Target="../embeddings/oleObject105.bin"/><Relationship Id="rId10" Type="http://schemas.openxmlformats.org/officeDocument/2006/relationships/image" Target="../media/image110.gif"/><Relationship Id="rId19" Type="http://schemas.openxmlformats.org/officeDocument/2006/relationships/oleObject" Target="../embeddings/oleObject107.bin"/><Relationship Id="rId4" Type="http://schemas.openxmlformats.org/officeDocument/2006/relationships/image" Target="../media/image101.emf"/><Relationship Id="rId9" Type="http://schemas.openxmlformats.org/officeDocument/2006/relationships/image" Target="../media/image103.wmf"/><Relationship Id="rId14" Type="http://schemas.openxmlformats.org/officeDocument/2006/relationships/image" Target="../media/image111.png"/><Relationship Id="rId22" Type="http://schemas.openxmlformats.org/officeDocument/2006/relationships/image" Target="../media/image108.emf"/></Relationships>
</file>

<file path=ppt/slides/_rels/slide25.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oleObject" Target="../embeddings/oleObject109.bin"/><Relationship Id="rId7" Type="http://schemas.openxmlformats.org/officeDocument/2006/relationships/oleObject" Target="../embeddings/oleObject110.bin"/><Relationship Id="rId12"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4.png"/><Relationship Id="rId11" Type="http://schemas.openxmlformats.org/officeDocument/2006/relationships/oleObject" Target="../embeddings/oleObject112.bin"/><Relationship Id="rId5" Type="http://schemas.openxmlformats.org/officeDocument/2006/relationships/image" Target="../media/image111.png"/><Relationship Id="rId10" Type="http://schemas.openxmlformats.org/officeDocument/2006/relationships/image" Target="../media/image114.emf"/><Relationship Id="rId4" Type="http://schemas.openxmlformats.org/officeDocument/2006/relationships/image" Target="../media/image112.emf"/><Relationship Id="rId9" Type="http://schemas.openxmlformats.org/officeDocument/2006/relationships/oleObject" Target="../embeddings/oleObject111.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oleObject" Target="../embeddings/oleObject113.bin"/><Relationship Id="rId7" Type="http://schemas.openxmlformats.org/officeDocument/2006/relationships/image" Target="../media/image111.pn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19.gif"/><Relationship Id="rId11" Type="http://schemas.openxmlformats.org/officeDocument/2006/relationships/image" Target="../media/image121.gif"/><Relationship Id="rId5" Type="http://schemas.openxmlformats.org/officeDocument/2006/relationships/image" Target="../media/image118.gif"/><Relationship Id="rId10" Type="http://schemas.openxmlformats.org/officeDocument/2006/relationships/image" Target="../media/image120.gif"/><Relationship Id="rId4" Type="http://schemas.openxmlformats.org/officeDocument/2006/relationships/image" Target="../media/image116.emf"/><Relationship Id="rId9" Type="http://schemas.openxmlformats.org/officeDocument/2006/relationships/image" Target="../media/image117.emf"/></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gi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24.gif"/><Relationship Id="rId5" Type="http://schemas.openxmlformats.org/officeDocument/2006/relationships/image" Target="../media/image122.emf"/><Relationship Id="rId4" Type="http://schemas.openxmlformats.org/officeDocument/2006/relationships/oleObject" Target="../embeddings/oleObject115.bin"/></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oleObject" Target="../embeddings/oleObject121.bin"/><Relationship Id="rId18" Type="http://schemas.openxmlformats.org/officeDocument/2006/relationships/image" Target="../media/image134.emf"/><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image" Target="../media/image131.emf"/><Relationship Id="rId17" Type="http://schemas.openxmlformats.org/officeDocument/2006/relationships/oleObject" Target="../embeddings/oleObject123.bin"/><Relationship Id="rId2" Type="http://schemas.openxmlformats.org/officeDocument/2006/relationships/slideLayout" Target="../slideLayouts/slideLayout7.xml"/><Relationship Id="rId16" Type="http://schemas.openxmlformats.org/officeDocument/2006/relationships/image" Target="../media/image133.emf"/><Relationship Id="rId20" Type="http://schemas.openxmlformats.org/officeDocument/2006/relationships/image" Target="../media/image135.emf"/><Relationship Id="rId1" Type="http://schemas.openxmlformats.org/officeDocument/2006/relationships/vmlDrawing" Target="../drawings/vmlDrawing25.vml"/><Relationship Id="rId6" Type="http://schemas.openxmlformats.org/officeDocument/2006/relationships/image" Target="../media/image128.emf"/><Relationship Id="rId11" Type="http://schemas.openxmlformats.org/officeDocument/2006/relationships/oleObject" Target="../embeddings/oleObject120.bin"/><Relationship Id="rId5" Type="http://schemas.openxmlformats.org/officeDocument/2006/relationships/oleObject" Target="../embeddings/oleObject117.bin"/><Relationship Id="rId15" Type="http://schemas.openxmlformats.org/officeDocument/2006/relationships/oleObject" Target="../embeddings/oleObject122.bin"/><Relationship Id="rId10" Type="http://schemas.openxmlformats.org/officeDocument/2006/relationships/image" Target="../media/image130.emf"/><Relationship Id="rId19" Type="http://schemas.openxmlformats.org/officeDocument/2006/relationships/oleObject" Target="../embeddings/oleObject124.bin"/><Relationship Id="rId4" Type="http://schemas.openxmlformats.org/officeDocument/2006/relationships/image" Target="../media/image127.emf"/><Relationship Id="rId9" Type="http://schemas.openxmlformats.org/officeDocument/2006/relationships/oleObject" Target="../embeddings/oleObject119.bin"/><Relationship Id="rId14" Type="http://schemas.openxmlformats.org/officeDocument/2006/relationships/image" Target="../media/image132.e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emf"/><Relationship Id="rId9"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36.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137.wmf"/></Relationships>
</file>

<file path=ppt/slides/_rels/slide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43.e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41.emf"/><Relationship Id="rId11" Type="http://schemas.openxmlformats.org/officeDocument/2006/relationships/oleObject" Target="../embeddings/oleObject131.bin"/><Relationship Id="rId5" Type="http://schemas.openxmlformats.org/officeDocument/2006/relationships/oleObject" Target="../embeddings/oleObject128.bin"/><Relationship Id="rId10" Type="http://schemas.openxmlformats.org/officeDocument/2006/relationships/image" Target="../media/image28.wmf"/><Relationship Id="rId4" Type="http://schemas.openxmlformats.org/officeDocument/2006/relationships/image" Target="../media/image140.emf"/><Relationship Id="rId9" Type="http://schemas.openxmlformats.org/officeDocument/2006/relationships/oleObject" Target="../embeddings/oleObject130.bin"/></Relationships>
</file>

<file path=ppt/slides/_rels/slide35.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oleObject" Target="../embeddings/oleObject137.bin"/><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148.emf"/><Relationship Id="rId2" Type="http://schemas.openxmlformats.org/officeDocument/2006/relationships/slideLayout" Target="../slideLayouts/slideLayout7.xml"/><Relationship Id="rId16" Type="http://schemas.openxmlformats.org/officeDocument/2006/relationships/image" Target="../media/image150.emf"/><Relationship Id="rId1" Type="http://schemas.openxmlformats.org/officeDocument/2006/relationships/vmlDrawing" Target="../drawings/vmlDrawing29.vml"/><Relationship Id="rId6" Type="http://schemas.openxmlformats.org/officeDocument/2006/relationships/image" Target="../media/image145.e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147.emf"/><Relationship Id="rId4" Type="http://schemas.openxmlformats.org/officeDocument/2006/relationships/image" Target="../media/image144.emf"/><Relationship Id="rId9" Type="http://schemas.openxmlformats.org/officeDocument/2006/relationships/oleObject" Target="../embeddings/oleObject135.bin"/><Relationship Id="rId14" Type="http://schemas.openxmlformats.org/officeDocument/2006/relationships/image" Target="../media/image149.emf"/></Relationships>
</file>

<file path=ppt/slides/_rels/slide36.xml.rels><?xml version="1.0" encoding="UTF-8" standalone="yes"?>
<Relationships xmlns="http://schemas.openxmlformats.org/package/2006/relationships"><Relationship Id="rId8" Type="http://schemas.openxmlformats.org/officeDocument/2006/relationships/image" Target="../media/image153.emf"/><Relationship Id="rId13" Type="http://schemas.openxmlformats.org/officeDocument/2006/relationships/oleObject" Target="../embeddings/oleObject144.bin"/><Relationship Id="rId18" Type="http://schemas.openxmlformats.org/officeDocument/2006/relationships/image" Target="../media/image159.png"/><Relationship Id="rId3" Type="http://schemas.openxmlformats.org/officeDocument/2006/relationships/oleObject" Target="../embeddings/oleObject139.bin"/><Relationship Id="rId7" Type="http://schemas.openxmlformats.org/officeDocument/2006/relationships/oleObject" Target="../embeddings/oleObject141.bin"/><Relationship Id="rId12" Type="http://schemas.openxmlformats.org/officeDocument/2006/relationships/image" Target="../media/image155.emf"/><Relationship Id="rId17" Type="http://schemas.openxmlformats.org/officeDocument/2006/relationships/image" Target="../media/image158.png"/><Relationship Id="rId2" Type="http://schemas.openxmlformats.org/officeDocument/2006/relationships/slideLayout" Target="../slideLayouts/slideLayout7.xml"/><Relationship Id="rId16" Type="http://schemas.openxmlformats.org/officeDocument/2006/relationships/image" Target="../media/image157.emf"/><Relationship Id="rId1" Type="http://schemas.openxmlformats.org/officeDocument/2006/relationships/vmlDrawing" Target="../drawings/vmlDrawing30.vml"/><Relationship Id="rId6" Type="http://schemas.openxmlformats.org/officeDocument/2006/relationships/image" Target="../media/image152.emf"/><Relationship Id="rId11" Type="http://schemas.openxmlformats.org/officeDocument/2006/relationships/oleObject" Target="../embeddings/oleObject143.bin"/><Relationship Id="rId5" Type="http://schemas.openxmlformats.org/officeDocument/2006/relationships/oleObject" Target="../embeddings/oleObject140.bin"/><Relationship Id="rId15" Type="http://schemas.openxmlformats.org/officeDocument/2006/relationships/oleObject" Target="../embeddings/oleObject145.bin"/><Relationship Id="rId10" Type="http://schemas.openxmlformats.org/officeDocument/2006/relationships/image" Target="../media/image154.emf"/><Relationship Id="rId4" Type="http://schemas.openxmlformats.org/officeDocument/2006/relationships/image" Target="../media/image151.emf"/><Relationship Id="rId9" Type="http://schemas.openxmlformats.org/officeDocument/2006/relationships/oleObject" Target="../embeddings/oleObject142.bin"/><Relationship Id="rId14" Type="http://schemas.openxmlformats.org/officeDocument/2006/relationships/image" Target="../media/image156.emf"/></Relationships>
</file>

<file path=ppt/slides/_rels/slide37.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150.bin"/><Relationship Id="rId18" Type="http://schemas.openxmlformats.org/officeDocument/2006/relationships/image" Target="../media/image166.wmf"/><Relationship Id="rId3" Type="http://schemas.openxmlformats.org/officeDocument/2006/relationships/oleObject" Target="../embeddings/oleObject146.bin"/><Relationship Id="rId21" Type="http://schemas.openxmlformats.org/officeDocument/2006/relationships/oleObject" Target="../embeddings/oleObject154.bin"/><Relationship Id="rId7" Type="http://schemas.openxmlformats.org/officeDocument/2006/relationships/oleObject" Target="../embeddings/oleObject148.bin"/><Relationship Id="rId12" Type="http://schemas.openxmlformats.org/officeDocument/2006/relationships/image" Target="../media/image163.wmf"/><Relationship Id="rId17" Type="http://schemas.openxmlformats.org/officeDocument/2006/relationships/oleObject" Target="../embeddings/oleObject152.bin"/><Relationship Id="rId2" Type="http://schemas.openxmlformats.org/officeDocument/2006/relationships/slideLayout" Target="../slideLayouts/slideLayout7.xml"/><Relationship Id="rId16" Type="http://schemas.openxmlformats.org/officeDocument/2006/relationships/image" Target="../media/image165.wmf"/><Relationship Id="rId20" Type="http://schemas.openxmlformats.org/officeDocument/2006/relationships/image" Target="../media/image167.wmf"/><Relationship Id="rId1" Type="http://schemas.openxmlformats.org/officeDocument/2006/relationships/vmlDrawing" Target="../drawings/vmlDrawing31.vml"/><Relationship Id="rId6" Type="http://schemas.openxmlformats.org/officeDocument/2006/relationships/image" Target="../media/image161.emf"/><Relationship Id="rId11" Type="http://schemas.openxmlformats.org/officeDocument/2006/relationships/oleObject" Target="../embeddings/oleObject149.bin"/><Relationship Id="rId5" Type="http://schemas.openxmlformats.org/officeDocument/2006/relationships/oleObject" Target="../embeddings/oleObject147.bin"/><Relationship Id="rId15" Type="http://schemas.openxmlformats.org/officeDocument/2006/relationships/oleObject" Target="../embeddings/oleObject151.bin"/><Relationship Id="rId23" Type="http://schemas.openxmlformats.org/officeDocument/2006/relationships/image" Target="../media/image4.png"/><Relationship Id="rId10" Type="http://schemas.openxmlformats.org/officeDocument/2006/relationships/image" Target="../media/image170.gif"/><Relationship Id="rId19" Type="http://schemas.openxmlformats.org/officeDocument/2006/relationships/oleObject" Target="../embeddings/oleObject153.bin"/><Relationship Id="rId4" Type="http://schemas.openxmlformats.org/officeDocument/2006/relationships/image" Target="../media/image160.emf"/><Relationship Id="rId9" Type="http://schemas.openxmlformats.org/officeDocument/2006/relationships/image" Target="../media/image169.gif"/><Relationship Id="rId14" Type="http://schemas.openxmlformats.org/officeDocument/2006/relationships/image" Target="../media/image164.wmf"/><Relationship Id="rId22" Type="http://schemas.openxmlformats.org/officeDocument/2006/relationships/image" Target="../media/image168.wmf"/></Relationships>
</file>

<file path=ppt/slides/_rels/slide38.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60.bin"/><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175.e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72.emf"/><Relationship Id="rId11" Type="http://schemas.openxmlformats.org/officeDocument/2006/relationships/oleObject" Target="../embeddings/oleObject159.bin"/><Relationship Id="rId5" Type="http://schemas.openxmlformats.org/officeDocument/2006/relationships/oleObject" Target="../embeddings/oleObject156.bin"/><Relationship Id="rId15" Type="http://schemas.openxmlformats.org/officeDocument/2006/relationships/image" Target="../media/image4.png"/><Relationship Id="rId10" Type="http://schemas.openxmlformats.org/officeDocument/2006/relationships/image" Target="../media/image174.emf"/><Relationship Id="rId4" Type="http://schemas.openxmlformats.org/officeDocument/2006/relationships/image" Target="../media/image171.emf"/><Relationship Id="rId9" Type="http://schemas.openxmlformats.org/officeDocument/2006/relationships/oleObject" Target="../embeddings/oleObject158.bin"/><Relationship Id="rId14" Type="http://schemas.openxmlformats.org/officeDocument/2006/relationships/image" Target="../media/image176.emf"/></Relationships>
</file>

<file path=ppt/slides/_rels/slide39.x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oleObject" Target="../embeddings/oleObject166.bin"/><Relationship Id="rId18" Type="http://schemas.openxmlformats.org/officeDocument/2006/relationships/image" Target="../media/image184.emf"/><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81.emf"/><Relationship Id="rId17" Type="http://schemas.openxmlformats.org/officeDocument/2006/relationships/oleObject" Target="../embeddings/oleObject168.bin"/><Relationship Id="rId2" Type="http://schemas.openxmlformats.org/officeDocument/2006/relationships/slideLayout" Target="../slideLayouts/slideLayout7.xml"/><Relationship Id="rId16" Type="http://schemas.openxmlformats.org/officeDocument/2006/relationships/image" Target="../media/image183.emf"/><Relationship Id="rId20" Type="http://schemas.openxmlformats.org/officeDocument/2006/relationships/image" Target="../media/image111.png"/><Relationship Id="rId1" Type="http://schemas.openxmlformats.org/officeDocument/2006/relationships/vmlDrawing" Target="../drawings/vmlDrawing33.vml"/><Relationship Id="rId6" Type="http://schemas.openxmlformats.org/officeDocument/2006/relationships/image" Target="../media/image178.emf"/><Relationship Id="rId11" Type="http://schemas.openxmlformats.org/officeDocument/2006/relationships/oleObject" Target="../embeddings/oleObject165.bin"/><Relationship Id="rId5" Type="http://schemas.openxmlformats.org/officeDocument/2006/relationships/oleObject" Target="../embeddings/oleObject162.bin"/><Relationship Id="rId15" Type="http://schemas.openxmlformats.org/officeDocument/2006/relationships/oleObject" Target="../embeddings/oleObject167.bin"/><Relationship Id="rId10" Type="http://schemas.openxmlformats.org/officeDocument/2006/relationships/image" Target="../media/image180.emf"/><Relationship Id="rId19" Type="http://schemas.openxmlformats.org/officeDocument/2006/relationships/image" Target="../media/image4.png"/><Relationship Id="rId4" Type="http://schemas.openxmlformats.org/officeDocument/2006/relationships/image" Target="../media/image177.emf"/><Relationship Id="rId9" Type="http://schemas.openxmlformats.org/officeDocument/2006/relationships/oleObject" Target="../embeddings/oleObject164.bin"/><Relationship Id="rId14" Type="http://schemas.openxmlformats.org/officeDocument/2006/relationships/image" Target="../media/image182.em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71.bin"/><Relationship Id="rId13" Type="http://schemas.openxmlformats.org/officeDocument/2006/relationships/image" Target="../media/image189.emf"/><Relationship Id="rId3" Type="http://schemas.openxmlformats.org/officeDocument/2006/relationships/oleObject" Target="../embeddings/oleObject169.bin"/><Relationship Id="rId7" Type="http://schemas.openxmlformats.org/officeDocument/2006/relationships/image" Target="../media/image4.png"/><Relationship Id="rId12" Type="http://schemas.openxmlformats.org/officeDocument/2006/relationships/oleObject" Target="../embeddings/oleObject173.bin"/><Relationship Id="rId17" Type="http://schemas.openxmlformats.org/officeDocument/2006/relationships/image" Target="../media/image191.emf"/><Relationship Id="rId2" Type="http://schemas.openxmlformats.org/officeDocument/2006/relationships/slideLayout" Target="../slideLayouts/slideLayout7.xml"/><Relationship Id="rId16" Type="http://schemas.openxmlformats.org/officeDocument/2006/relationships/oleObject" Target="../embeddings/oleObject175.bin"/><Relationship Id="rId1" Type="http://schemas.openxmlformats.org/officeDocument/2006/relationships/vmlDrawing" Target="../drawings/vmlDrawing34.vml"/><Relationship Id="rId6" Type="http://schemas.openxmlformats.org/officeDocument/2006/relationships/image" Target="../media/image186.emf"/><Relationship Id="rId11" Type="http://schemas.openxmlformats.org/officeDocument/2006/relationships/image" Target="../media/image188.emf"/><Relationship Id="rId5" Type="http://schemas.openxmlformats.org/officeDocument/2006/relationships/oleObject" Target="../embeddings/oleObject170.bin"/><Relationship Id="rId15" Type="http://schemas.openxmlformats.org/officeDocument/2006/relationships/image" Target="../media/image190.emf"/><Relationship Id="rId10" Type="http://schemas.openxmlformats.org/officeDocument/2006/relationships/oleObject" Target="../embeddings/oleObject172.bin"/><Relationship Id="rId4" Type="http://schemas.openxmlformats.org/officeDocument/2006/relationships/image" Target="../media/image185.emf"/><Relationship Id="rId9" Type="http://schemas.openxmlformats.org/officeDocument/2006/relationships/image" Target="../media/image187.emf"/><Relationship Id="rId14" Type="http://schemas.openxmlformats.org/officeDocument/2006/relationships/oleObject" Target="../embeddings/oleObject174.bin"/></Relationships>
</file>

<file path=ppt/slides/_rels/slide41.xml.rels><?xml version="1.0" encoding="UTF-8" standalone="yes"?>
<Relationships xmlns="http://schemas.openxmlformats.org/package/2006/relationships"><Relationship Id="rId8" Type="http://schemas.openxmlformats.org/officeDocument/2006/relationships/image" Target="../media/image194.wmf"/><Relationship Id="rId13" Type="http://schemas.openxmlformats.org/officeDocument/2006/relationships/oleObject" Target="../embeddings/oleObject181.bin"/><Relationship Id="rId18" Type="http://schemas.openxmlformats.org/officeDocument/2006/relationships/image" Target="../media/image199.emf"/><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96.emf"/><Relationship Id="rId17" Type="http://schemas.openxmlformats.org/officeDocument/2006/relationships/oleObject" Target="../embeddings/oleObject183.bin"/><Relationship Id="rId2" Type="http://schemas.openxmlformats.org/officeDocument/2006/relationships/slideLayout" Target="../slideLayouts/slideLayout7.xml"/><Relationship Id="rId16" Type="http://schemas.openxmlformats.org/officeDocument/2006/relationships/image" Target="../media/image198.emf"/><Relationship Id="rId1" Type="http://schemas.openxmlformats.org/officeDocument/2006/relationships/vmlDrawing" Target="../drawings/vmlDrawing35.vml"/><Relationship Id="rId6" Type="http://schemas.openxmlformats.org/officeDocument/2006/relationships/image" Target="../media/image193.wmf"/><Relationship Id="rId11" Type="http://schemas.openxmlformats.org/officeDocument/2006/relationships/oleObject" Target="../embeddings/oleObject180.bin"/><Relationship Id="rId5" Type="http://schemas.openxmlformats.org/officeDocument/2006/relationships/oleObject" Target="../embeddings/oleObject177.bin"/><Relationship Id="rId15" Type="http://schemas.openxmlformats.org/officeDocument/2006/relationships/oleObject" Target="../embeddings/oleObject182.bin"/><Relationship Id="rId10" Type="http://schemas.openxmlformats.org/officeDocument/2006/relationships/image" Target="../media/image195.wmf"/><Relationship Id="rId4" Type="http://schemas.openxmlformats.org/officeDocument/2006/relationships/image" Target="../media/image192.emf"/><Relationship Id="rId9" Type="http://schemas.openxmlformats.org/officeDocument/2006/relationships/oleObject" Target="../embeddings/oleObject179.bin"/><Relationship Id="rId14" Type="http://schemas.openxmlformats.org/officeDocument/2006/relationships/image" Target="../media/image197.emf"/></Relationships>
</file>

<file path=ppt/slides/_rels/slide42.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image" Target="../media/image205.png"/><Relationship Id="rId3" Type="http://schemas.openxmlformats.org/officeDocument/2006/relationships/oleObject" Target="../embeddings/oleObject184.bin"/><Relationship Id="rId7" Type="http://schemas.openxmlformats.org/officeDocument/2006/relationships/oleObject" Target="../embeddings/oleObject186.bin"/><Relationship Id="rId12" Type="http://schemas.openxmlformats.org/officeDocument/2006/relationships/image" Target="../media/image204.e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01.emf"/><Relationship Id="rId11" Type="http://schemas.openxmlformats.org/officeDocument/2006/relationships/oleObject" Target="../embeddings/oleObject188.bin"/><Relationship Id="rId5" Type="http://schemas.openxmlformats.org/officeDocument/2006/relationships/oleObject" Target="../embeddings/oleObject185.bin"/><Relationship Id="rId10" Type="http://schemas.openxmlformats.org/officeDocument/2006/relationships/image" Target="../media/image203.emf"/><Relationship Id="rId4" Type="http://schemas.openxmlformats.org/officeDocument/2006/relationships/image" Target="../media/image200.emf"/><Relationship Id="rId9" Type="http://schemas.openxmlformats.org/officeDocument/2006/relationships/oleObject" Target="../embeddings/oleObject187.bin"/></Relationships>
</file>

<file path=ppt/slides/_rels/slide43.x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oleObject" Target="../embeddings/oleObject194.bin"/><Relationship Id="rId18" Type="http://schemas.openxmlformats.org/officeDocument/2006/relationships/image" Target="../media/image213.emf"/><Relationship Id="rId3" Type="http://schemas.openxmlformats.org/officeDocument/2006/relationships/oleObject" Target="../embeddings/oleObject189.bin"/><Relationship Id="rId21" Type="http://schemas.openxmlformats.org/officeDocument/2006/relationships/oleObject" Target="../embeddings/oleObject198.bin"/><Relationship Id="rId7" Type="http://schemas.openxmlformats.org/officeDocument/2006/relationships/oleObject" Target="../embeddings/oleObject191.bin"/><Relationship Id="rId12" Type="http://schemas.openxmlformats.org/officeDocument/2006/relationships/image" Target="../media/image210.emf"/><Relationship Id="rId17" Type="http://schemas.openxmlformats.org/officeDocument/2006/relationships/oleObject" Target="../embeddings/oleObject196.bin"/><Relationship Id="rId2" Type="http://schemas.openxmlformats.org/officeDocument/2006/relationships/slideLayout" Target="../slideLayouts/slideLayout7.xml"/><Relationship Id="rId16" Type="http://schemas.openxmlformats.org/officeDocument/2006/relationships/image" Target="../media/image212.emf"/><Relationship Id="rId20" Type="http://schemas.openxmlformats.org/officeDocument/2006/relationships/image" Target="../media/image214.emf"/><Relationship Id="rId1" Type="http://schemas.openxmlformats.org/officeDocument/2006/relationships/vmlDrawing" Target="../drawings/vmlDrawing37.vml"/><Relationship Id="rId6" Type="http://schemas.openxmlformats.org/officeDocument/2006/relationships/image" Target="../media/image207.emf"/><Relationship Id="rId11" Type="http://schemas.openxmlformats.org/officeDocument/2006/relationships/oleObject" Target="../embeddings/oleObject193.bin"/><Relationship Id="rId24" Type="http://schemas.openxmlformats.org/officeDocument/2006/relationships/image" Target="../media/image216.emf"/><Relationship Id="rId5" Type="http://schemas.openxmlformats.org/officeDocument/2006/relationships/oleObject" Target="../embeddings/oleObject190.bin"/><Relationship Id="rId15" Type="http://schemas.openxmlformats.org/officeDocument/2006/relationships/oleObject" Target="../embeddings/oleObject195.bin"/><Relationship Id="rId23" Type="http://schemas.openxmlformats.org/officeDocument/2006/relationships/oleObject" Target="../embeddings/oleObject199.bin"/><Relationship Id="rId10" Type="http://schemas.openxmlformats.org/officeDocument/2006/relationships/image" Target="../media/image209.emf"/><Relationship Id="rId19" Type="http://schemas.openxmlformats.org/officeDocument/2006/relationships/oleObject" Target="../embeddings/oleObject197.bin"/><Relationship Id="rId4" Type="http://schemas.openxmlformats.org/officeDocument/2006/relationships/image" Target="../media/image206.emf"/><Relationship Id="rId9" Type="http://schemas.openxmlformats.org/officeDocument/2006/relationships/oleObject" Target="../embeddings/oleObject192.bin"/><Relationship Id="rId14" Type="http://schemas.openxmlformats.org/officeDocument/2006/relationships/image" Target="../media/image211.emf"/><Relationship Id="rId22" Type="http://schemas.openxmlformats.org/officeDocument/2006/relationships/image" Target="../media/image215.emf"/></Relationships>
</file>

<file path=ppt/slides/_rels/slide4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00.bin"/><Relationship Id="rId7" Type="http://schemas.openxmlformats.org/officeDocument/2006/relationships/oleObject" Target="../embeddings/oleObject202.bin"/><Relationship Id="rId12" Type="http://schemas.openxmlformats.org/officeDocument/2006/relationships/image" Target="../media/image220.e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18.e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219.emf"/><Relationship Id="rId4" Type="http://schemas.openxmlformats.org/officeDocument/2006/relationships/image" Target="../media/image217.emf"/><Relationship Id="rId9" Type="http://schemas.openxmlformats.org/officeDocument/2006/relationships/oleObject" Target="../embeddings/oleObject203.bin"/></Relationships>
</file>

<file path=ppt/slides/_rels/slide45.xml.rels><?xml version="1.0" encoding="UTF-8" standalone="yes"?>
<Relationships xmlns="http://schemas.openxmlformats.org/package/2006/relationships"><Relationship Id="rId8" Type="http://schemas.openxmlformats.org/officeDocument/2006/relationships/image" Target="../media/image223.emf"/><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25.e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22.e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24.emf"/><Relationship Id="rId4" Type="http://schemas.openxmlformats.org/officeDocument/2006/relationships/image" Target="../media/image221.emf"/><Relationship Id="rId9" Type="http://schemas.openxmlformats.org/officeDocument/2006/relationships/oleObject" Target="../embeddings/oleObject208.bin"/></Relationships>
</file>

<file path=ppt/slides/_rels/slide46.xml.rels><?xml version="1.0" encoding="UTF-8" standalone="yes"?>
<Relationships xmlns="http://schemas.openxmlformats.org/package/2006/relationships"><Relationship Id="rId8" Type="http://schemas.openxmlformats.org/officeDocument/2006/relationships/image" Target="../media/image228.emf"/><Relationship Id="rId13" Type="http://schemas.openxmlformats.org/officeDocument/2006/relationships/oleObject" Target="../embeddings/oleObject215.bin"/><Relationship Id="rId18" Type="http://schemas.openxmlformats.org/officeDocument/2006/relationships/image" Target="../media/image233.emf"/><Relationship Id="rId26" Type="http://schemas.openxmlformats.org/officeDocument/2006/relationships/image" Target="../media/image237.emf"/><Relationship Id="rId3" Type="http://schemas.openxmlformats.org/officeDocument/2006/relationships/oleObject" Target="../embeddings/oleObject210.bin"/><Relationship Id="rId21" Type="http://schemas.openxmlformats.org/officeDocument/2006/relationships/oleObject" Target="../embeddings/oleObject219.bin"/><Relationship Id="rId7" Type="http://schemas.openxmlformats.org/officeDocument/2006/relationships/oleObject" Target="../embeddings/oleObject212.bin"/><Relationship Id="rId12" Type="http://schemas.openxmlformats.org/officeDocument/2006/relationships/image" Target="../media/image230.emf"/><Relationship Id="rId17" Type="http://schemas.openxmlformats.org/officeDocument/2006/relationships/oleObject" Target="../embeddings/oleObject217.bin"/><Relationship Id="rId25" Type="http://schemas.openxmlformats.org/officeDocument/2006/relationships/oleObject" Target="../embeddings/oleObject221.bin"/><Relationship Id="rId2" Type="http://schemas.openxmlformats.org/officeDocument/2006/relationships/slideLayout" Target="../slideLayouts/slideLayout7.xml"/><Relationship Id="rId16" Type="http://schemas.openxmlformats.org/officeDocument/2006/relationships/image" Target="../media/image232.emf"/><Relationship Id="rId20" Type="http://schemas.openxmlformats.org/officeDocument/2006/relationships/image" Target="../media/image234.emf"/><Relationship Id="rId1" Type="http://schemas.openxmlformats.org/officeDocument/2006/relationships/vmlDrawing" Target="../drawings/vmlDrawing40.vml"/><Relationship Id="rId6" Type="http://schemas.openxmlformats.org/officeDocument/2006/relationships/image" Target="../media/image227.emf"/><Relationship Id="rId11" Type="http://schemas.openxmlformats.org/officeDocument/2006/relationships/oleObject" Target="../embeddings/oleObject214.bin"/><Relationship Id="rId24" Type="http://schemas.openxmlformats.org/officeDocument/2006/relationships/image" Target="../media/image236.emf"/><Relationship Id="rId5" Type="http://schemas.openxmlformats.org/officeDocument/2006/relationships/oleObject" Target="../embeddings/oleObject211.bin"/><Relationship Id="rId15" Type="http://schemas.openxmlformats.org/officeDocument/2006/relationships/oleObject" Target="../embeddings/oleObject216.bin"/><Relationship Id="rId23" Type="http://schemas.openxmlformats.org/officeDocument/2006/relationships/oleObject" Target="../embeddings/oleObject220.bin"/><Relationship Id="rId10" Type="http://schemas.openxmlformats.org/officeDocument/2006/relationships/image" Target="../media/image229.emf"/><Relationship Id="rId19" Type="http://schemas.openxmlformats.org/officeDocument/2006/relationships/oleObject" Target="../embeddings/oleObject218.bin"/><Relationship Id="rId4" Type="http://schemas.openxmlformats.org/officeDocument/2006/relationships/image" Target="../media/image226.emf"/><Relationship Id="rId9" Type="http://schemas.openxmlformats.org/officeDocument/2006/relationships/oleObject" Target="../embeddings/oleObject213.bin"/><Relationship Id="rId14" Type="http://schemas.openxmlformats.org/officeDocument/2006/relationships/image" Target="../media/image231.emf"/><Relationship Id="rId22" Type="http://schemas.openxmlformats.org/officeDocument/2006/relationships/image" Target="../media/image235.emf"/></Relationships>
</file>

<file path=ppt/slides/_rels/slide47.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image" Target="../media/image205.png"/><Relationship Id="rId3" Type="http://schemas.openxmlformats.org/officeDocument/2006/relationships/oleObject" Target="../embeddings/oleObject222.bin"/><Relationship Id="rId7" Type="http://schemas.openxmlformats.org/officeDocument/2006/relationships/oleObject" Target="../embeddings/oleObject224.bin"/><Relationship Id="rId12" Type="http://schemas.openxmlformats.org/officeDocument/2006/relationships/image" Target="../media/image242.e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39.emf"/><Relationship Id="rId11" Type="http://schemas.openxmlformats.org/officeDocument/2006/relationships/oleObject" Target="../embeddings/oleObject226.bin"/><Relationship Id="rId5" Type="http://schemas.openxmlformats.org/officeDocument/2006/relationships/oleObject" Target="../embeddings/oleObject223.bin"/><Relationship Id="rId10" Type="http://schemas.openxmlformats.org/officeDocument/2006/relationships/image" Target="../media/image241.emf"/><Relationship Id="rId4" Type="http://schemas.openxmlformats.org/officeDocument/2006/relationships/image" Target="../media/image238.emf"/><Relationship Id="rId9" Type="http://schemas.openxmlformats.org/officeDocument/2006/relationships/oleObject" Target="../embeddings/oleObject225.bin"/></Relationships>
</file>

<file path=ppt/slides/_rels/slide48.x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oleObject" Target="../embeddings/oleObject227.bin"/><Relationship Id="rId7" Type="http://schemas.openxmlformats.org/officeDocument/2006/relationships/oleObject" Target="../embeddings/oleObject229.bin"/><Relationship Id="rId12" Type="http://schemas.openxmlformats.org/officeDocument/2006/relationships/image" Target="../media/image247.e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244.emf"/><Relationship Id="rId11" Type="http://schemas.openxmlformats.org/officeDocument/2006/relationships/oleObject" Target="../embeddings/oleObject231.bin"/><Relationship Id="rId5" Type="http://schemas.openxmlformats.org/officeDocument/2006/relationships/oleObject" Target="../embeddings/oleObject228.bin"/><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oleObject" Target="../embeddings/oleObject230.bin"/></Relationships>
</file>

<file path=ppt/slides/_rels/slide49.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oleObject" Target="../embeddings/oleObject232.bin"/><Relationship Id="rId7" Type="http://schemas.openxmlformats.org/officeDocument/2006/relationships/oleObject" Target="../embeddings/oleObject234.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249.emf"/><Relationship Id="rId5" Type="http://schemas.openxmlformats.org/officeDocument/2006/relationships/oleObject" Target="../embeddings/oleObject233.bin"/><Relationship Id="rId4" Type="http://schemas.openxmlformats.org/officeDocument/2006/relationships/image" Target="../media/image24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png"/><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8" Type="http://schemas.openxmlformats.org/officeDocument/2006/relationships/image" Target="../media/image253.emf"/><Relationship Id="rId13" Type="http://schemas.openxmlformats.org/officeDocument/2006/relationships/image" Target="../media/image255.e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oleObject" Target="../embeddings/oleObject239.bin"/><Relationship Id="rId17" Type="http://schemas.openxmlformats.org/officeDocument/2006/relationships/image" Target="../media/image257.emf"/><Relationship Id="rId2" Type="http://schemas.openxmlformats.org/officeDocument/2006/relationships/slideLayout" Target="../slideLayouts/slideLayout7.xml"/><Relationship Id="rId16" Type="http://schemas.openxmlformats.org/officeDocument/2006/relationships/oleObject" Target="../embeddings/oleObject241.bin"/><Relationship Id="rId1" Type="http://schemas.openxmlformats.org/officeDocument/2006/relationships/vmlDrawing" Target="../drawings/vmlDrawing44.vml"/><Relationship Id="rId6" Type="http://schemas.openxmlformats.org/officeDocument/2006/relationships/image" Target="../media/image252.emf"/><Relationship Id="rId11" Type="http://schemas.openxmlformats.org/officeDocument/2006/relationships/image" Target="../media/image4.png"/><Relationship Id="rId5" Type="http://schemas.openxmlformats.org/officeDocument/2006/relationships/oleObject" Target="../embeddings/oleObject236.bin"/><Relationship Id="rId15" Type="http://schemas.openxmlformats.org/officeDocument/2006/relationships/image" Target="../media/image256.emf"/><Relationship Id="rId10" Type="http://schemas.openxmlformats.org/officeDocument/2006/relationships/image" Target="../media/image254.emf"/><Relationship Id="rId4" Type="http://schemas.openxmlformats.org/officeDocument/2006/relationships/image" Target="../media/image251.emf"/><Relationship Id="rId9" Type="http://schemas.openxmlformats.org/officeDocument/2006/relationships/oleObject" Target="../embeddings/oleObject238.bin"/><Relationship Id="rId14" Type="http://schemas.openxmlformats.org/officeDocument/2006/relationships/oleObject" Target="../embeddings/oleObject240.bin"/></Relationships>
</file>

<file path=ppt/slides/_rels/slide51.xml.rels><?xml version="1.0" encoding="UTF-8" standalone="yes"?>
<Relationships xmlns="http://schemas.openxmlformats.org/package/2006/relationships"><Relationship Id="rId8" Type="http://schemas.openxmlformats.org/officeDocument/2006/relationships/image" Target="../media/image260.emf"/><Relationship Id="rId13" Type="http://schemas.openxmlformats.org/officeDocument/2006/relationships/oleObject" Target="../embeddings/oleObject247.bin"/><Relationship Id="rId18" Type="http://schemas.openxmlformats.org/officeDocument/2006/relationships/image" Target="../media/image265.emf"/><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62.emf"/><Relationship Id="rId17" Type="http://schemas.openxmlformats.org/officeDocument/2006/relationships/oleObject" Target="../embeddings/oleObject249.bin"/><Relationship Id="rId2" Type="http://schemas.openxmlformats.org/officeDocument/2006/relationships/slideLayout" Target="../slideLayouts/slideLayout7.xml"/><Relationship Id="rId16" Type="http://schemas.openxmlformats.org/officeDocument/2006/relationships/image" Target="../media/image264.emf"/><Relationship Id="rId20" Type="http://schemas.openxmlformats.org/officeDocument/2006/relationships/image" Target="../media/image266.emf"/><Relationship Id="rId1" Type="http://schemas.openxmlformats.org/officeDocument/2006/relationships/vmlDrawing" Target="../drawings/vmlDrawing45.vml"/><Relationship Id="rId6" Type="http://schemas.openxmlformats.org/officeDocument/2006/relationships/image" Target="../media/image259.emf"/><Relationship Id="rId11" Type="http://schemas.openxmlformats.org/officeDocument/2006/relationships/oleObject" Target="../embeddings/oleObject246.bin"/><Relationship Id="rId5" Type="http://schemas.openxmlformats.org/officeDocument/2006/relationships/oleObject" Target="../embeddings/oleObject243.bin"/><Relationship Id="rId15" Type="http://schemas.openxmlformats.org/officeDocument/2006/relationships/oleObject" Target="../embeddings/oleObject248.bin"/><Relationship Id="rId10" Type="http://schemas.openxmlformats.org/officeDocument/2006/relationships/image" Target="../media/image261.emf"/><Relationship Id="rId19" Type="http://schemas.openxmlformats.org/officeDocument/2006/relationships/oleObject" Target="../embeddings/oleObject250.bin"/><Relationship Id="rId4" Type="http://schemas.openxmlformats.org/officeDocument/2006/relationships/image" Target="../media/image258.emf"/><Relationship Id="rId9" Type="http://schemas.openxmlformats.org/officeDocument/2006/relationships/oleObject" Target="../embeddings/oleObject245.bin"/><Relationship Id="rId14" Type="http://schemas.openxmlformats.org/officeDocument/2006/relationships/image" Target="../media/image263.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53.bin"/><Relationship Id="rId3" Type="http://schemas.openxmlformats.org/officeDocument/2006/relationships/oleObject" Target="../embeddings/oleObject251.bin"/><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68.emf"/><Relationship Id="rId5" Type="http://schemas.openxmlformats.org/officeDocument/2006/relationships/oleObject" Target="../embeddings/oleObject252.bin"/><Relationship Id="rId4" Type="http://schemas.openxmlformats.org/officeDocument/2006/relationships/image" Target="../media/image267.emf"/><Relationship Id="rId9" Type="http://schemas.openxmlformats.org/officeDocument/2006/relationships/image" Target="../media/image269.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56.bin"/><Relationship Id="rId13" Type="http://schemas.openxmlformats.org/officeDocument/2006/relationships/oleObject" Target="../embeddings/oleObject258.bin"/><Relationship Id="rId3" Type="http://schemas.openxmlformats.org/officeDocument/2006/relationships/image" Target="../media/image111.png"/><Relationship Id="rId7" Type="http://schemas.openxmlformats.org/officeDocument/2006/relationships/image" Target="../media/image271.emf"/><Relationship Id="rId12" Type="http://schemas.openxmlformats.org/officeDocument/2006/relationships/image" Target="../media/image273.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255.bin"/><Relationship Id="rId11" Type="http://schemas.openxmlformats.org/officeDocument/2006/relationships/oleObject" Target="../embeddings/oleObject257.bin"/><Relationship Id="rId5" Type="http://schemas.openxmlformats.org/officeDocument/2006/relationships/image" Target="../media/image270.emf"/><Relationship Id="rId10" Type="http://schemas.openxmlformats.org/officeDocument/2006/relationships/image" Target="../media/image4.png"/><Relationship Id="rId4" Type="http://schemas.openxmlformats.org/officeDocument/2006/relationships/oleObject" Target="../embeddings/oleObject254.bin"/><Relationship Id="rId9" Type="http://schemas.openxmlformats.org/officeDocument/2006/relationships/image" Target="../media/image272.emf"/><Relationship Id="rId14" Type="http://schemas.openxmlformats.org/officeDocument/2006/relationships/image" Target="../media/image274.emf"/></Relationships>
</file>

<file path=ppt/slides/_rels/slide54.xml.rels><?xml version="1.0" encoding="UTF-8" standalone="yes"?>
<Relationships xmlns="http://schemas.openxmlformats.org/package/2006/relationships"><Relationship Id="rId8" Type="http://schemas.openxmlformats.org/officeDocument/2006/relationships/image" Target="../media/image277.emf"/><Relationship Id="rId13" Type="http://schemas.openxmlformats.org/officeDocument/2006/relationships/oleObject" Target="../embeddings/oleObject264.bin"/><Relationship Id="rId18" Type="http://schemas.openxmlformats.org/officeDocument/2006/relationships/image" Target="../media/image282.emf"/><Relationship Id="rId26" Type="http://schemas.openxmlformats.org/officeDocument/2006/relationships/image" Target="../media/image286.emf"/><Relationship Id="rId3" Type="http://schemas.openxmlformats.org/officeDocument/2006/relationships/oleObject" Target="../embeddings/oleObject259.bin"/><Relationship Id="rId21" Type="http://schemas.openxmlformats.org/officeDocument/2006/relationships/oleObject" Target="../embeddings/oleObject268.bin"/><Relationship Id="rId7" Type="http://schemas.openxmlformats.org/officeDocument/2006/relationships/oleObject" Target="../embeddings/oleObject261.bin"/><Relationship Id="rId12" Type="http://schemas.openxmlformats.org/officeDocument/2006/relationships/image" Target="../media/image279.emf"/><Relationship Id="rId17" Type="http://schemas.openxmlformats.org/officeDocument/2006/relationships/oleObject" Target="../embeddings/oleObject266.bin"/><Relationship Id="rId25" Type="http://schemas.openxmlformats.org/officeDocument/2006/relationships/oleObject" Target="../embeddings/oleObject270.bin"/><Relationship Id="rId2" Type="http://schemas.openxmlformats.org/officeDocument/2006/relationships/slideLayout" Target="../slideLayouts/slideLayout7.xml"/><Relationship Id="rId16" Type="http://schemas.openxmlformats.org/officeDocument/2006/relationships/image" Target="../media/image281.emf"/><Relationship Id="rId20" Type="http://schemas.openxmlformats.org/officeDocument/2006/relationships/image" Target="../media/image283.emf"/><Relationship Id="rId29" Type="http://schemas.openxmlformats.org/officeDocument/2006/relationships/oleObject" Target="../embeddings/oleObject272.bin"/><Relationship Id="rId1" Type="http://schemas.openxmlformats.org/officeDocument/2006/relationships/vmlDrawing" Target="../drawings/vmlDrawing48.vml"/><Relationship Id="rId6" Type="http://schemas.openxmlformats.org/officeDocument/2006/relationships/image" Target="../media/image276.emf"/><Relationship Id="rId11" Type="http://schemas.openxmlformats.org/officeDocument/2006/relationships/oleObject" Target="../embeddings/oleObject263.bin"/><Relationship Id="rId24" Type="http://schemas.openxmlformats.org/officeDocument/2006/relationships/image" Target="../media/image285.emf"/><Relationship Id="rId5" Type="http://schemas.openxmlformats.org/officeDocument/2006/relationships/oleObject" Target="../embeddings/oleObject260.bin"/><Relationship Id="rId15" Type="http://schemas.openxmlformats.org/officeDocument/2006/relationships/oleObject" Target="../embeddings/oleObject265.bin"/><Relationship Id="rId23" Type="http://schemas.openxmlformats.org/officeDocument/2006/relationships/oleObject" Target="../embeddings/oleObject269.bin"/><Relationship Id="rId28" Type="http://schemas.openxmlformats.org/officeDocument/2006/relationships/image" Target="../media/image287.emf"/><Relationship Id="rId10" Type="http://schemas.openxmlformats.org/officeDocument/2006/relationships/image" Target="../media/image278.emf"/><Relationship Id="rId19" Type="http://schemas.openxmlformats.org/officeDocument/2006/relationships/oleObject" Target="../embeddings/oleObject267.bin"/><Relationship Id="rId4" Type="http://schemas.openxmlformats.org/officeDocument/2006/relationships/image" Target="../media/image275.emf"/><Relationship Id="rId9" Type="http://schemas.openxmlformats.org/officeDocument/2006/relationships/oleObject" Target="../embeddings/oleObject262.bin"/><Relationship Id="rId14" Type="http://schemas.openxmlformats.org/officeDocument/2006/relationships/image" Target="../media/image280.emf"/><Relationship Id="rId22" Type="http://schemas.openxmlformats.org/officeDocument/2006/relationships/image" Target="../media/image284.emf"/><Relationship Id="rId27" Type="http://schemas.openxmlformats.org/officeDocument/2006/relationships/oleObject" Target="../embeddings/oleObject271.bin"/><Relationship Id="rId30" Type="http://schemas.openxmlformats.org/officeDocument/2006/relationships/image" Target="../media/image288.e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75.bin"/><Relationship Id="rId3" Type="http://schemas.openxmlformats.org/officeDocument/2006/relationships/oleObject" Target="../embeddings/oleObject273.bin"/><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90.emf"/><Relationship Id="rId5" Type="http://schemas.openxmlformats.org/officeDocument/2006/relationships/oleObject" Target="../embeddings/oleObject274.bin"/><Relationship Id="rId4" Type="http://schemas.openxmlformats.org/officeDocument/2006/relationships/image" Target="../media/image289.emf"/><Relationship Id="rId9" Type="http://schemas.openxmlformats.org/officeDocument/2006/relationships/image" Target="../media/image291.emf"/></Relationships>
</file>

<file path=ppt/slides/_rels/slide56.xml.rels><?xml version="1.0" encoding="UTF-8" standalone="yes"?>
<Relationships xmlns="http://schemas.openxmlformats.org/package/2006/relationships"><Relationship Id="rId8" Type="http://schemas.openxmlformats.org/officeDocument/2006/relationships/image" Target="../media/image294.emf"/><Relationship Id="rId3" Type="http://schemas.openxmlformats.org/officeDocument/2006/relationships/oleObject" Target="../embeddings/oleObject276.bin"/><Relationship Id="rId7" Type="http://schemas.openxmlformats.org/officeDocument/2006/relationships/oleObject" Target="../embeddings/oleObject278.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93.emf"/><Relationship Id="rId5" Type="http://schemas.openxmlformats.org/officeDocument/2006/relationships/oleObject" Target="../embeddings/oleObject277.bin"/><Relationship Id="rId4" Type="http://schemas.openxmlformats.org/officeDocument/2006/relationships/image" Target="../media/image292.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Layout" Target="../slideLayouts/slideLayout7.xml"/><Relationship Id="rId1" Type="http://schemas.openxmlformats.org/officeDocument/2006/relationships/vmlDrawing" Target="../drawings/vmlDrawing51.vml"/><Relationship Id="rId5" Type="http://schemas.openxmlformats.org/officeDocument/2006/relationships/image" Target="../media/image4.png"/><Relationship Id="rId4" Type="http://schemas.openxmlformats.org/officeDocument/2006/relationships/image" Target="../media/image295.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80.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296.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81.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297.emf"/></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9.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1.emf"/><Relationship Id="rId4" Type="http://schemas.openxmlformats.org/officeDocument/2006/relationships/image" Target="../media/image8.emf"/><Relationship Id="rId9" Type="http://schemas.openxmlformats.org/officeDocument/2006/relationships/oleObject" Target="../embeddings/oleObject9.bin"/><Relationship Id="rId14" Type="http://schemas.openxmlformats.org/officeDocument/2006/relationships/image" Target="../media/image13.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82.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29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image" Target="../media/image299.emf"/></Relationships>
</file>

<file path=ppt/slides/_rels/slide62.xml.rels><?xml version="1.0" encoding="UTF-8" standalone="yes"?>
<Relationships xmlns="http://schemas.openxmlformats.org/package/2006/relationships"><Relationship Id="rId8" Type="http://schemas.openxmlformats.org/officeDocument/2006/relationships/image" Target="../media/image302.emf"/><Relationship Id="rId13" Type="http://schemas.openxmlformats.org/officeDocument/2006/relationships/oleObject" Target="../embeddings/oleObject289.bin"/><Relationship Id="rId3" Type="http://schemas.openxmlformats.org/officeDocument/2006/relationships/oleObject" Target="../embeddings/oleObject284.bin"/><Relationship Id="rId7" Type="http://schemas.openxmlformats.org/officeDocument/2006/relationships/oleObject" Target="../embeddings/oleObject286.bin"/><Relationship Id="rId12" Type="http://schemas.openxmlformats.org/officeDocument/2006/relationships/image" Target="../media/image304.e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301.emf"/><Relationship Id="rId11" Type="http://schemas.openxmlformats.org/officeDocument/2006/relationships/oleObject" Target="../embeddings/oleObject288.bin"/><Relationship Id="rId5" Type="http://schemas.openxmlformats.org/officeDocument/2006/relationships/oleObject" Target="../embeddings/oleObject285.bin"/><Relationship Id="rId10" Type="http://schemas.openxmlformats.org/officeDocument/2006/relationships/image" Target="../media/image303.emf"/><Relationship Id="rId4" Type="http://schemas.openxmlformats.org/officeDocument/2006/relationships/image" Target="../media/image300.emf"/><Relationship Id="rId9" Type="http://schemas.openxmlformats.org/officeDocument/2006/relationships/oleObject" Target="../embeddings/oleObject287.bin"/><Relationship Id="rId14" Type="http://schemas.openxmlformats.org/officeDocument/2006/relationships/image" Target="../media/image305.emf"/></Relationships>
</file>

<file path=ppt/slides/_rels/slide63.xml.rels><?xml version="1.0" encoding="UTF-8" standalone="yes"?>
<Relationships xmlns="http://schemas.openxmlformats.org/package/2006/relationships"><Relationship Id="rId8" Type="http://schemas.openxmlformats.org/officeDocument/2006/relationships/image" Target="../media/image308.emf"/><Relationship Id="rId13" Type="http://schemas.openxmlformats.org/officeDocument/2006/relationships/oleObject" Target="../embeddings/oleObject295.bin"/><Relationship Id="rId18" Type="http://schemas.openxmlformats.org/officeDocument/2006/relationships/image" Target="../media/image313.emf"/><Relationship Id="rId3" Type="http://schemas.openxmlformats.org/officeDocument/2006/relationships/oleObject" Target="../embeddings/oleObject290.bin"/><Relationship Id="rId7" Type="http://schemas.openxmlformats.org/officeDocument/2006/relationships/oleObject" Target="../embeddings/oleObject292.bin"/><Relationship Id="rId12" Type="http://schemas.openxmlformats.org/officeDocument/2006/relationships/image" Target="../media/image310.emf"/><Relationship Id="rId17" Type="http://schemas.openxmlformats.org/officeDocument/2006/relationships/oleObject" Target="../embeddings/oleObject297.bin"/><Relationship Id="rId2" Type="http://schemas.openxmlformats.org/officeDocument/2006/relationships/slideLayout" Target="../slideLayouts/slideLayout7.xml"/><Relationship Id="rId16" Type="http://schemas.openxmlformats.org/officeDocument/2006/relationships/image" Target="../media/image312.emf"/><Relationship Id="rId1" Type="http://schemas.openxmlformats.org/officeDocument/2006/relationships/vmlDrawing" Target="../drawings/vmlDrawing57.vml"/><Relationship Id="rId6" Type="http://schemas.openxmlformats.org/officeDocument/2006/relationships/image" Target="../media/image307.emf"/><Relationship Id="rId11" Type="http://schemas.openxmlformats.org/officeDocument/2006/relationships/oleObject" Target="../embeddings/oleObject294.bin"/><Relationship Id="rId5" Type="http://schemas.openxmlformats.org/officeDocument/2006/relationships/oleObject" Target="../embeddings/oleObject291.bin"/><Relationship Id="rId15" Type="http://schemas.openxmlformats.org/officeDocument/2006/relationships/oleObject" Target="../embeddings/oleObject296.bin"/><Relationship Id="rId10" Type="http://schemas.openxmlformats.org/officeDocument/2006/relationships/image" Target="../media/image309.emf"/><Relationship Id="rId4" Type="http://schemas.openxmlformats.org/officeDocument/2006/relationships/image" Target="../media/image306.emf"/><Relationship Id="rId9" Type="http://schemas.openxmlformats.org/officeDocument/2006/relationships/oleObject" Target="../embeddings/oleObject293.bin"/><Relationship Id="rId14" Type="http://schemas.openxmlformats.org/officeDocument/2006/relationships/image" Target="../media/image311.emf"/></Relationships>
</file>

<file path=ppt/slides/_rels/slide64.xml.rels><?xml version="1.0" encoding="UTF-8" standalone="yes"?>
<Relationships xmlns="http://schemas.openxmlformats.org/package/2006/relationships"><Relationship Id="rId8" Type="http://schemas.openxmlformats.org/officeDocument/2006/relationships/image" Target="../media/image316.emf"/><Relationship Id="rId13" Type="http://schemas.openxmlformats.org/officeDocument/2006/relationships/oleObject" Target="../embeddings/oleObject303.bin"/><Relationship Id="rId3" Type="http://schemas.openxmlformats.org/officeDocument/2006/relationships/oleObject" Target="../embeddings/oleObject298.bin"/><Relationship Id="rId7" Type="http://schemas.openxmlformats.org/officeDocument/2006/relationships/oleObject" Target="../embeddings/oleObject300.bin"/><Relationship Id="rId12" Type="http://schemas.openxmlformats.org/officeDocument/2006/relationships/image" Target="../media/image318.emf"/><Relationship Id="rId17" Type="http://schemas.openxmlformats.org/officeDocument/2006/relationships/image" Target="../media/image205.png"/><Relationship Id="rId2" Type="http://schemas.openxmlformats.org/officeDocument/2006/relationships/slideLayout" Target="../slideLayouts/slideLayout7.xml"/><Relationship Id="rId16" Type="http://schemas.openxmlformats.org/officeDocument/2006/relationships/image" Target="../media/image320.emf"/><Relationship Id="rId1" Type="http://schemas.openxmlformats.org/officeDocument/2006/relationships/vmlDrawing" Target="../drawings/vmlDrawing58.vml"/><Relationship Id="rId6" Type="http://schemas.openxmlformats.org/officeDocument/2006/relationships/image" Target="../media/image315.emf"/><Relationship Id="rId11" Type="http://schemas.openxmlformats.org/officeDocument/2006/relationships/oleObject" Target="../embeddings/oleObject302.bin"/><Relationship Id="rId5" Type="http://schemas.openxmlformats.org/officeDocument/2006/relationships/oleObject" Target="../embeddings/oleObject299.bin"/><Relationship Id="rId15" Type="http://schemas.openxmlformats.org/officeDocument/2006/relationships/oleObject" Target="../embeddings/oleObject304.bin"/><Relationship Id="rId10" Type="http://schemas.openxmlformats.org/officeDocument/2006/relationships/image" Target="../media/image317.emf"/><Relationship Id="rId4" Type="http://schemas.openxmlformats.org/officeDocument/2006/relationships/image" Target="../media/image314.emf"/><Relationship Id="rId9" Type="http://schemas.openxmlformats.org/officeDocument/2006/relationships/oleObject" Target="../embeddings/oleObject301.bin"/><Relationship Id="rId14" Type="http://schemas.openxmlformats.org/officeDocument/2006/relationships/image" Target="../media/image319.emf"/></Relationships>
</file>

<file path=ppt/slides/_rels/slide65.xml.rels><?xml version="1.0" encoding="UTF-8" standalone="yes"?>
<Relationships xmlns="http://schemas.openxmlformats.org/package/2006/relationships"><Relationship Id="rId8" Type="http://schemas.openxmlformats.org/officeDocument/2006/relationships/image" Target="../media/image323.emf"/><Relationship Id="rId3" Type="http://schemas.openxmlformats.org/officeDocument/2006/relationships/oleObject" Target="../embeddings/oleObject305.bin"/><Relationship Id="rId7" Type="http://schemas.openxmlformats.org/officeDocument/2006/relationships/oleObject" Target="../embeddings/oleObject307.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322.emf"/><Relationship Id="rId5" Type="http://schemas.openxmlformats.org/officeDocument/2006/relationships/oleObject" Target="../embeddings/oleObject306.bin"/><Relationship Id="rId4" Type="http://schemas.openxmlformats.org/officeDocument/2006/relationships/image" Target="../media/image321.emf"/></Relationships>
</file>

<file path=ppt/slides/_rels/slide66.xml.rels><?xml version="1.0" encoding="UTF-8" standalone="yes"?>
<Relationships xmlns="http://schemas.openxmlformats.org/package/2006/relationships"><Relationship Id="rId8" Type="http://schemas.openxmlformats.org/officeDocument/2006/relationships/image" Target="../media/image326.e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28.e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325.emf"/><Relationship Id="rId11" Type="http://schemas.openxmlformats.org/officeDocument/2006/relationships/oleObject" Target="../embeddings/oleObject312.bin"/><Relationship Id="rId5" Type="http://schemas.openxmlformats.org/officeDocument/2006/relationships/oleObject" Target="../embeddings/oleObject309.bin"/><Relationship Id="rId15" Type="http://schemas.openxmlformats.org/officeDocument/2006/relationships/image" Target="../media/image205.png"/><Relationship Id="rId10" Type="http://schemas.openxmlformats.org/officeDocument/2006/relationships/image" Target="../media/image327.emf"/><Relationship Id="rId4" Type="http://schemas.openxmlformats.org/officeDocument/2006/relationships/image" Target="../media/image324.emf"/><Relationship Id="rId9" Type="http://schemas.openxmlformats.org/officeDocument/2006/relationships/oleObject" Target="../embeddings/oleObject311.bin"/><Relationship Id="rId14" Type="http://schemas.openxmlformats.org/officeDocument/2006/relationships/image" Target="../media/image329.emf"/></Relationships>
</file>

<file path=ppt/slides/_rels/slide67.xml.rels><?xml version="1.0" encoding="UTF-8" standalone="yes"?>
<Relationships xmlns="http://schemas.openxmlformats.org/package/2006/relationships"><Relationship Id="rId8" Type="http://schemas.openxmlformats.org/officeDocument/2006/relationships/image" Target="../media/image332.emf"/><Relationship Id="rId3" Type="http://schemas.openxmlformats.org/officeDocument/2006/relationships/oleObject" Target="../embeddings/oleObject314.bin"/><Relationship Id="rId7" Type="http://schemas.openxmlformats.org/officeDocument/2006/relationships/oleObject" Target="../embeddings/oleObject316.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331.emf"/><Relationship Id="rId5" Type="http://schemas.openxmlformats.org/officeDocument/2006/relationships/oleObject" Target="../embeddings/oleObject315.bin"/><Relationship Id="rId10" Type="http://schemas.openxmlformats.org/officeDocument/2006/relationships/image" Target="../media/image333.emf"/><Relationship Id="rId4" Type="http://schemas.openxmlformats.org/officeDocument/2006/relationships/image" Target="../media/image330.emf"/><Relationship Id="rId9" Type="http://schemas.openxmlformats.org/officeDocument/2006/relationships/oleObject" Target="../embeddings/oleObject317.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335.wmf"/><Relationship Id="rId5" Type="http://schemas.openxmlformats.org/officeDocument/2006/relationships/oleObject" Target="../embeddings/oleObject319.bin"/><Relationship Id="rId4" Type="http://schemas.openxmlformats.org/officeDocument/2006/relationships/image" Target="../media/image334.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20.bin"/><Relationship Id="rId7" Type="http://schemas.openxmlformats.org/officeDocument/2006/relationships/image" Target="../media/image205.png"/><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337.emf"/><Relationship Id="rId5" Type="http://schemas.openxmlformats.org/officeDocument/2006/relationships/oleObject" Target="../embeddings/oleObject321.bin"/><Relationship Id="rId4" Type="http://schemas.openxmlformats.org/officeDocument/2006/relationships/image" Target="../media/image336.emf"/></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17.bin"/><Relationship Id="rId18" Type="http://schemas.openxmlformats.org/officeDocument/2006/relationships/image" Target="../media/image21.emf"/><Relationship Id="rId3" Type="http://schemas.openxmlformats.org/officeDocument/2006/relationships/oleObject" Target="../embeddings/oleObject12.bin"/><Relationship Id="rId21" Type="http://schemas.openxmlformats.org/officeDocument/2006/relationships/oleObject" Target="../embeddings/oleObject20.bin"/><Relationship Id="rId7" Type="http://schemas.openxmlformats.org/officeDocument/2006/relationships/oleObject" Target="../embeddings/oleObject14.bin"/><Relationship Id="rId12" Type="http://schemas.openxmlformats.org/officeDocument/2006/relationships/image" Target="../media/image18.emf"/><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20.emf"/><Relationship Id="rId20" Type="http://schemas.openxmlformats.org/officeDocument/2006/relationships/image" Target="../media/image24.gif"/><Relationship Id="rId1" Type="http://schemas.openxmlformats.org/officeDocument/2006/relationships/vmlDrawing" Target="../drawings/vmlDrawing5.vml"/><Relationship Id="rId6" Type="http://schemas.openxmlformats.org/officeDocument/2006/relationships/image" Target="../media/image15.emf"/><Relationship Id="rId11" Type="http://schemas.openxmlformats.org/officeDocument/2006/relationships/oleObject" Target="../embeddings/oleObject16.bin"/><Relationship Id="rId24" Type="http://schemas.openxmlformats.org/officeDocument/2006/relationships/image" Target="../media/image23.emf"/><Relationship Id="rId5" Type="http://schemas.openxmlformats.org/officeDocument/2006/relationships/oleObject" Target="../embeddings/oleObject13.bin"/><Relationship Id="rId15" Type="http://schemas.openxmlformats.org/officeDocument/2006/relationships/oleObject" Target="../embeddings/oleObject18.bin"/><Relationship Id="rId23" Type="http://schemas.openxmlformats.org/officeDocument/2006/relationships/oleObject" Target="../embeddings/oleObject21.bin"/><Relationship Id="rId10" Type="http://schemas.openxmlformats.org/officeDocument/2006/relationships/image" Target="../media/image17.emf"/><Relationship Id="rId19" Type="http://schemas.openxmlformats.org/officeDocument/2006/relationships/hyperlink" Target="file:///G:\kejian.exe" TargetMode="External"/><Relationship Id="rId4" Type="http://schemas.openxmlformats.org/officeDocument/2006/relationships/image" Target="../media/image14.emf"/><Relationship Id="rId9" Type="http://schemas.openxmlformats.org/officeDocument/2006/relationships/oleObject" Target="../embeddings/oleObject15.bin"/><Relationship Id="rId14" Type="http://schemas.openxmlformats.org/officeDocument/2006/relationships/image" Target="../media/image19.emf"/><Relationship Id="rId22" Type="http://schemas.openxmlformats.org/officeDocument/2006/relationships/image" Target="../media/image22.wmf"/></Relationships>
</file>

<file path=ppt/slides/_rels/slide70.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oleObject" Target="../embeddings/oleObject322.bin"/><Relationship Id="rId7" Type="http://schemas.openxmlformats.org/officeDocument/2006/relationships/oleObject" Target="../embeddings/oleObject324.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339.emf"/><Relationship Id="rId5" Type="http://schemas.openxmlformats.org/officeDocument/2006/relationships/oleObject" Target="../embeddings/oleObject323.bin"/><Relationship Id="rId4" Type="http://schemas.openxmlformats.org/officeDocument/2006/relationships/image" Target="../media/image338.emf"/><Relationship Id="rId9" Type="http://schemas.openxmlformats.org/officeDocument/2006/relationships/image" Target="../media/image205.png"/></Relationships>
</file>

<file path=ppt/slides/_rels/slide7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27.bin"/><Relationship Id="rId3" Type="http://schemas.openxmlformats.org/officeDocument/2006/relationships/image" Target="../media/image111.png"/><Relationship Id="rId7" Type="http://schemas.openxmlformats.org/officeDocument/2006/relationships/image" Target="../media/image342.e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oleObject" Target="../embeddings/oleObject326.bin"/><Relationship Id="rId11" Type="http://schemas.openxmlformats.org/officeDocument/2006/relationships/image" Target="../media/image344.wmf"/><Relationship Id="rId5" Type="http://schemas.openxmlformats.org/officeDocument/2006/relationships/image" Target="../media/image341.emf"/><Relationship Id="rId10" Type="http://schemas.openxmlformats.org/officeDocument/2006/relationships/oleObject" Target="../embeddings/oleObject328.bin"/><Relationship Id="rId4" Type="http://schemas.openxmlformats.org/officeDocument/2006/relationships/oleObject" Target="../embeddings/oleObject325.bin"/><Relationship Id="rId9" Type="http://schemas.openxmlformats.org/officeDocument/2006/relationships/image" Target="../media/image343.wmf"/></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7.xml"/><Relationship Id="rId1" Type="http://schemas.openxmlformats.org/officeDocument/2006/relationships/vmlDrawing" Target="../drawings/vmlDrawing66.vml"/><Relationship Id="rId5" Type="http://schemas.openxmlformats.org/officeDocument/2006/relationships/image" Target="../media/image345.emf"/><Relationship Id="rId4" Type="http://schemas.openxmlformats.org/officeDocument/2006/relationships/oleObject" Target="../embeddings/oleObject329.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image" Target="../media/image346.wmf"/></Relationships>
</file>

<file path=ppt/slides/_rels/slide75.xml.rels><?xml version="1.0" encoding="UTF-8" standalone="yes"?>
<Relationships xmlns="http://schemas.openxmlformats.org/package/2006/relationships"><Relationship Id="rId8" Type="http://schemas.openxmlformats.org/officeDocument/2006/relationships/image" Target="../media/image349.wmf"/><Relationship Id="rId13" Type="http://schemas.openxmlformats.org/officeDocument/2006/relationships/oleObject" Target="../embeddings/oleObject336.bin"/><Relationship Id="rId18" Type="http://schemas.openxmlformats.org/officeDocument/2006/relationships/image" Target="../media/image354.wmf"/><Relationship Id="rId26" Type="http://schemas.openxmlformats.org/officeDocument/2006/relationships/image" Target="../media/image358.wmf"/><Relationship Id="rId3" Type="http://schemas.openxmlformats.org/officeDocument/2006/relationships/oleObject" Target="../embeddings/oleObject331.bin"/><Relationship Id="rId21" Type="http://schemas.openxmlformats.org/officeDocument/2006/relationships/oleObject" Target="../embeddings/oleObject340.bin"/><Relationship Id="rId7" Type="http://schemas.openxmlformats.org/officeDocument/2006/relationships/oleObject" Target="../embeddings/oleObject333.bin"/><Relationship Id="rId12" Type="http://schemas.openxmlformats.org/officeDocument/2006/relationships/image" Target="../media/image351.wmf"/><Relationship Id="rId17" Type="http://schemas.openxmlformats.org/officeDocument/2006/relationships/oleObject" Target="../embeddings/oleObject338.bin"/><Relationship Id="rId25" Type="http://schemas.openxmlformats.org/officeDocument/2006/relationships/oleObject" Target="../embeddings/oleObject342.bin"/><Relationship Id="rId2" Type="http://schemas.openxmlformats.org/officeDocument/2006/relationships/slideLayout" Target="../slideLayouts/slideLayout7.xml"/><Relationship Id="rId16" Type="http://schemas.openxmlformats.org/officeDocument/2006/relationships/image" Target="../media/image353.wmf"/><Relationship Id="rId20" Type="http://schemas.openxmlformats.org/officeDocument/2006/relationships/image" Target="../media/image355.wmf"/><Relationship Id="rId29" Type="http://schemas.openxmlformats.org/officeDocument/2006/relationships/image" Target="../media/image111.png"/><Relationship Id="rId1" Type="http://schemas.openxmlformats.org/officeDocument/2006/relationships/vmlDrawing" Target="../drawings/vmlDrawing68.vml"/><Relationship Id="rId6" Type="http://schemas.openxmlformats.org/officeDocument/2006/relationships/image" Target="../media/image348.emf"/><Relationship Id="rId11" Type="http://schemas.openxmlformats.org/officeDocument/2006/relationships/oleObject" Target="../embeddings/oleObject335.bin"/><Relationship Id="rId24" Type="http://schemas.openxmlformats.org/officeDocument/2006/relationships/image" Target="../media/image357.wmf"/><Relationship Id="rId5" Type="http://schemas.openxmlformats.org/officeDocument/2006/relationships/oleObject" Target="../embeddings/oleObject332.bin"/><Relationship Id="rId15" Type="http://schemas.openxmlformats.org/officeDocument/2006/relationships/oleObject" Target="../embeddings/oleObject337.bin"/><Relationship Id="rId23" Type="http://schemas.openxmlformats.org/officeDocument/2006/relationships/oleObject" Target="../embeddings/oleObject341.bin"/><Relationship Id="rId28" Type="http://schemas.openxmlformats.org/officeDocument/2006/relationships/image" Target="../media/image359.wmf"/><Relationship Id="rId10" Type="http://schemas.openxmlformats.org/officeDocument/2006/relationships/image" Target="../media/image350.wmf"/><Relationship Id="rId19" Type="http://schemas.openxmlformats.org/officeDocument/2006/relationships/oleObject" Target="../embeddings/oleObject339.bin"/><Relationship Id="rId4" Type="http://schemas.openxmlformats.org/officeDocument/2006/relationships/image" Target="../media/image347.emf"/><Relationship Id="rId9" Type="http://schemas.openxmlformats.org/officeDocument/2006/relationships/oleObject" Target="../embeddings/oleObject334.bin"/><Relationship Id="rId14" Type="http://schemas.openxmlformats.org/officeDocument/2006/relationships/image" Target="../media/image352.wmf"/><Relationship Id="rId22" Type="http://schemas.openxmlformats.org/officeDocument/2006/relationships/image" Target="../media/image356.wmf"/><Relationship Id="rId27" Type="http://schemas.openxmlformats.org/officeDocument/2006/relationships/oleObject" Target="../embeddings/oleObject343.bin"/></Relationships>
</file>

<file path=ppt/slides/_rels/slide76.xml.rels><?xml version="1.0" encoding="UTF-8" standalone="yes"?>
<Relationships xmlns="http://schemas.openxmlformats.org/package/2006/relationships"><Relationship Id="rId8" Type="http://schemas.openxmlformats.org/officeDocument/2006/relationships/image" Target="../media/image362.emf"/><Relationship Id="rId13" Type="http://schemas.openxmlformats.org/officeDocument/2006/relationships/oleObject" Target="../embeddings/oleObject349.bin"/><Relationship Id="rId3" Type="http://schemas.openxmlformats.org/officeDocument/2006/relationships/oleObject" Target="../embeddings/oleObject344.bin"/><Relationship Id="rId7" Type="http://schemas.openxmlformats.org/officeDocument/2006/relationships/oleObject" Target="../embeddings/oleObject346.bin"/><Relationship Id="rId12" Type="http://schemas.openxmlformats.org/officeDocument/2006/relationships/image" Target="../media/image364.emf"/><Relationship Id="rId2" Type="http://schemas.openxmlformats.org/officeDocument/2006/relationships/slideLayout" Target="../slideLayouts/slideLayout7.xml"/><Relationship Id="rId16" Type="http://schemas.openxmlformats.org/officeDocument/2006/relationships/image" Target="../media/image366.emf"/><Relationship Id="rId1" Type="http://schemas.openxmlformats.org/officeDocument/2006/relationships/vmlDrawing" Target="../drawings/vmlDrawing69.vml"/><Relationship Id="rId6" Type="http://schemas.openxmlformats.org/officeDocument/2006/relationships/image" Target="../media/image361.emf"/><Relationship Id="rId11" Type="http://schemas.openxmlformats.org/officeDocument/2006/relationships/oleObject" Target="../embeddings/oleObject348.bin"/><Relationship Id="rId5" Type="http://schemas.openxmlformats.org/officeDocument/2006/relationships/oleObject" Target="../embeddings/oleObject345.bin"/><Relationship Id="rId15" Type="http://schemas.openxmlformats.org/officeDocument/2006/relationships/oleObject" Target="../embeddings/oleObject350.bin"/><Relationship Id="rId10" Type="http://schemas.openxmlformats.org/officeDocument/2006/relationships/image" Target="../media/image363.emf"/><Relationship Id="rId4" Type="http://schemas.openxmlformats.org/officeDocument/2006/relationships/image" Target="../media/image360.emf"/><Relationship Id="rId9" Type="http://schemas.openxmlformats.org/officeDocument/2006/relationships/oleObject" Target="../embeddings/oleObject347.bin"/><Relationship Id="rId14" Type="http://schemas.openxmlformats.org/officeDocument/2006/relationships/image" Target="../media/image365.emf"/></Relationships>
</file>

<file path=ppt/slides/_rels/slide77.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oleObject" Target="../embeddings/oleObject356.bin"/><Relationship Id="rId18" Type="http://schemas.openxmlformats.org/officeDocument/2006/relationships/image" Target="../media/image374.emf"/><Relationship Id="rId3" Type="http://schemas.openxmlformats.org/officeDocument/2006/relationships/oleObject" Target="../embeddings/oleObject351.bin"/><Relationship Id="rId21" Type="http://schemas.openxmlformats.org/officeDocument/2006/relationships/oleObject" Target="../embeddings/oleObject360.bin"/><Relationship Id="rId7" Type="http://schemas.openxmlformats.org/officeDocument/2006/relationships/oleObject" Target="../embeddings/oleObject353.bin"/><Relationship Id="rId12" Type="http://schemas.openxmlformats.org/officeDocument/2006/relationships/image" Target="../media/image371.emf"/><Relationship Id="rId17" Type="http://schemas.openxmlformats.org/officeDocument/2006/relationships/oleObject" Target="../embeddings/oleObject358.bin"/><Relationship Id="rId2" Type="http://schemas.openxmlformats.org/officeDocument/2006/relationships/slideLayout" Target="../slideLayouts/slideLayout7.xml"/><Relationship Id="rId16" Type="http://schemas.openxmlformats.org/officeDocument/2006/relationships/image" Target="../media/image373.emf"/><Relationship Id="rId20" Type="http://schemas.openxmlformats.org/officeDocument/2006/relationships/image" Target="../media/image375.emf"/><Relationship Id="rId1" Type="http://schemas.openxmlformats.org/officeDocument/2006/relationships/vmlDrawing" Target="../drawings/vmlDrawing70.vml"/><Relationship Id="rId6" Type="http://schemas.openxmlformats.org/officeDocument/2006/relationships/image" Target="../media/image368.emf"/><Relationship Id="rId11" Type="http://schemas.openxmlformats.org/officeDocument/2006/relationships/oleObject" Target="../embeddings/oleObject355.bin"/><Relationship Id="rId24" Type="http://schemas.openxmlformats.org/officeDocument/2006/relationships/image" Target="../media/image377.emf"/><Relationship Id="rId5" Type="http://schemas.openxmlformats.org/officeDocument/2006/relationships/oleObject" Target="../embeddings/oleObject352.bin"/><Relationship Id="rId15" Type="http://schemas.openxmlformats.org/officeDocument/2006/relationships/oleObject" Target="../embeddings/oleObject357.bin"/><Relationship Id="rId23" Type="http://schemas.openxmlformats.org/officeDocument/2006/relationships/oleObject" Target="../embeddings/oleObject361.bin"/><Relationship Id="rId10" Type="http://schemas.openxmlformats.org/officeDocument/2006/relationships/image" Target="../media/image370.emf"/><Relationship Id="rId19" Type="http://schemas.openxmlformats.org/officeDocument/2006/relationships/oleObject" Target="../embeddings/oleObject359.bin"/><Relationship Id="rId4" Type="http://schemas.openxmlformats.org/officeDocument/2006/relationships/image" Target="../media/image367.emf"/><Relationship Id="rId9" Type="http://schemas.openxmlformats.org/officeDocument/2006/relationships/oleObject" Target="../embeddings/oleObject354.bin"/><Relationship Id="rId14" Type="http://schemas.openxmlformats.org/officeDocument/2006/relationships/image" Target="../media/image372.emf"/><Relationship Id="rId22" Type="http://schemas.openxmlformats.org/officeDocument/2006/relationships/image" Target="../media/image376.emf"/></Relationships>
</file>

<file path=ppt/slides/_rels/slide78.xml.rels><?xml version="1.0" encoding="UTF-8" standalone="yes"?>
<Relationships xmlns="http://schemas.openxmlformats.org/package/2006/relationships"><Relationship Id="rId13" Type="http://schemas.openxmlformats.org/officeDocument/2006/relationships/image" Target="../media/image381.wmf"/><Relationship Id="rId18" Type="http://schemas.openxmlformats.org/officeDocument/2006/relationships/oleObject" Target="../embeddings/oleObject369.bin"/><Relationship Id="rId26" Type="http://schemas.openxmlformats.org/officeDocument/2006/relationships/oleObject" Target="../embeddings/oleObject373.bin"/><Relationship Id="rId3" Type="http://schemas.openxmlformats.org/officeDocument/2006/relationships/oleObject" Target="../embeddings/oleObject362.bin"/><Relationship Id="rId21" Type="http://schemas.openxmlformats.org/officeDocument/2006/relationships/image" Target="../media/image385.wmf"/><Relationship Id="rId7" Type="http://schemas.openxmlformats.org/officeDocument/2006/relationships/image" Target="../media/image349.wmf"/><Relationship Id="rId12" Type="http://schemas.openxmlformats.org/officeDocument/2006/relationships/oleObject" Target="../embeddings/oleObject366.bin"/><Relationship Id="rId17" Type="http://schemas.openxmlformats.org/officeDocument/2006/relationships/image" Target="../media/image383.wmf"/><Relationship Id="rId25" Type="http://schemas.openxmlformats.org/officeDocument/2006/relationships/image" Target="../media/image387.emf"/><Relationship Id="rId33" Type="http://schemas.openxmlformats.org/officeDocument/2006/relationships/image" Target="../media/image391.emf"/><Relationship Id="rId2" Type="http://schemas.openxmlformats.org/officeDocument/2006/relationships/slideLayout" Target="../slideLayouts/slideLayout7.xml"/><Relationship Id="rId16" Type="http://schemas.openxmlformats.org/officeDocument/2006/relationships/oleObject" Target="../embeddings/oleObject368.bin"/><Relationship Id="rId20" Type="http://schemas.openxmlformats.org/officeDocument/2006/relationships/oleObject" Target="../embeddings/oleObject370.bin"/><Relationship Id="rId29" Type="http://schemas.openxmlformats.org/officeDocument/2006/relationships/image" Target="../media/image389.emf"/><Relationship Id="rId1" Type="http://schemas.openxmlformats.org/officeDocument/2006/relationships/vmlDrawing" Target="../drawings/vmlDrawing71.vml"/><Relationship Id="rId6" Type="http://schemas.openxmlformats.org/officeDocument/2006/relationships/oleObject" Target="../embeddings/oleObject363.bin"/><Relationship Id="rId11" Type="http://schemas.openxmlformats.org/officeDocument/2006/relationships/image" Target="../media/image380.wmf"/><Relationship Id="rId24" Type="http://schemas.openxmlformats.org/officeDocument/2006/relationships/oleObject" Target="../embeddings/oleObject372.bin"/><Relationship Id="rId32" Type="http://schemas.openxmlformats.org/officeDocument/2006/relationships/oleObject" Target="../embeddings/oleObject376.bin"/><Relationship Id="rId5" Type="http://schemas.openxmlformats.org/officeDocument/2006/relationships/image" Target="../media/image392.png"/><Relationship Id="rId15" Type="http://schemas.openxmlformats.org/officeDocument/2006/relationships/image" Target="../media/image382.wmf"/><Relationship Id="rId23" Type="http://schemas.openxmlformats.org/officeDocument/2006/relationships/image" Target="../media/image386.emf"/><Relationship Id="rId28" Type="http://schemas.openxmlformats.org/officeDocument/2006/relationships/oleObject" Target="../embeddings/oleObject374.bin"/><Relationship Id="rId10" Type="http://schemas.openxmlformats.org/officeDocument/2006/relationships/oleObject" Target="../embeddings/oleObject365.bin"/><Relationship Id="rId19" Type="http://schemas.openxmlformats.org/officeDocument/2006/relationships/image" Target="../media/image384.wmf"/><Relationship Id="rId31" Type="http://schemas.openxmlformats.org/officeDocument/2006/relationships/image" Target="../media/image390.emf"/><Relationship Id="rId4" Type="http://schemas.openxmlformats.org/officeDocument/2006/relationships/image" Target="../media/image378.emf"/><Relationship Id="rId9" Type="http://schemas.openxmlformats.org/officeDocument/2006/relationships/image" Target="../media/image379.emf"/><Relationship Id="rId14" Type="http://schemas.openxmlformats.org/officeDocument/2006/relationships/oleObject" Target="../embeddings/oleObject367.bin"/><Relationship Id="rId22" Type="http://schemas.openxmlformats.org/officeDocument/2006/relationships/oleObject" Target="../embeddings/oleObject371.bin"/><Relationship Id="rId27" Type="http://schemas.openxmlformats.org/officeDocument/2006/relationships/image" Target="../media/image388.emf"/><Relationship Id="rId30" Type="http://schemas.openxmlformats.org/officeDocument/2006/relationships/oleObject" Target="../embeddings/oleObject375.bin"/><Relationship Id="rId8" Type="http://schemas.openxmlformats.org/officeDocument/2006/relationships/oleObject" Target="../embeddings/oleObject364.bin"/></Relationships>
</file>

<file path=ppt/slides/_rels/slide79.xml.rels><?xml version="1.0" encoding="UTF-8" standalone="yes"?>
<Relationships xmlns="http://schemas.openxmlformats.org/package/2006/relationships"><Relationship Id="rId8" Type="http://schemas.openxmlformats.org/officeDocument/2006/relationships/image" Target="../media/image396.gif"/><Relationship Id="rId3" Type="http://schemas.openxmlformats.org/officeDocument/2006/relationships/oleObject" Target="../embeddings/oleObject377.bin"/><Relationship Id="rId7" Type="http://schemas.openxmlformats.org/officeDocument/2006/relationships/image" Target="../media/image395.gi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394.emf"/><Relationship Id="rId5" Type="http://schemas.openxmlformats.org/officeDocument/2006/relationships/oleObject" Target="../embeddings/oleObject378.bin"/><Relationship Id="rId4" Type="http://schemas.openxmlformats.org/officeDocument/2006/relationships/image" Target="../media/image393.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9.emf"/><Relationship Id="rId2" Type="http://schemas.openxmlformats.org/officeDocument/2006/relationships/slideLayout" Target="../slideLayouts/slideLayout7.xml"/><Relationship Id="rId16" Type="http://schemas.openxmlformats.org/officeDocument/2006/relationships/image" Target="../media/image31.emf"/><Relationship Id="rId1" Type="http://schemas.openxmlformats.org/officeDocument/2006/relationships/vmlDrawing" Target="../drawings/vmlDrawing6.vml"/><Relationship Id="rId6" Type="http://schemas.openxmlformats.org/officeDocument/2006/relationships/image" Target="../media/image26.e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28.wmf"/><Relationship Id="rId4" Type="http://schemas.openxmlformats.org/officeDocument/2006/relationships/image" Target="../media/image25.emf"/><Relationship Id="rId9" Type="http://schemas.openxmlformats.org/officeDocument/2006/relationships/oleObject" Target="../embeddings/oleObject25.bin"/><Relationship Id="rId14" Type="http://schemas.openxmlformats.org/officeDocument/2006/relationships/image" Target="../media/image30.emf"/></Relationships>
</file>

<file path=ppt/slides/_rels/slide80.xml.rels><?xml version="1.0" encoding="UTF-8" standalone="yes"?>
<Relationships xmlns="http://schemas.openxmlformats.org/package/2006/relationships"><Relationship Id="rId8" Type="http://schemas.openxmlformats.org/officeDocument/2006/relationships/image" Target="../media/image396.gif"/><Relationship Id="rId3" Type="http://schemas.openxmlformats.org/officeDocument/2006/relationships/oleObject" Target="../embeddings/oleObject379.bin"/><Relationship Id="rId7" Type="http://schemas.openxmlformats.org/officeDocument/2006/relationships/image" Target="../media/image395.gi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398.emf"/><Relationship Id="rId5" Type="http://schemas.openxmlformats.org/officeDocument/2006/relationships/oleObject" Target="../embeddings/oleObject380.bin"/><Relationship Id="rId4" Type="http://schemas.openxmlformats.org/officeDocument/2006/relationships/image" Target="../media/image397.emf"/></Relationships>
</file>

<file path=ppt/slides/_rels/slide81.xml.rels><?xml version="1.0" encoding="UTF-8" standalone="yes"?>
<Relationships xmlns="http://schemas.openxmlformats.org/package/2006/relationships"><Relationship Id="rId8" Type="http://schemas.openxmlformats.org/officeDocument/2006/relationships/image" Target="../media/image400.emf"/><Relationship Id="rId13" Type="http://schemas.openxmlformats.org/officeDocument/2006/relationships/oleObject" Target="../embeddings/oleObject385.bin"/><Relationship Id="rId3" Type="http://schemas.openxmlformats.org/officeDocument/2006/relationships/image" Target="../media/image395.gif"/><Relationship Id="rId7" Type="http://schemas.openxmlformats.org/officeDocument/2006/relationships/oleObject" Target="../embeddings/oleObject382.bin"/><Relationship Id="rId12" Type="http://schemas.openxmlformats.org/officeDocument/2006/relationships/image" Target="../media/image402.emf"/><Relationship Id="rId2" Type="http://schemas.openxmlformats.org/officeDocument/2006/relationships/slideLayout" Target="../slideLayouts/slideLayout7.xml"/><Relationship Id="rId16" Type="http://schemas.openxmlformats.org/officeDocument/2006/relationships/image" Target="../media/image404.emf"/><Relationship Id="rId1" Type="http://schemas.openxmlformats.org/officeDocument/2006/relationships/vmlDrawing" Target="../drawings/vmlDrawing74.vml"/><Relationship Id="rId6" Type="http://schemas.openxmlformats.org/officeDocument/2006/relationships/image" Target="../media/image399.emf"/><Relationship Id="rId11" Type="http://schemas.openxmlformats.org/officeDocument/2006/relationships/oleObject" Target="../embeddings/oleObject384.bin"/><Relationship Id="rId5" Type="http://schemas.openxmlformats.org/officeDocument/2006/relationships/oleObject" Target="../embeddings/oleObject381.bin"/><Relationship Id="rId15" Type="http://schemas.openxmlformats.org/officeDocument/2006/relationships/oleObject" Target="../embeddings/oleObject386.bin"/><Relationship Id="rId10" Type="http://schemas.openxmlformats.org/officeDocument/2006/relationships/image" Target="../media/image401.emf"/><Relationship Id="rId4" Type="http://schemas.openxmlformats.org/officeDocument/2006/relationships/image" Target="../media/image396.gif"/><Relationship Id="rId9" Type="http://schemas.openxmlformats.org/officeDocument/2006/relationships/oleObject" Target="../embeddings/oleObject383.bin"/><Relationship Id="rId14" Type="http://schemas.openxmlformats.org/officeDocument/2006/relationships/image" Target="../media/image403.emf"/></Relationships>
</file>

<file path=ppt/slides/_rels/slide82.xml.rels><?xml version="1.0" encoding="UTF-8" standalone="yes"?>
<Relationships xmlns="http://schemas.openxmlformats.org/package/2006/relationships"><Relationship Id="rId8" Type="http://schemas.openxmlformats.org/officeDocument/2006/relationships/image" Target="../media/image407.emf"/><Relationship Id="rId13" Type="http://schemas.openxmlformats.org/officeDocument/2006/relationships/oleObject" Target="../embeddings/oleObject392.bin"/><Relationship Id="rId3" Type="http://schemas.openxmlformats.org/officeDocument/2006/relationships/oleObject" Target="../embeddings/oleObject387.bin"/><Relationship Id="rId7" Type="http://schemas.openxmlformats.org/officeDocument/2006/relationships/oleObject" Target="../embeddings/oleObject389.bin"/><Relationship Id="rId12" Type="http://schemas.openxmlformats.org/officeDocument/2006/relationships/image" Target="../media/image409.e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406.emf"/><Relationship Id="rId11" Type="http://schemas.openxmlformats.org/officeDocument/2006/relationships/oleObject" Target="../embeddings/oleObject391.bin"/><Relationship Id="rId5" Type="http://schemas.openxmlformats.org/officeDocument/2006/relationships/oleObject" Target="../embeddings/oleObject388.bin"/><Relationship Id="rId10" Type="http://schemas.openxmlformats.org/officeDocument/2006/relationships/image" Target="../media/image408.emf"/><Relationship Id="rId4" Type="http://schemas.openxmlformats.org/officeDocument/2006/relationships/image" Target="../media/image405.emf"/><Relationship Id="rId9" Type="http://schemas.openxmlformats.org/officeDocument/2006/relationships/oleObject" Target="../embeddings/oleObject390.bin"/><Relationship Id="rId14" Type="http://schemas.openxmlformats.org/officeDocument/2006/relationships/image" Target="../media/image410.emf"/></Relationships>
</file>

<file path=ppt/slides/_rels/slide83.xml.rels><?xml version="1.0" encoding="UTF-8" standalone="yes"?>
<Relationships xmlns="http://schemas.openxmlformats.org/package/2006/relationships"><Relationship Id="rId8" Type="http://schemas.openxmlformats.org/officeDocument/2006/relationships/image" Target="../media/image413.emf"/><Relationship Id="rId13" Type="http://schemas.openxmlformats.org/officeDocument/2006/relationships/oleObject" Target="../embeddings/oleObject397.bin"/><Relationship Id="rId18" Type="http://schemas.openxmlformats.org/officeDocument/2006/relationships/image" Target="../media/image417.wmf"/><Relationship Id="rId26" Type="http://schemas.openxmlformats.org/officeDocument/2006/relationships/image" Target="../media/image421.wmf"/><Relationship Id="rId3" Type="http://schemas.openxmlformats.org/officeDocument/2006/relationships/oleObject" Target="../embeddings/oleObject393.bin"/><Relationship Id="rId21" Type="http://schemas.openxmlformats.org/officeDocument/2006/relationships/oleObject" Target="../embeddings/oleObject401.bin"/><Relationship Id="rId7" Type="http://schemas.openxmlformats.org/officeDocument/2006/relationships/oleObject" Target="../embeddings/oleObject395.bin"/><Relationship Id="rId12" Type="http://schemas.openxmlformats.org/officeDocument/2006/relationships/image" Target="../media/image414.wmf"/><Relationship Id="rId17" Type="http://schemas.openxmlformats.org/officeDocument/2006/relationships/oleObject" Target="../embeddings/oleObject399.bin"/><Relationship Id="rId25" Type="http://schemas.openxmlformats.org/officeDocument/2006/relationships/oleObject" Target="../embeddings/oleObject403.bin"/><Relationship Id="rId2" Type="http://schemas.openxmlformats.org/officeDocument/2006/relationships/slideLayout" Target="../slideLayouts/slideLayout7.xml"/><Relationship Id="rId16" Type="http://schemas.openxmlformats.org/officeDocument/2006/relationships/image" Target="../media/image416.wmf"/><Relationship Id="rId20" Type="http://schemas.openxmlformats.org/officeDocument/2006/relationships/image" Target="../media/image418.wmf"/><Relationship Id="rId29" Type="http://schemas.openxmlformats.org/officeDocument/2006/relationships/oleObject" Target="../embeddings/oleObject405.bin"/><Relationship Id="rId1" Type="http://schemas.openxmlformats.org/officeDocument/2006/relationships/vmlDrawing" Target="../drawings/vmlDrawing76.vml"/><Relationship Id="rId6" Type="http://schemas.openxmlformats.org/officeDocument/2006/relationships/image" Target="../media/image412.emf"/><Relationship Id="rId11" Type="http://schemas.openxmlformats.org/officeDocument/2006/relationships/oleObject" Target="../embeddings/oleObject396.bin"/><Relationship Id="rId24" Type="http://schemas.openxmlformats.org/officeDocument/2006/relationships/image" Target="../media/image420.wmf"/><Relationship Id="rId32" Type="http://schemas.openxmlformats.org/officeDocument/2006/relationships/image" Target="../media/image424.wmf"/><Relationship Id="rId5" Type="http://schemas.openxmlformats.org/officeDocument/2006/relationships/oleObject" Target="../embeddings/oleObject394.bin"/><Relationship Id="rId15" Type="http://schemas.openxmlformats.org/officeDocument/2006/relationships/oleObject" Target="../embeddings/oleObject398.bin"/><Relationship Id="rId23" Type="http://schemas.openxmlformats.org/officeDocument/2006/relationships/oleObject" Target="../embeddings/oleObject402.bin"/><Relationship Id="rId28" Type="http://schemas.openxmlformats.org/officeDocument/2006/relationships/image" Target="../media/image422.wmf"/><Relationship Id="rId10" Type="http://schemas.openxmlformats.org/officeDocument/2006/relationships/image" Target="../media/image111.png"/><Relationship Id="rId19" Type="http://schemas.openxmlformats.org/officeDocument/2006/relationships/oleObject" Target="../embeddings/oleObject400.bin"/><Relationship Id="rId31" Type="http://schemas.openxmlformats.org/officeDocument/2006/relationships/oleObject" Target="../embeddings/oleObject406.bin"/><Relationship Id="rId4" Type="http://schemas.openxmlformats.org/officeDocument/2006/relationships/image" Target="../media/image411.emf"/><Relationship Id="rId9" Type="http://schemas.openxmlformats.org/officeDocument/2006/relationships/image" Target="../media/image4.png"/><Relationship Id="rId14" Type="http://schemas.openxmlformats.org/officeDocument/2006/relationships/image" Target="../media/image415.wmf"/><Relationship Id="rId22" Type="http://schemas.openxmlformats.org/officeDocument/2006/relationships/image" Target="../media/image419.wmf"/><Relationship Id="rId27" Type="http://schemas.openxmlformats.org/officeDocument/2006/relationships/oleObject" Target="../embeddings/oleObject404.bin"/><Relationship Id="rId30" Type="http://schemas.openxmlformats.org/officeDocument/2006/relationships/image" Target="../media/image423.wmf"/></Relationships>
</file>

<file path=ppt/slides/_rels/slide84.xml.rels><?xml version="1.0" encoding="UTF-8" standalone="yes"?>
<Relationships xmlns="http://schemas.openxmlformats.org/package/2006/relationships"><Relationship Id="rId3" Type="http://schemas.openxmlformats.org/officeDocument/2006/relationships/image" Target="../media/image426.gif"/><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425.emf"/><Relationship Id="rId5" Type="http://schemas.openxmlformats.org/officeDocument/2006/relationships/oleObject" Target="../embeddings/oleObject407.bin"/><Relationship Id="rId4" Type="http://schemas.openxmlformats.org/officeDocument/2006/relationships/image" Target="../media/image427.gif"/></Relationships>
</file>

<file path=ppt/slides/_rels/slide85.xml.rels><?xml version="1.0" encoding="UTF-8" standalone="yes"?>
<Relationships xmlns="http://schemas.openxmlformats.org/package/2006/relationships"><Relationship Id="rId13" Type="http://schemas.openxmlformats.org/officeDocument/2006/relationships/oleObject" Target="../embeddings/oleObject412.bin"/><Relationship Id="rId18" Type="http://schemas.openxmlformats.org/officeDocument/2006/relationships/image" Target="../media/image434.wmf"/><Relationship Id="rId26" Type="http://schemas.openxmlformats.org/officeDocument/2006/relationships/image" Target="../media/image438.wmf"/><Relationship Id="rId3" Type="http://schemas.openxmlformats.org/officeDocument/2006/relationships/oleObject" Target="../embeddings/oleObject408.bin"/><Relationship Id="rId21" Type="http://schemas.openxmlformats.org/officeDocument/2006/relationships/oleObject" Target="../embeddings/oleObject416.bin"/><Relationship Id="rId34" Type="http://schemas.openxmlformats.org/officeDocument/2006/relationships/image" Target="../media/image442.emf"/><Relationship Id="rId7" Type="http://schemas.openxmlformats.org/officeDocument/2006/relationships/oleObject" Target="../embeddings/oleObject410.bin"/><Relationship Id="rId12" Type="http://schemas.openxmlformats.org/officeDocument/2006/relationships/image" Target="../media/image431.wmf"/><Relationship Id="rId17" Type="http://schemas.openxmlformats.org/officeDocument/2006/relationships/oleObject" Target="../embeddings/oleObject414.bin"/><Relationship Id="rId25" Type="http://schemas.openxmlformats.org/officeDocument/2006/relationships/oleObject" Target="../embeddings/oleObject418.bin"/><Relationship Id="rId33" Type="http://schemas.openxmlformats.org/officeDocument/2006/relationships/oleObject" Target="../embeddings/oleObject422.bin"/><Relationship Id="rId2" Type="http://schemas.openxmlformats.org/officeDocument/2006/relationships/slideLayout" Target="../slideLayouts/slideLayout7.xml"/><Relationship Id="rId16" Type="http://schemas.openxmlformats.org/officeDocument/2006/relationships/image" Target="../media/image433.wmf"/><Relationship Id="rId20" Type="http://schemas.openxmlformats.org/officeDocument/2006/relationships/image" Target="../media/image435.wmf"/><Relationship Id="rId29" Type="http://schemas.openxmlformats.org/officeDocument/2006/relationships/oleObject" Target="../embeddings/oleObject420.bin"/><Relationship Id="rId1" Type="http://schemas.openxmlformats.org/officeDocument/2006/relationships/vmlDrawing" Target="../drawings/vmlDrawing78.vml"/><Relationship Id="rId6" Type="http://schemas.openxmlformats.org/officeDocument/2006/relationships/image" Target="../media/image429.emf"/><Relationship Id="rId11" Type="http://schemas.openxmlformats.org/officeDocument/2006/relationships/oleObject" Target="../embeddings/oleObject411.bin"/><Relationship Id="rId24" Type="http://schemas.openxmlformats.org/officeDocument/2006/relationships/image" Target="../media/image437.wmf"/><Relationship Id="rId32" Type="http://schemas.openxmlformats.org/officeDocument/2006/relationships/image" Target="../media/image441.emf"/><Relationship Id="rId5" Type="http://schemas.openxmlformats.org/officeDocument/2006/relationships/oleObject" Target="../embeddings/oleObject409.bin"/><Relationship Id="rId15" Type="http://schemas.openxmlformats.org/officeDocument/2006/relationships/oleObject" Target="../embeddings/oleObject413.bin"/><Relationship Id="rId23" Type="http://schemas.openxmlformats.org/officeDocument/2006/relationships/oleObject" Target="../embeddings/oleObject417.bin"/><Relationship Id="rId28" Type="http://schemas.openxmlformats.org/officeDocument/2006/relationships/image" Target="../media/image439.wmf"/><Relationship Id="rId10" Type="http://schemas.openxmlformats.org/officeDocument/2006/relationships/image" Target="../media/image444.gif"/><Relationship Id="rId19" Type="http://schemas.openxmlformats.org/officeDocument/2006/relationships/oleObject" Target="../embeddings/oleObject415.bin"/><Relationship Id="rId31" Type="http://schemas.openxmlformats.org/officeDocument/2006/relationships/oleObject" Target="../embeddings/oleObject421.bin"/><Relationship Id="rId4" Type="http://schemas.openxmlformats.org/officeDocument/2006/relationships/image" Target="../media/image428.emf"/><Relationship Id="rId9" Type="http://schemas.openxmlformats.org/officeDocument/2006/relationships/image" Target="../media/image443.jpeg"/><Relationship Id="rId14" Type="http://schemas.openxmlformats.org/officeDocument/2006/relationships/image" Target="../media/image432.wmf"/><Relationship Id="rId22" Type="http://schemas.openxmlformats.org/officeDocument/2006/relationships/image" Target="../media/image436.wmf"/><Relationship Id="rId27" Type="http://schemas.openxmlformats.org/officeDocument/2006/relationships/oleObject" Target="../embeddings/oleObject419.bin"/><Relationship Id="rId30" Type="http://schemas.openxmlformats.org/officeDocument/2006/relationships/image" Target="../media/image440.wmf"/><Relationship Id="rId8" Type="http://schemas.openxmlformats.org/officeDocument/2006/relationships/image" Target="../media/image430.emf"/></Relationships>
</file>

<file path=ppt/slides/_rels/slide86.xml.rels><?xml version="1.0" encoding="UTF-8" standalone="yes"?>
<Relationships xmlns="http://schemas.openxmlformats.org/package/2006/relationships"><Relationship Id="rId13" Type="http://schemas.openxmlformats.org/officeDocument/2006/relationships/image" Target="../media/image449.emf"/><Relationship Id="rId18" Type="http://schemas.openxmlformats.org/officeDocument/2006/relationships/image" Target="../media/image432.wmf"/><Relationship Id="rId26" Type="http://schemas.openxmlformats.org/officeDocument/2006/relationships/image" Target="../media/image436.wmf"/><Relationship Id="rId3" Type="http://schemas.openxmlformats.org/officeDocument/2006/relationships/oleObject" Target="../embeddings/oleObject423.bin"/><Relationship Id="rId21" Type="http://schemas.openxmlformats.org/officeDocument/2006/relationships/oleObject" Target="../embeddings/oleObject431.bin"/><Relationship Id="rId34" Type="http://schemas.openxmlformats.org/officeDocument/2006/relationships/image" Target="../media/image440.wmf"/><Relationship Id="rId7" Type="http://schemas.openxmlformats.org/officeDocument/2006/relationships/oleObject" Target="../embeddings/oleObject425.bin"/><Relationship Id="rId12" Type="http://schemas.openxmlformats.org/officeDocument/2006/relationships/oleObject" Target="../embeddings/oleObject427.bin"/><Relationship Id="rId17" Type="http://schemas.openxmlformats.org/officeDocument/2006/relationships/oleObject" Target="../embeddings/oleObject429.bin"/><Relationship Id="rId25" Type="http://schemas.openxmlformats.org/officeDocument/2006/relationships/oleObject" Target="../embeddings/oleObject433.bin"/><Relationship Id="rId33" Type="http://schemas.openxmlformats.org/officeDocument/2006/relationships/oleObject" Target="../embeddings/oleObject437.bin"/><Relationship Id="rId2" Type="http://schemas.openxmlformats.org/officeDocument/2006/relationships/slideLayout" Target="../slideLayouts/slideLayout7.xml"/><Relationship Id="rId16" Type="http://schemas.openxmlformats.org/officeDocument/2006/relationships/image" Target="../media/image431.wmf"/><Relationship Id="rId20" Type="http://schemas.openxmlformats.org/officeDocument/2006/relationships/image" Target="../media/image433.wmf"/><Relationship Id="rId29" Type="http://schemas.openxmlformats.org/officeDocument/2006/relationships/oleObject" Target="../embeddings/oleObject435.bin"/><Relationship Id="rId1" Type="http://schemas.openxmlformats.org/officeDocument/2006/relationships/vmlDrawing" Target="../drawings/vmlDrawing79.vml"/><Relationship Id="rId6" Type="http://schemas.openxmlformats.org/officeDocument/2006/relationships/image" Target="../media/image446.emf"/><Relationship Id="rId11" Type="http://schemas.openxmlformats.org/officeDocument/2006/relationships/image" Target="../media/image448.emf"/><Relationship Id="rId24" Type="http://schemas.openxmlformats.org/officeDocument/2006/relationships/image" Target="../media/image435.wmf"/><Relationship Id="rId32" Type="http://schemas.openxmlformats.org/officeDocument/2006/relationships/image" Target="../media/image439.wmf"/><Relationship Id="rId5" Type="http://schemas.openxmlformats.org/officeDocument/2006/relationships/oleObject" Target="../embeddings/oleObject424.bin"/><Relationship Id="rId15" Type="http://schemas.openxmlformats.org/officeDocument/2006/relationships/oleObject" Target="../embeddings/oleObject428.bin"/><Relationship Id="rId23" Type="http://schemas.openxmlformats.org/officeDocument/2006/relationships/oleObject" Target="../embeddings/oleObject432.bin"/><Relationship Id="rId28" Type="http://schemas.openxmlformats.org/officeDocument/2006/relationships/image" Target="../media/image437.wmf"/><Relationship Id="rId10" Type="http://schemas.openxmlformats.org/officeDocument/2006/relationships/oleObject" Target="../embeddings/oleObject426.bin"/><Relationship Id="rId19" Type="http://schemas.openxmlformats.org/officeDocument/2006/relationships/oleObject" Target="../embeddings/oleObject430.bin"/><Relationship Id="rId31" Type="http://schemas.openxmlformats.org/officeDocument/2006/relationships/oleObject" Target="../embeddings/oleObject436.bin"/><Relationship Id="rId4" Type="http://schemas.openxmlformats.org/officeDocument/2006/relationships/image" Target="../media/image445.emf"/><Relationship Id="rId9" Type="http://schemas.openxmlformats.org/officeDocument/2006/relationships/image" Target="../media/image443.jpeg"/><Relationship Id="rId14" Type="http://schemas.openxmlformats.org/officeDocument/2006/relationships/image" Target="../media/image450.gif"/><Relationship Id="rId22" Type="http://schemas.openxmlformats.org/officeDocument/2006/relationships/image" Target="../media/image434.wmf"/><Relationship Id="rId27" Type="http://schemas.openxmlformats.org/officeDocument/2006/relationships/oleObject" Target="../embeddings/oleObject434.bin"/><Relationship Id="rId30" Type="http://schemas.openxmlformats.org/officeDocument/2006/relationships/image" Target="../media/image438.wmf"/><Relationship Id="rId8" Type="http://schemas.openxmlformats.org/officeDocument/2006/relationships/image" Target="../media/image447.emf"/></Relationships>
</file>

<file path=ppt/slides/_rels/slide87.xml.rels><?xml version="1.0" encoding="UTF-8" standalone="yes"?>
<Relationships xmlns="http://schemas.openxmlformats.org/package/2006/relationships"><Relationship Id="rId2" Type="http://schemas.openxmlformats.org/officeDocument/2006/relationships/image" Target="../media/image44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oleObject" Target="../embeddings/oleObject438.bin"/><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452.emf"/><Relationship Id="rId11" Type="http://schemas.openxmlformats.org/officeDocument/2006/relationships/image" Target="../media/image443.jpeg"/><Relationship Id="rId5" Type="http://schemas.openxmlformats.org/officeDocument/2006/relationships/oleObject" Target="../embeddings/oleObject439.bin"/><Relationship Id="rId10" Type="http://schemas.openxmlformats.org/officeDocument/2006/relationships/image" Target="../media/image453.emf"/><Relationship Id="rId4" Type="http://schemas.openxmlformats.org/officeDocument/2006/relationships/image" Target="../media/image451.emf"/><Relationship Id="rId9" Type="http://schemas.openxmlformats.org/officeDocument/2006/relationships/oleObject" Target="../embeddings/oleObject440.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43.bin"/><Relationship Id="rId13" Type="http://schemas.openxmlformats.org/officeDocument/2006/relationships/image" Target="../media/image458.emf"/><Relationship Id="rId3" Type="http://schemas.openxmlformats.org/officeDocument/2006/relationships/oleObject" Target="../embeddings/oleObject441.bin"/><Relationship Id="rId7" Type="http://schemas.openxmlformats.org/officeDocument/2006/relationships/image" Target="../media/image455.emf"/><Relationship Id="rId12" Type="http://schemas.openxmlformats.org/officeDocument/2006/relationships/oleObject" Target="../embeddings/oleObject445.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oleObject" Target="../embeddings/oleObject442.bin"/><Relationship Id="rId11" Type="http://schemas.openxmlformats.org/officeDocument/2006/relationships/image" Target="../media/image457.emf"/><Relationship Id="rId5" Type="http://schemas.openxmlformats.org/officeDocument/2006/relationships/image" Target="../media/image4.png"/><Relationship Id="rId15" Type="http://schemas.openxmlformats.org/officeDocument/2006/relationships/image" Target="../media/image459.emf"/><Relationship Id="rId10" Type="http://schemas.openxmlformats.org/officeDocument/2006/relationships/oleObject" Target="../embeddings/oleObject444.bin"/><Relationship Id="rId4" Type="http://schemas.openxmlformats.org/officeDocument/2006/relationships/image" Target="../media/image454.emf"/><Relationship Id="rId9" Type="http://schemas.openxmlformats.org/officeDocument/2006/relationships/image" Target="../media/image456.emf"/><Relationship Id="rId14" Type="http://schemas.openxmlformats.org/officeDocument/2006/relationships/oleObject" Target="../embeddings/oleObject446.bin"/></Relationships>
</file>

<file path=ppt/slides/_rels/slide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3.emf"/><Relationship Id="rId5" Type="http://schemas.openxmlformats.org/officeDocument/2006/relationships/oleObject" Target="../embeddings/oleObject30.bin"/><Relationship Id="rId10" Type="http://schemas.openxmlformats.org/officeDocument/2006/relationships/image" Target="../media/image34.emf"/><Relationship Id="rId4" Type="http://schemas.openxmlformats.org/officeDocument/2006/relationships/image" Target="../media/image32.emf"/><Relationship Id="rId9" Type="http://schemas.openxmlformats.org/officeDocument/2006/relationships/oleObject" Target="../embeddings/oleObject32.bin"/></Relationships>
</file>

<file path=ppt/slides/_rels/slide90.xml.rels><?xml version="1.0" encoding="UTF-8" standalone="yes"?>
<Relationships xmlns="http://schemas.openxmlformats.org/package/2006/relationships"><Relationship Id="rId8" Type="http://schemas.openxmlformats.org/officeDocument/2006/relationships/image" Target="../media/image462.emf"/><Relationship Id="rId3" Type="http://schemas.openxmlformats.org/officeDocument/2006/relationships/oleObject" Target="../embeddings/oleObject447.bin"/><Relationship Id="rId7" Type="http://schemas.openxmlformats.org/officeDocument/2006/relationships/oleObject" Target="../embeddings/oleObject449.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461.emf"/><Relationship Id="rId5" Type="http://schemas.openxmlformats.org/officeDocument/2006/relationships/oleObject" Target="../embeddings/oleObject448.bin"/><Relationship Id="rId4" Type="http://schemas.openxmlformats.org/officeDocument/2006/relationships/image" Target="../media/image460.emf"/></Relationships>
</file>

<file path=ppt/slides/_rels/slide91.xml.rels><?xml version="1.0" encoding="UTF-8" standalone="yes"?>
<Relationships xmlns="http://schemas.openxmlformats.org/package/2006/relationships"><Relationship Id="rId8" Type="http://schemas.openxmlformats.org/officeDocument/2006/relationships/image" Target="../media/image465.emf"/><Relationship Id="rId3" Type="http://schemas.openxmlformats.org/officeDocument/2006/relationships/oleObject" Target="../embeddings/oleObject450.bin"/><Relationship Id="rId7" Type="http://schemas.openxmlformats.org/officeDocument/2006/relationships/oleObject" Target="../embeddings/oleObject452.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64.emf"/><Relationship Id="rId5" Type="http://schemas.openxmlformats.org/officeDocument/2006/relationships/oleObject" Target="../embeddings/oleObject451.bin"/><Relationship Id="rId4" Type="http://schemas.openxmlformats.org/officeDocument/2006/relationships/image" Target="../media/image463.emf"/></Relationships>
</file>

<file path=ppt/slides/_rels/slide92.xml.rels><?xml version="1.0" encoding="UTF-8" standalone="yes"?>
<Relationships xmlns="http://schemas.openxmlformats.org/package/2006/relationships"><Relationship Id="rId8" Type="http://schemas.openxmlformats.org/officeDocument/2006/relationships/image" Target="../media/image468.emf"/><Relationship Id="rId3" Type="http://schemas.openxmlformats.org/officeDocument/2006/relationships/oleObject" Target="../embeddings/oleObject453.bin"/><Relationship Id="rId7" Type="http://schemas.openxmlformats.org/officeDocument/2006/relationships/oleObject" Target="../embeddings/oleObject455.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467.emf"/><Relationship Id="rId5" Type="http://schemas.openxmlformats.org/officeDocument/2006/relationships/oleObject" Target="../embeddings/oleObject454.bin"/><Relationship Id="rId4" Type="http://schemas.openxmlformats.org/officeDocument/2006/relationships/image" Target="../media/image466.emf"/></Relationships>
</file>

<file path=ppt/slides/_rels/slide93.xml.rels><?xml version="1.0" encoding="UTF-8" standalone="yes"?>
<Relationships xmlns="http://schemas.openxmlformats.org/package/2006/relationships"><Relationship Id="rId8" Type="http://schemas.openxmlformats.org/officeDocument/2006/relationships/image" Target="../media/image471.emf"/><Relationship Id="rId13" Type="http://schemas.openxmlformats.org/officeDocument/2006/relationships/oleObject" Target="../embeddings/oleObject461.bin"/><Relationship Id="rId18" Type="http://schemas.openxmlformats.org/officeDocument/2006/relationships/image" Target="../media/image476.emf"/><Relationship Id="rId26" Type="http://schemas.openxmlformats.org/officeDocument/2006/relationships/image" Target="../media/image480.emf"/><Relationship Id="rId3" Type="http://schemas.openxmlformats.org/officeDocument/2006/relationships/oleObject" Target="../embeddings/oleObject456.bin"/><Relationship Id="rId21" Type="http://schemas.openxmlformats.org/officeDocument/2006/relationships/oleObject" Target="../embeddings/oleObject465.bin"/><Relationship Id="rId7" Type="http://schemas.openxmlformats.org/officeDocument/2006/relationships/oleObject" Target="../embeddings/oleObject458.bin"/><Relationship Id="rId12" Type="http://schemas.openxmlformats.org/officeDocument/2006/relationships/image" Target="../media/image473.emf"/><Relationship Id="rId17" Type="http://schemas.openxmlformats.org/officeDocument/2006/relationships/oleObject" Target="../embeddings/oleObject463.bin"/><Relationship Id="rId25" Type="http://schemas.openxmlformats.org/officeDocument/2006/relationships/oleObject" Target="../embeddings/oleObject467.bin"/><Relationship Id="rId2" Type="http://schemas.openxmlformats.org/officeDocument/2006/relationships/slideLayout" Target="../slideLayouts/slideLayout7.xml"/><Relationship Id="rId16" Type="http://schemas.openxmlformats.org/officeDocument/2006/relationships/image" Target="../media/image475.emf"/><Relationship Id="rId20" Type="http://schemas.openxmlformats.org/officeDocument/2006/relationships/image" Target="../media/image477.emf"/><Relationship Id="rId29" Type="http://schemas.openxmlformats.org/officeDocument/2006/relationships/oleObject" Target="../embeddings/oleObject469.bin"/><Relationship Id="rId1" Type="http://schemas.openxmlformats.org/officeDocument/2006/relationships/vmlDrawing" Target="../drawings/vmlDrawing85.vml"/><Relationship Id="rId6" Type="http://schemas.openxmlformats.org/officeDocument/2006/relationships/image" Target="../media/image470.emf"/><Relationship Id="rId11" Type="http://schemas.openxmlformats.org/officeDocument/2006/relationships/oleObject" Target="../embeddings/oleObject460.bin"/><Relationship Id="rId24" Type="http://schemas.openxmlformats.org/officeDocument/2006/relationships/image" Target="../media/image479.emf"/><Relationship Id="rId5" Type="http://schemas.openxmlformats.org/officeDocument/2006/relationships/oleObject" Target="../embeddings/oleObject457.bin"/><Relationship Id="rId15" Type="http://schemas.openxmlformats.org/officeDocument/2006/relationships/oleObject" Target="../embeddings/oleObject462.bin"/><Relationship Id="rId23" Type="http://schemas.openxmlformats.org/officeDocument/2006/relationships/oleObject" Target="../embeddings/oleObject466.bin"/><Relationship Id="rId28" Type="http://schemas.openxmlformats.org/officeDocument/2006/relationships/image" Target="../media/image481.emf"/><Relationship Id="rId10" Type="http://schemas.openxmlformats.org/officeDocument/2006/relationships/image" Target="../media/image472.emf"/><Relationship Id="rId19" Type="http://schemas.openxmlformats.org/officeDocument/2006/relationships/oleObject" Target="../embeddings/oleObject464.bin"/><Relationship Id="rId4" Type="http://schemas.openxmlformats.org/officeDocument/2006/relationships/image" Target="../media/image469.emf"/><Relationship Id="rId9" Type="http://schemas.openxmlformats.org/officeDocument/2006/relationships/oleObject" Target="../embeddings/oleObject459.bin"/><Relationship Id="rId14" Type="http://schemas.openxmlformats.org/officeDocument/2006/relationships/image" Target="../media/image474.emf"/><Relationship Id="rId22" Type="http://schemas.openxmlformats.org/officeDocument/2006/relationships/image" Target="../media/image478.emf"/><Relationship Id="rId27" Type="http://schemas.openxmlformats.org/officeDocument/2006/relationships/oleObject" Target="../embeddings/oleObject468.bin"/><Relationship Id="rId30" Type="http://schemas.openxmlformats.org/officeDocument/2006/relationships/image" Target="../media/image482.emf"/></Relationships>
</file>

<file path=ppt/slides/_rels/slide94.xml.rels><?xml version="1.0" encoding="UTF-8" standalone="yes"?>
<Relationships xmlns="http://schemas.openxmlformats.org/package/2006/relationships"><Relationship Id="rId8" Type="http://schemas.openxmlformats.org/officeDocument/2006/relationships/image" Target="../media/image485.emf"/><Relationship Id="rId13" Type="http://schemas.openxmlformats.org/officeDocument/2006/relationships/oleObject" Target="../embeddings/oleObject475.bin"/><Relationship Id="rId18" Type="http://schemas.openxmlformats.org/officeDocument/2006/relationships/image" Target="../media/image490.wmf"/><Relationship Id="rId26" Type="http://schemas.openxmlformats.org/officeDocument/2006/relationships/image" Target="../media/image494.wmf"/><Relationship Id="rId3" Type="http://schemas.openxmlformats.org/officeDocument/2006/relationships/oleObject" Target="../embeddings/oleObject470.bin"/><Relationship Id="rId21" Type="http://schemas.openxmlformats.org/officeDocument/2006/relationships/oleObject" Target="../embeddings/oleObject479.bin"/><Relationship Id="rId7" Type="http://schemas.openxmlformats.org/officeDocument/2006/relationships/oleObject" Target="../embeddings/oleObject472.bin"/><Relationship Id="rId12" Type="http://schemas.openxmlformats.org/officeDocument/2006/relationships/image" Target="../media/image487.wmf"/><Relationship Id="rId17" Type="http://schemas.openxmlformats.org/officeDocument/2006/relationships/oleObject" Target="../embeddings/oleObject477.bin"/><Relationship Id="rId25" Type="http://schemas.openxmlformats.org/officeDocument/2006/relationships/oleObject" Target="../embeddings/oleObject481.bin"/><Relationship Id="rId2" Type="http://schemas.openxmlformats.org/officeDocument/2006/relationships/slideLayout" Target="../slideLayouts/slideLayout7.xml"/><Relationship Id="rId16" Type="http://schemas.openxmlformats.org/officeDocument/2006/relationships/image" Target="../media/image489.wmf"/><Relationship Id="rId20" Type="http://schemas.openxmlformats.org/officeDocument/2006/relationships/image" Target="../media/image491.wmf"/><Relationship Id="rId29" Type="http://schemas.openxmlformats.org/officeDocument/2006/relationships/oleObject" Target="../embeddings/oleObject483.bin"/><Relationship Id="rId1" Type="http://schemas.openxmlformats.org/officeDocument/2006/relationships/vmlDrawing" Target="../drawings/vmlDrawing86.vml"/><Relationship Id="rId6" Type="http://schemas.openxmlformats.org/officeDocument/2006/relationships/image" Target="../media/image484.emf"/><Relationship Id="rId11" Type="http://schemas.openxmlformats.org/officeDocument/2006/relationships/oleObject" Target="../embeddings/oleObject474.bin"/><Relationship Id="rId24" Type="http://schemas.openxmlformats.org/officeDocument/2006/relationships/image" Target="../media/image493.wmf"/><Relationship Id="rId5" Type="http://schemas.openxmlformats.org/officeDocument/2006/relationships/oleObject" Target="../embeddings/oleObject471.bin"/><Relationship Id="rId15" Type="http://schemas.openxmlformats.org/officeDocument/2006/relationships/oleObject" Target="../embeddings/oleObject476.bin"/><Relationship Id="rId23" Type="http://schemas.openxmlformats.org/officeDocument/2006/relationships/oleObject" Target="../embeddings/oleObject480.bin"/><Relationship Id="rId28" Type="http://schemas.openxmlformats.org/officeDocument/2006/relationships/image" Target="../media/image495.wmf"/><Relationship Id="rId10" Type="http://schemas.openxmlformats.org/officeDocument/2006/relationships/image" Target="../media/image486.wmf"/><Relationship Id="rId19" Type="http://schemas.openxmlformats.org/officeDocument/2006/relationships/oleObject" Target="../embeddings/oleObject478.bin"/><Relationship Id="rId4" Type="http://schemas.openxmlformats.org/officeDocument/2006/relationships/image" Target="../media/image483.emf"/><Relationship Id="rId9" Type="http://schemas.openxmlformats.org/officeDocument/2006/relationships/oleObject" Target="../embeddings/oleObject473.bin"/><Relationship Id="rId14" Type="http://schemas.openxmlformats.org/officeDocument/2006/relationships/image" Target="../media/image488.wmf"/><Relationship Id="rId22" Type="http://schemas.openxmlformats.org/officeDocument/2006/relationships/image" Target="../media/image492.wmf"/><Relationship Id="rId27" Type="http://schemas.openxmlformats.org/officeDocument/2006/relationships/oleObject" Target="../embeddings/oleObject482.bin"/><Relationship Id="rId30" Type="http://schemas.openxmlformats.org/officeDocument/2006/relationships/image" Target="../media/image496.wmf"/></Relationships>
</file>

<file path=ppt/slides/_rels/slide95.xml.rels><?xml version="1.0" encoding="UTF-8" standalone="yes"?>
<Relationships xmlns="http://schemas.openxmlformats.org/package/2006/relationships"><Relationship Id="rId8" Type="http://schemas.openxmlformats.org/officeDocument/2006/relationships/image" Target="../media/image499.emf"/><Relationship Id="rId3" Type="http://schemas.openxmlformats.org/officeDocument/2006/relationships/oleObject" Target="../embeddings/oleObject484.bin"/><Relationship Id="rId7" Type="http://schemas.openxmlformats.org/officeDocument/2006/relationships/oleObject" Target="../embeddings/oleObject486.bin"/><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image" Target="../media/image498.emf"/><Relationship Id="rId5" Type="http://schemas.openxmlformats.org/officeDocument/2006/relationships/oleObject" Target="../embeddings/oleObject485.bin"/><Relationship Id="rId4" Type="http://schemas.openxmlformats.org/officeDocument/2006/relationships/image" Target="../media/image497.emf"/></Relationships>
</file>

<file path=ppt/slides/_rels/slide96.xml.rels><?xml version="1.0" encoding="UTF-8" standalone="yes"?>
<Relationships xmlns="http://schemas.openxmlformats.org/package/2006/relationships"><Relationship Id="rId8" Type="http://schemas.openxmlformats.org/officeDocument/2006/relationships/image" Target="../media/image502.emf"/><Relationship Id="rId3" Type="http://schemas.openxmlformats.org/officeDocument/2006/relationships/oleObject" Target="../embeddings/oleObject487.bin"/><Relationship Id="rId7" Type="http://schemas.openxmlformats.org/officeDocument/2006/relationships/oleObject" Target="../embeddings/oleObject489.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501.emf"/><Relationship Id="rId5" Type="http://schemas.openxmlformats.org/officeDocument/2006/relationships/oleObject" Target="../embeddings/oleObject488.bin"/><Relationship Id="rId10" Type="http://schemas.openxmlformats.org/officeDocument/2006/relationships/image" Target="../media/image503.emf"/><Relationship Id="rId4" Type="http://schemas.openxmlformats.org/officeDocument/2006/relationships/image" Target="../media/image500.emf"/><Relationship Id="rId9" Type="http://schemas.openxmlformats.org/officeDocument/2006/relationships/oleObject" Target="../embeddings/oleObject490.bin"/></Relationships>
</file>

<file path=ppt/slides/_rels/slide97.xml.rels><?xml version="1.0" encoding="UTF-8" standalone="yes"?>
<Relationships xmlns="http://schemas.openxmlformats.org/package/2006/relationships"><Relationship Id="rId8" Type="http://schemas.openxmlformats.org/officeDocument/2006/relationships/image" Target="../media/image506.emf"/><Relationship Id="rId3" Type="http://schemas.openxmlformats.org/officeDocument/2006/relationships/oleObject" Target="../embeddings/oleObject491.bin"/><Relationship Id="rId7" Type="http://schemas.openxmlformats.org/officeDocument/2006/relationships/oleObject" Target="../embeddings/oleObject493.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505.emf"/><Relationship Id="rId5" Type="http://schemas.openxmlformats.org/officeDocument/2006/relationships/oleObject" Target="../embeddings/oleObject492.bin"/><Relationship Id="rId10" Type="http://schemas.openxmlformats.org/officeDocument/2006/relationships/image" Target="../media/image507.emf"/><Relationship Id="rId4" Type="http://schemas.openxmlformats.org/officeDocument/2006/relationships/image" Target="../media/image504.emf"/><Relationship Id="rId9" Type="http://schemas.openxmlformats.org/officeDocument/2006/relationships/oleObject" Target="../embeddings/oleObject494.bin"/></Relationships>
</file>

<file path=ppt/slides/_rels/slide98.xml.rels><?xml version="1.0" encoding="UTF-8" standalone="yes"?>
<Relationships xmlns="http://schemas.openxmlformats.org/package/2006/relationships"><Relationship Id="rId8" Type="http://schemas.openxmlformats.org/officeDocument/2006/relationships/image" Target="../media/image510.emf"/><Relationship Id="rId13" Type="http://schemas.openxmlformats.org/officeDocument/2006/relationships/oleObject" Target="../embeddings/oleObject500.bin"/><Relationship Id="rId3" Type="http://schemas.openxmlformats.org/officeDocument/2006/relationships/oleObject" Target="../embeddings/oleObject495.bin"/><Relationship Id="rId7" Type="http://schemas.openxmlformats.org/officeDocument/2006/relationships/oleObject" Target="../embeddings/oleObject497.bin"/><Relationship Id="rId12" Type="http://schemas.openxmlformats.org/officeDocument/2006/relationships/image" Target="../media/image512.emf"/><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509.emf"/><Relationship Id="rId11" Type="http://schemas.openxmlformats.org/officeDocument/2006/relationships/oleObject" Target="../embeddings/oleObject499.bin"/><Relationship Id="rId5" Type="http://schemas.openxmlformats.org/officeDocument/2006/relationships/oleObject" Target="../embeddings/oleObject496.bin"/><Relationship Id="rId10" Type="http://schemas.openxmlformats.org/officeDocument/2006/relationships/image" Target="../media/image511.emf"/><Relationship Id="rId4" Type="http://schemas.openxmlformats.org/officeDocument/2006/relationships/image" Target="../media/image508.emf"/><Relationship Id="rId9" Type="http://schemas.openxmlformats.org/officeDocument/2006/relationships/oleObject" Target="../embeddings/oleObject498.bin"/><Relationship Id="rId14" Type="http://schemas.openxmlformats.org/officeDocument/2006/relationships/image" Target="../media/image513.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501.bin"/><Relationship Id="rId2" Type="http://schemas.openxmlformats.org/officeDocument/2006/relationships/slideLayout" Target="../slideLayouts/slideLayout7.xml"/><Relationship Id="rId1" Type="http://schemas.openxmlformats.org/officeDocument/2006/relationships/vmlDrawing" Target="../drawings/vmlDrawing91.vml"/><Relationship Id="rId4" Type="http://schemas.openxmlformats.org/officeDocument/2006/relationships/image" Target="../media/image5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Rot="1" noChangeArrowheads="1"/>
          </p:cNvSpPr>
          <p:nvPr>
            <p:ph type="subTitle" idx="1"/>
          </p:nvPr>
        </p:nvSpPr>
        <p:spPr>
          <a:xfrm>
            <a:off x="2927350" y="4797425"/>
            <a:ext cx="6400800" cy="914400"/>
          </a:xfrm>
        </p:spPr>
        <p:txBody>
          <a:bodyPr/>
          <a:lstStyle/>
          <a:p>
            <a:r>
              <a:rPr lang="en-US" altLang="zh-CN" sz="3600" b="1" dirty="0" err="1">
                <a:solidFill>
                  <a:srgbClr val="000000"/>
                </a:solidFill>
              </a:rPr>
              <a:t>Wuqiong</a:t>
            </a:r>
            <a:r>
              <a:rPr lang="en-US" altLang="zh-CN" sz="3600" b="1" dirty="0">
                <a:solidFill>
                  <a:srgbClr val="000000"/>
                </a:solidFill>
              </a:rPr>
              <a:t> Luo</a:t>
            </a:r>
          </a:p>
        </p:txBody>
      </p:sp>
      <p:sp>
        <p:nvSpPr>
          <p:cNvPr id="2052" name="Rectangle 4"/>
          <p:cNvSpPr>
            <a:spLocks noRot="1" noChangeArrowheads="1"/>
          </p:cNvSpPr>
          <p:nvPr/>
        </p:nvSpPr>
        <p:spPr bwMode="auto">
          <a:xfrm>
            <a:off x="1774825" y="1125538"/>
            <a:ext cx="864235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6000" b="1">
                <a:solidFill>
                  <a:srgbClr val="0000CC"/>
                </a:solidFill>
                <a:effectLst>
                  <a:outerShdw blurRad="38100" dist="38100" dir="2700000" algn="tl">
                    <a:srgbClr val="C0C0C0"/>
                  </a:outerShdw>
                </a:effectLst>
                <a:ea typeface="黑体" panose="02010609060101010101" pitchFamily="49" charset="-122"/>
              </a:rPr>
              <a:t>Chapter 8</a:t>
            </a:r>
            <a:br>
              <a:rPr lang="en-US" altLang="zh-CN" sz="6000" b="1">
                <a:solidFill>
                  <a:srgbClr val="0000CC"/>
                </a:solidFill>
                <a:effectLst>
                  <a:outerShdw blurRad="38100" dist="38100" dir="2700000" algn="tl">
                    <a:srgbClr val="C0C0C0"/>
                  </a:outerShdw>
                </a:effectLst>
                <a:ea typeface="黑体" panose="02010609060101010101" pitchFamily="49" charset="-122"/>
              </a:rPr>
            </a:br>
            <a:r>
              <a:rPr lang="en-US" altLang="zh-CN" sz="6000" b="1">
                <a:solidFill>
                  <a:srgbClr val="0000CC"/>
                </a:solidFill>
                <a:effectLst>
                  <a:outerShdw blurRad="38100" dist="38100" dir="2700000" algn="tl">
                    <a:srgbClr val="C0C0C0"/>
                  </a:outerShdw>
                </a:effectLst>
                <a:ea typeface="黑体" panose="02010609060101010101" pitchFamily="49" charset="-122"/>
              </a:rPr>
              <a:t>Plane Electromagnetic Waves</a:t>
            </a:r>
          </a:p>
        </p:txBody>
      </p:sp>
    </p:spTree>
    <p:extLst>
      <p:ext uri="{BB962C8B-B14F-4D97-AF65-F5344CB8AC3E}">
        <p14:creationId xmlns:p14="http://schemas.microsoft.com/office/powerpoint/2010/main" val="170679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5790" name="Object 2"/>
          <p:cNvGraphicFramePr>
            <a:graphicFrameLocks noGrp="1" noChangeAspect="1"/>
          </p:cNvGraphicFramePr>
          <p:nvPr>
            <p:ph idx="4294967295"/>
          </p:nvPr>
        </p:nvGraphicFramePr>
        <p:xfrm>
          <a:off x="3792538" y="1341439"/>
          <a:ext cx="4608512" cy="801687"/>
        </p:xfrm>
        <a:graphic>
          <a:graphicData uri="http://schemas.openxmlformats.org/presentationml/2006/ole">
            <mc:AlternateContent xmlns:mc="http://schemas.openxmlformats.org/markup-compatibility/2006">
              <mc:Choice xmlns:v="urn:schemas-microsoft-com:vml" Requires="v">
                <p:oleObj spid="_x0000_s211051" name="Equation" r:id="rId3" imgW="1932480" imgH="330120" progId="Equation.DSMT4">
                  <p:embed/>
                </p:oleObj>
              </mc:Choice>
              <mc:Fallback>
                <p:oleObj name="Equation" r:id="rId3" imgW="1932480" imgH="33012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1341439"/>
                        <a:ext cx="4608512"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23" name="灯片编号占位符 2"/>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C21DE36-8193-49D3-9968-A0D49A92E4D6}" type="slidenum">
              <a:rPr lang="en-US" altLang="zh-CN" sz="1400">
                <a:solidFill>
                  <a:srgbClr val="000000"/>
                </a:solidFill>
              </a:rPr>
              <a:pPr algn="r"/>
              <a:t>10</a:t>
            </a:fld>
            <a:endParaRPr lang="en-US" altLang="zh-CN" sz="1400">
              <a:solidFill>
                <a:srgbClr val="000000"/>
              </a:solidFill>
            </a:endParaRPr>
          </a:p>
        </p:txBody>
      </p:sp>
      <p:sp>
        <p:nvSpPr>
          <p:cNvPr id="154628" name="Rectangle 4"/>
          <p:cNvSpPr>
            <a:spLocks noChangeArrowheads="1"/>
          </p:cNvSpPr>
          <p:nvPr/>
        </p:nvSpPr>
        <p:spPr bwMode="auto">
          <a:xfrm>
            <a:off x="1720056" y="307608"/>
            <a:ext cx="98154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u="sng" dirty="0">
                <a:solidFill>
                  <a:srgbClr val="0000CC"/>
                </a:solidFill>
                <a:latin typeface="Times New Roman" panose="02020603050405020304" pitchFamily="18" charset="0"/>
                <a:ea typeface="楷体_GB2312" pitchFamily="49" charset="-122"/>
              </a:rPr>
              <a:t>Solution for uniform plane wave  propagating along arbitrary direction</a:t>
            </a:r>
          </a:p>
        </p:txBody>
      </p:sp>
      <p:grpSp>
        <p:nvGrpSpPr>
          <p:cNvPr id="154629" name="Group 55"/>
          <p:cNvGrpSpPr>
            <a:grpSpLocks/>
          </p:cNvGrpSpPr>
          <p:nvPr/>
        </p:nvGrpSpPr>
        <p:grpSpPr bwMode="auto">
          <a:xfrm>
            <a:off x="2063750" y="3716338"/>
            <a:ext cx="3168650" cy="2736850"/>
            <a:chOff x="249" y="2341"/>
            <a:chExt cx="1996" cy="1724"/>
          </a:xfrm>
        </p:grpSpPr>
        <p:sp>
          <p:nvSpPr>
            <p:cNvPr id="154630" name="Rectangle 56"/>
            <p:cNvSpPr>
              <a:spLocks noChangeArrowheads="1"/>
            </p:cNvSpPr>
            <p:nvPr/>
          </p:nvSpPr>
          <p:spPr bwMode="auto">
            <a:xfrm>
              <a:off x="249" y="2341"/>
              <a:ext cx="1996" cy="1724"/>
            </a:xfrm>
            <a:prstGeom prst="rect">
              <a:avLst/>
            </a:prstGeom>
            <a:solidFill>
              <a:srgbClr val="CCFF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4631" name="Line 57"/>
            <p:cNvSpPr>
              <a:spLocks noChangeShapeType="1"/>
            </p:cNvSpPr>
            <p:nvPr/>
          </p:nvSpPr>
          <p:spPr bwMode="auto">
            <a:xfrm>
              <a:off x="831" y="3260"/>
              <a:ext cx="924" cy="0"/>
            </a:xfrm>
            <a:prstGeom prst="line">
              <a:avLst/>
            </a:prstGeom>
            <a:noFill/>
            <a:ln w="349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32" name="AutoShape 58"/>
            <p:cNvSpPr>
              <a:spLocks noChangeAspect="1" noChangeArrowheads="1"/>
            </p:cNvSpPr>
            <p:nvPr/>
          </p:nvSpPr>
          <p:spPr bwMode="auto">
            <a:xfrm rot="16200000" flipV="1">
              <a:off x="707" y="2780"/>
              <a:ext cx="1463" cy="602"/>
            </a:xfrm>
            <a:prstGeom prst="parallelogram">
              <a:avLst>
                <a:gd name="adj" fmla="val 99696"/>
              </a:avLst>
            </a:prstGeom>
            <a:solidFill>
              <a:srgbClr val="FF99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4633" name="Line 59"/>
            <p:cNvSpPr>
              <a:spLocks noChangeShapeType="1"/>
            </p:cNvSpPr>
            <p:nvPr/>
          </p:nvSpPr>
          <p:spPr bwMode="auto">
            <a:xfrm flipV="1">
              <a:off x="831" y="2509"/>
              <a:ext cx="0" cy="735"/>
            </a:xfrm>
            <a:prstGeom prst="line">
              <a:avLst/>
            </a:prstGeom>
            <a:noFill/>
            <a:ln w="3492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4" name="Line 60"/>
            <p:cNvSpPr>
              <a:spLocks noChangeAspect="1" noChangeShapeType="1"/>
            </p:cNvSpPr>
            <p:nvPr/>
          </p:nvSpPr>
          <p:spPr bwMode="auto">
            <a:xfrm flipH="1">
              <a:off x="305" y="3260"/>
              <a:ext cx="526" cy="414"/>
            </a:xfrm>
            <a:prstGeom prst="line">
              <a:avLst/>
            </a:prstGeom>
            <a:noFill/>
            <a:ln w="3492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5" name="Text Box 61"/>
            <p:cNvSpPr txBox="1">
              <a:spLocks noChangeArrowheads="1"/>
            </p:cNvSpPr>
            <p:nvPr/>
          </p:nvSpPr>
          <p:spPr bwMode="auto">
            <a:xfrm>
              <a:off x="332" y="3560"/>
              <a:ext cx="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i="1">
                  <a:solidFill>
                    <a:srgbClr val="000000"/>
                  </a:solidFill>
                  <a:latin typeface="Times New Roman" panose="02020603050405020304" pitchFamily="18" charset="0"/>
                </a:rPr>
                <a:t>y</a:t>
              </a:r>
            </a:p>
          </p:txBody>
        </p:sp>
        <p:sp>
          <p:nvSpPr>
            <p:cNvPr id="154636" name="Line 62"/>
            <p:cNvSpPr>
              <a:spLocks noChangeShapeType="1"/>
            </p:cNvSpPr>
            <p:nvPr/>
          </p:nvSpPr>
          <p:spPr bwMode="auto">
            <a:xfrm>
              <a:off x="1538" y="3262"/>
              <a:ext cx="571" cy="0"/>
            </a:xfrm>
            <a:prstGeom prst="line">
              <a:avLst/>
            </a:prstGeom>
            <a:noFill/>
            <a:ln w="3492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7" name="Line 63"/>
            <p:cNvSpPr>
              <a:spLocks noChangeAspect="1" noChangeShapeType="1"/>
            </p:cNvSpPr>
            <p:nvPr/>
          </p:nvSpPr>
          <p:spPr bwMode="auto">
            <a:xfrm flipV="1">
              <a:off x="1163" y="2862"/>
              <a:ext cx="447" cy="226"/>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38" name="Line 64"/>
            <p:cNvSpPr>
              <a:spLocks noChangeShapeType="1"/>
            </p:cNvSpPr>
            <p:nvPr/>
          </p:nvSpPr>
          <p:spPr bwMode="auto">
            <a:xfrm flipV="1">
              <a:off x="1506" y="3113"/>
              <a:ext cx="415"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9" name="Text Box 65"/>
            <p:cNvSpPr txBox="1">
              <a:spLocks noChangeArrowheads="1"/>
            </p:cNvSpPr>
            <p:nvPr/>
          </p:nvSpPr>
          <p:spPr bwMode="auto">
            <a:xfrm>
              <a:off x="2018" y="3203"/>
              <a:ext cx="1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i="1">
                  <a:solidFill>
                    <a:srgbClr val="000000"/>
                  </a:solidFill>
                  <a:latin typeface="Times New Roman" panose="02020603050405020304" pitchFamily="18" charset="0"/>
                </a:rPr>
                <a:t>z</a:t>
              </a:r>
            </a:p>
          </p:txBody>
        </p:sp>
        <p:sp>
          <p:nvSpPr>
            <p:cNvPr id="154640" name="Text Box 66"/>
            <p:cNvSpPr txBox="1">
              <a:spLocks noChangeArrowheads="1"/>
            </p:cNvSpPr>
            <p:nvPr/>
          </p:nvSpPr>
          <p:spPr bwMode="auto">
            <a:xfrm>
              <a:off x="831" y="2425"/>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i="1">
                  <a:solidFill>
                    <a:srgbClr val="000000"/>
                  </a:solidFill>
                  <a:latin typeface="Times New Roman" panose="02020603050405020304" pitchFamily="18" charset="0"/>
                </a:rPr>
                <a:t>x</a:t>
              </a:r>
            </a:p>
          </p:txBody>
        </p:sp>
        <p:sp>
          <p:nvSpPr>
            <p:cNvPr id="154641" name="Text Box 67"/>
            <p:cNvSpPr txBox="1">
              <a:spLocks noChangeArrowheads="1"/>
            </p:cNvSpPr>
            <p:nvPr/>
          </p:nvSpPr>
          <p:spPr bwMode="auto">
            <a:xfrm>
              <a:off x="774" y="3182"/>
              <a:ext cx="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i="1">
                  <a:solidFill>
                    <a:srgbClr val="000000"/>
                  </a:solidFill>
                  <a:latin typeface="Times New Roman" panose="02020603050405020304" pitchFamily="18" charset="0"/>
                </a:rPr>
                <a:t>o</a:t>
              </a:r>
            </a:p>
          </p:txBody>
        </p:sp>
        <p:sp>
          <p:nvSpPr>
            <p:cNvPr id="154642" name="Text Box 68"/>
            <p:cNvSpPr txBox="1">
              <a:spLocks noChangeArrowheads="1"/>
            </p:cNvSpPr>
            <p:nvPr/>
          </p:nvSpPr>
          <p:spPr bwMode="auto">
            <a:xfrm>
              <a:off x="463" y="3666"/>
              <a:ext cx="1607"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1600" b="1">
                  <a:solidFill>
                    <a:srgbClr val="000000"/>
                  </a:solidFill>
                  <a:latin typeface="Times New Roman" panose="02020603050405020304" pitchFamily="18" charset="0"/>
                </a:rPr>
                <a:t>uniform plane wave propa-</a:t>
              </a:r>
            </a:p>
            <a:p>
              <a:pPr algn="ctr">
                <a:spcBef>
                  <a:spcPct val="20000"/>
                </a:spcBef>
              </a:pPr>
              <a:r>
                <a:rPr lang="en-US" altLang="zh-CN" sz="1600" b="1">
                  <a:solidFill>
                    <a:srgbClr val="000000"/>
                  </a:solidFill>
                  <a:latin typeface="Times New Roman" panose="02020603050405020304" pitchFamily="18" charset="0"/>
                </a:rPr>
                <a:t>gatiing along +Z direction</a:t>
              </a:r>
              <a:endParaRPr lang="en-US" altLang="zh-CN" sz="1600" b="1">
                <a:solidFill>
                  <a:srgbClr val="000000"/>
                </a:solidFill>
              </a:endParaRPr>
            </a:p>
          </p:txBody>
        </p:sp>
        <p:sp>
          <p:nvSpPr>
            <p:cNvPr id="154643" name="Line 69"/>
            <p:cNvSpPr>
              <a:spLocks noChangeAspect="1" noChangeShapeType="1"/>
            </p:cNvSpPr>
            <p:nvPr/>
          </p:nvSpPr>
          <p:spPr bwMode="auto">
            <a:xfrm flipV="1">
              <a:off x="823" y="3113"/>
              <a:ext cx="295" cy="149"/>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44" name="Line 70"/>
            <p:cNvSpPr>
              <a:spLocks noChangeShapeType="1"/>
            </p:cNvSpPr>
            <p:nvPr/>
          </p:nvSpPr>
          <p:spPr bwMode="auto">
            <a:xfrm>
              <a:off x="1194" y="3262"/>
              <a:ext cx="358" cy="0"/>
            </a:xfrm>
            <a:prstGeom prst="line">
              <a:avLst/>
            </a:prstGeom>
            <a:noFill/>
            <a:ln w="34925">
              <a:solidFill>
                <a:srgbClr val="33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45" name="Text Box 71"/>
            <p:cNvSpPr txBox="1">
              <a:spLocks noChangeArrowheads="1"/>
            </p:cNvSpPr>
            <p:nvPr/>
          </p:nvSpPr>
          <p:spPr bwMode="auto">
            <a:xfrm>
              <a:off x="1460" y="2659"/>
              <a:ext cx="6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i="1">
                  <a:solidFill>
                    <a:srgbClr val="000000"/>
                  </a:solidFill>
                  <a:latin typeface="Times New Roman" panose="02020603050405020304" pitchFamily="18" charset="0"/>
                </a:rPr>
                <a:t>P</a:t>
              </a:r>
              <a:r>
                <a:rPr kumimoji="1" lang="en-US" altLang="zh-CN">
                  <a:solidFill>
                    <a:srgbClr val="000000"/>
                  </a:solidFill>
                  <a:latin typeface="Times New Roman" panose="02020603050405020304" pitchFamily="18" charset="0"/>
                </a:rPr>
                <a:t>(</a:t>
              </a:r>
              <a:r>
                <a:rPr kumimoji="1" lang="en-US" altLang="zh-CN" i="1">
                  <a:solidFill>
                    <a:srgbClr val="000000"/>
                  </a:solidFill>
                  <a:latin typeface="Times New Roman" panose="02020603050405020304" pitchFamily="18" charset="0"/>
                </a:rPr>
                <a:t>x</a:t>
              </a:r>
              <a:r>
                <a:rPr kumimoji="1" lang="en-US" altLang="zh-CN">
                  <a:solidFill>
                    <a:srgbClr val="000000"/>
                  </a:solidFill>
                  <a:latin typeface="Times New Roman" panose="02020603050405020304" pitchFamily="18" charset="0"/>
                </a:rPr>
                <a:t>,</a:t>
              </a:r>
              <a:r>
                <a:rPr kumimoji="1" lang="en-US" altLang="zh-CN" i="1">
                  <a:solidFill>
                    <a:srgbClr val="000000"/>
                  </a:solidFill>
                  <a:latin typeface="Times New Roman" panose="02020603050405020304" pitchFamily="18" charset="0"/>
                </a:rPr>
                <a:t>y</a:t>
              </a:r>
              <a:r>
                <a:rPr kumimoji="1" lang="en-US" altLang="zh-CN">
                  <a:solidFill>
                    <a:srgbClr val="000000"/>
                  </a:solidFill>
                  <a:latin typeface="Times New Roman" panose="02020603050405020304" pitchFamily="18" charset="0"/>
                </a:rPr>
                <a:t>,z)</a:t>
              </a:r>
            </a:p>
          </p:txBody>
        </p:sp>
        <p:sp>
          <p:nvSpPr>
            <p:cNvPr id="154646" name="Rectangle 72"/>
            <p:cNvSpPr>
              <a:spLocks noChangeArrowheads="1"/>
            </p:cNvSpPr>
            <p:nvPr/>
          </p:nvSpPr>
          <p:spPr bwMode="auto">
            <a:xfrm>
              <a:off x="1610" y="2931"/>
              <a:ext cx="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zh-CN" sz="1400">
                <a:solidFill>
                  <a:srgbClr val="000000"/>
                </a:solidFill>
              </a:endParaRPr>
            </a:p>
          </p:txBody>
        </p:sp>
        <p:sp>
          <p:nvSpPr>
            <p:cNvPr id="154647" name="Rectangle 73"/>
            <p:cNvSpPr>
              <a:spLocks noChangeArrowheads="1"/>
            </p:cNvSpPr>
            <p:nvPr/>
          </p:nvSpPr>
          <p:spPr bwMode="auto">
            <a:xfrm>
              <a:off x="1016" y="2976"/>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r</a:t>
              </a:r>
              <a:endParaRPr lang="en-US" altLang="zh-CN" sz="2000">
                <a:solidFill>
                  <a:srgbClr val="000000"/>
                </a:solidFill>
              </a:endParaRPr>
            </a:p>
          </p:txBody>
        </p:sp>
        <p:grpSp>
          <p:nvGrpSpPr>
            <p:cNvPr id="154648" name="Group 74"/>
            <p:cNvGrpSpPr>
              <a:grpSpLocks/>
            </p:cNvGrpSpPr>
            <p:nvPr/>
          </p:nvGrpSpPr>
          <p:grpSpPr bwMode="auto">
            <a:xfrm>
              <a:off x="1111" y="2432"/>
              <a:ext cx="890" cy="142"/>
              <a:chOff x="4740" y="2499"/>
              <a:chExt cx="890" cy="142"/>
            </a:xfrm>
          </p:grpSpPr>
          <p:sp>
            <p:nvSpPr>
              <p:cNvPr id="154649" name="Rectangle 75"/>
              <p:cNvSpPr>
                <a:spLocks noChangeArrowheads="1"/>
              </p:cNvSpPr>
              <p:nvPr/>
            </p:nvSpPr>
            <p:spPr bwMode="auto">
              <a:xfrm>
                <a:off x="4740" y="2505"/>
                <a:ext cx="8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400" b="1">
                    <a:solidFill>
                      <a:srgbClr val="000000"/>
                    </a:solidFill>
                    <a:latin typeface="Times New Roman" panose="02020603050405020304" pitchFamily="18" charset="0"/>
                  </a:rPr>
                  <a:t>Equiphase surface</a:t>
                </a:r>
                <a:endParaRPr lang="en-US" altLang="zh-CN" sz="1400">
                  <a:solidFill>
                    <a:srgbClr val="000000"/>
                  </a:solidFill>
                  <a:latin typeface="Times New Roman" panose="02020603050405020304" pitchFamily="18" charset="0"/>
                </a:endParaRPr>
              </a:p>
            </p:txBody>
          </p:sp>
          <p:sp>
            <p:nvSpPr>
              <p:cNvPr id="154650" name="Rectangle 76"/>
              <p:cNvSpPr>
                <a:spLocks noChangeArrowheads="1"/>
              </p:cNvSpPr>
              <p:nvPr/>
            </p:nvSpPr>
            <p:spPr bwMode="auto">
              <a:xfrm>
                <a:off x="5035" y="2505"/>
                <a:ext cx="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zh-CN" sz="1400">
                  <a:solidFill>
                    <a:srgbClr val="000000"/>
                  </a:solidFill>
                </a:endParaRPr>
              </a:p>
            </p:txBody>
          </p:sp>
          <p:sp>
            <p:nvSpPr>
              <p:cNvPr id="154651" name="Rectangle 77"/>
              <p:cNvSpPr>
                <a:spLocks noChangeArrowheads="1"/>
              </p:cNvSpPr>
              <p:nvPr/>
            </p:nvSpPr>
            <p:spPr bwMode="auto">
              <a:xfrm>
                <a:off x="5132" y="2499"/>
                <a:ext cx="2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400" b="1">
                    <a:solidFill>
                      <a:srgbClr val="000000"/>
                    </a:solidFill>
                    <a:latin typeface="Times New Roman" panose="02020603050405020304" pitchFamily="18" charset="0"/>
                  </a:rPr>
                  <a:t> </a:t>
                </a:r>
                <a:endParaRPr lang="en-US" altLang="zh-CN" sz="1400">
                  <a:solidFill>
                    <a:srgbClr val="000000"/>
                  </a:solidFill>
                </a:endParaRPr>
              </a:p>
            </p:txBody>
          </p:sp>
        </p:grpSp>
      </p:grpSp>
      <p:sp>
        <p:nvSpPr>
          <p:cNvPr id="755794" name="Rectangle 82"/>
          <p:cNvSpPr>
            <a:spLocks noChangeArrowheads="1"/>
          </p:cNvSpPr>
          <p:nvPr/>
        </p:nvSpPr>
        <p:spPr bwMode="auto">
          <a:xfrm>
            <a:off x="2279650" y="1557338"/>
            <a:ext cx="118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So that:</a:t>
            </a:r>
          </a:p>
        </p:txBody>
      </p:sp>
      <p:grpSp>
        <p:nvGrpSpPr>
          <p:cNvPr id="755827" name="Group 115"/>
          <p:cNvGrpSpPr>
            <a:grpSpLocks/>
          </p:cNvGrpSpPr>
          <p:nvPr/>
        </p:nvGrpSpPr>
        <p:grpSpPr bwMode="auto">
          <a:xfrm>
            <a:off x="2665413" y="836613"/>
            <a:ext cx="6094412" cy="603250"/>
            <a:chOff x="340" y="568"/>
            <a:chExt cx="3839" cy="380"/>
          </a:xfrm>
        </p:grpSpPr>
        <p:sp>
          <p:nvSpPr>
            <p:cNvPr id="154654" name="Rectangle 81"/>
            <p:cNvSpPr>
              <a:spLocks noChangeArrowheads="1"/>
            </p:cNvSpPr>
            <p:nvPr/>
          </p:nvSpPr>
          <p:spPr bwMode="auto">
            <a:xfrm>
              <a:off x="340" y="617"/>
              <a:ext cx="3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To assume wave propagation direction:</a:t>
              </a:r>
            </a:p>
          </p:txBody>
        </p:sp>
        <p:graphicFrame>
          <p:nvGraphicFramePr>
            <p:cNvPr id="154655" name="Object 31"/>
            <p:cNvGraphicFramePr>
              <a:graphicFrameLocks noChangeAspect="1"/>
            </p:cNvGraphicFramePr>
            <p:nvPr/>
          </p:nvGraphicFramePr>
          <p:xfrm>
            <a:off x="3884" y="568"/>
            <a:ext cx="295" cy="380"/>
          </p:xfrm>
          <a:graphic>
            <a:graphicData uri="http://schemas.openxmlformats.org/presentationml/2006/ole">
              <mc:AlternateContent xmlns:mc="http://schemas.openxmlformats.org/markup-compatibility/2006">
                <mc:Choice xmlns:v="urn:schemas-microsoft-com:vml" Requires="v">
                  <p:oleObj spid="_x0000_s211052" name="Equation" r:id="rId5" imgW="190800" imgH="291960" progId="Equation.DSMT4">
                    <p:embed/>
                  </p:oleObj>
                </mc:Choice>
                <mc:Fallback>
                  <p:oleObj name="Equation" r:id="rId5" imgW="190800" imgH="291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4" y="568"/>
                          <a:ext cx="295"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4656" name="Group 96"/>
          <p:cNvGrpSpPr>
            <a:grpSpLocks/>
          </p:cNvGrpSpPr>
          <p:nvPr/>
        </p:nvGrpSpPr>
        <p:grpSpPr bwMode="auto">
          <a:xfrm>
            <a:off x="6672263" y="3732214"/>
            <a:ext cx="4026874" cy="2740025"/>
            <a:chOff x="3683" y="2339"/>
            <a:chExt cx="2390" cy="1729"/>
          </a:xfrm>
        </p:grpSpPr>
        <p:sp>
          <p:nvSpPr>
            <p:cNvPr id="154657" name="Oval 17"/>
            <p:cNvSpPr>
              <a:spLocks noChangeArrowheads="1"/>
            </p:cNvSpPr>
            <p:nvPr/>
          </p:nvSpPr>
          <p:spPr bwMode="auto">
            <a:xfrm>
              <a:off x="5076" y="3827"/>
              <a:ext cx="50" cy="4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4658" name="Rectangle 18"/>
            <p:cNvSpPr>
              <a:spLocks noChangeArrowheads="1"/>
            </p:cNvSpPr>
            <p:nvPr/>
          </p:nvSpPr>
          <p:spPr bwMode="auto">
            <a:xfrm>
              <a:off x="3683" y="2341"/>
              <a:ext cx="1955" cy="1724"/>
            </a:xfrm>
            <a:prstGeom prst="rect">
              <a:avLst/>
            </a:prstGeom>
            <a:solidFill>
              <a:srgbClr val="CCFF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4659" name="Text Box 19"/>
            <p:cNvSpPr txBox="1">
              <a:spLocks noChangeArrowheads="1"/>
            </p:cNvSpPr>
            <p:nvPr/>
          </p:nvSpPr>
          <p:spPr bwMode="auto">
            <a:xfrm>
              <a:off x="3808" y="3670"/>
              <a:ext cx="1785"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1600" b="1">
                  <a:solidFill>
                    <a:srgbClr val="000000"/>
                  </a:solidFill>
                  <a:latin typeface="Times New Roman" panose="02020603050405020304" pitchFamily="18" charset="0"/>
                </a:rPr>
                <a:t>uniform plane wave propa-</a:t>
              </a:r>
            </a:p>
            <a:p>
              <a:pPr algn="ctr">
                <a:spcBef>
                  <a:spcPct val="20000"/>
                </a:spcBef>
              </a:pPr>
              <a:r>
                <a:rPr lang="en-US" altLang="zh-CN" sz="1600" b="1">
                  <a:solidFill>
                    <a:srgbClr val="000000"/>
                  </a:solidFill>
                  <a:latin typeface="Times New Roman" panose="02020603050405020304" pitchFamily="18" charset="0"/>
                </a:rPr>
                <a:t>gatiing along arbitrary direction</a:t>
              </a:r>
              <a:endParaRPr lang="en-US" altLang="zh-CN" sz="1600" b="1">
                <a:solidFill>
                  <a:srgbClr val="000000"/>
                </a:solidFill>
              </a:endParaRPr>
            </a:p>
          </p:txBody>
        </p:sp>
        <p:sp>
          <p:nvSpPr>
            <p:cNvPr id="154660" name="AutoShape 20"/>
            <p:cNvSpPr>
              <a:spLocks noChangeAspect="1" noChangeArrowheads="1" noTextEdit="1"/>
            </p:cNvSpPr>
            <p:nvPr/>
          </p:nvSpPr>
          <p:spPr bwMode="auto">
            <a:xfrm>
              <a:off x="3742" y="2341"/>
              <a:ext cx="1917"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661" name="Rectangle 21"/>
            <p:cNvSpPr>
              <a:spLocks noChangeArrowheads="1"/>
            </p:cNvSpPr>
            <p:nvPr/>
          </p:nvSpPr>
          <p:spPr bwMode="auto">
            <a:xfrm>
              <a:off x="5649" y="3795"/>
              <a:ext cx="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000">
                  <a:solidFill>
                    <a:srgbClr val="000000"/>
                  </a:solidFill>
                  <a:latin typeface="Times New Roman" panose="02020603050405020304" pitchFamily="18" charset="0"/>
                </a:rPr>
                <a:t> </a:t>
              </a:r>
              <a:endParaRPr lang="en-US" altLang="zh-CN" sz="2800">
                <a:solidFill>
                  <a:srgbClr val="000000"/>
                </a:solidFill>
              </a:endParaRPr>
            </a:p>
          </p:txBody>
        </p:sp>
        <p:sp>
          <p:nvSpPr>
            <p:cNvPr id="154662" name="Freeform 22"/>
            <p:cNvSpPr>
              <a:spLocks/>
            </p:cNvSpPr>
            <p:nvPr/>
          </p:nvSpPr>
          <p:spPr bwMode="auto">
            <a:xfrm>
              <a:off x="4259" y="2339"/>
              <a:ext cx="1057" cy="1395"/>
            </a:xfrm>
            <a:custGeom>
              <a:avLst/>
              <a:gdLst>
                <a:gd name="T0" fmla="*/ 0 w 2115"/>
                <a:gd name="T1" fmla="*/ 346 h 2790"/>
                <a:gd name="T2" fmla="*/ 371 w 2115"/>
                <a:gd name="T3" fmla="*/ 698 h 2790"/>
                <a:gd name="T4" fmla="*/ 528 w 2115"/>
                <a:gd name="T5" fmla="*/ 359 h 2790"/>
                <a:gd name="T6" fmla="*/ 168 w 2115"/>
                <a:gd name="T7" fmla="*/ 0 h 2790"/>
                <a:gd name="T8" fmla="*/ 1 w 2115"/>
                <a:gd name="T9" fmla="*/ 358 h 2790"/>
                <a:gd name="T10" fmla="*/ 0 w 2115"/>
                <a:gd name="T11" fmla="*/ 346 h 2790"/>
                <a:gd name="T12" fmla="*/ 0 60000 65536"/>
                <a:gd name="T13" fmla="*/ 0 60000 65536"/>
                <a:gd name="T14" fmla="*/ 0 60000 65536"/>
                <a:gd name="T15" fmla="*/ 0 60000 65536"/>
                <a:gd name="T16" fmla="*/ 0 60000 65536"/>
                <a:gd name="T17" fmla="*/ 0 60000 65536"/>
                <a:gd name="T18" fmla="*/ 0 w 2115"/>
                <a:gd name="T19" fmla="*/ 0 h 2790"/>
                <a:gd name="T20" fmla="*/ 2115 w 2115"/>
                <a:gd name="T21" fmla="*/ 2790 h 2790"/>
              </a:gdLst>
              <a:ahLst/>
              <a:cxnLst>
                <a:cxn ang="T12">
                  <a:pos x="T0" y="T1"/>
                </a:cxn>
                <a:cxn ang="T13">
                  <a:pos x="T2" y="T3"/>
                </a:cxn>
                <a:cxn ang="T14">
                  <a:pos x="T4" y="T5"/>
                </a:cxn>
                <a:cxn ang="T15">
                  <a:pos x="T6" y="T7"/>
                </a:cxn>
                <a:cxn ang="T16">
                  <a:pos x="T8" y="T9"/>
                </a:cxn>
                <a:cxn ang="T17">
                  <a:pos x="T10" y="T11"/>
                </a:cxn>
              </a:cxnLst>
              <a:rect l="T18" t="T19" r="T20" b="T21"/>
              <a:pathLst>
                <a:path w="2115" h="2790">
                  <a:moveTo>
                    <a:pt x="0" y="1384"/>
                  </a:moveTo>
                  <a:lnTo>
                    <a:pt x="1485" y="2790"/>
                  </a:lnTo>
                  <a:lnTo>
                    <a:pt x="2115" y="1438"/>
                  </a:lnTo>
                  <a:lnTo>
                    <a:pt x="672" y="0"/>
                  </a:lnTo>
                  <a:lnTo>
                    <a:pt x="6" y="1434"/>
                  </a:lnTo>
                  <a:lnTo>
                    <a:pt x="0" y="1384"/>
                  </a:lnTo>
                  <a:close/>
                </a:path>
              </a:pathLst>
            </a:custGeom>
            <a:solidFill>
              <a:srgbClr val="FFB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63" name="Freeform 23"/>
            <p:cNvSpPr>
              <a:spLocks/>
            </p:cNvSpPr>
            <p:nvPr/>
          </p:nvSpPr>
          <p:spPr bwMode="auto">
            <a:xfrm>
              <a:off x="4259" y="2339"/>
              <a:ext cx="1057" cy="1395"/>
            </a:xfrm>
            <a:custGeom>
              <a:avLst/>
              <a:gdLst>
                <a:gd name="T0" fmla="*/ 0 w 2115"/>
                <a:gd name="T1" fmla="*/ 346 h 2790"/>
                <a:gd name="T2" fmla="*/ 371 w 2115"/>
                <a:gd name="T3" fmla="*/ 698 h 2790"/>
                <a:gd name="T4" fmla="*/ 528 w 2115"/>
                <a:gd name="T5" fmla="*/ 359 h 2790"/>
                <a:gd name="T6" fmla="*/ 168 w 2115"/>
                <a:gd name="T7" fmla="*/ 0 h 2790"/>
                <a:gd name="T8" fmla="*/ 1 w 2115"/>
                <a:gd name="T9" fmla="*/ 358 h 2790"/>
                <a:gd name="T10" fmla="*/ 0 60000 65536"/>
                <a:gd name="T11" fmla="*/ 0 60000 65536"/>
                <a:gd name="T12" fmla="*/ 0 60000 65536"/>
                <a:gd name="T13" fmla="*/ 0 60000 65536"/>
                <a:gd name="T14" fmla="*/ 0 60000 65536"/>
                <a:gd name="T15" fmla="*/ 0 w 2115"/>
                <a:gd name="T16" fmla="*/ 0 h 2790"/>
                <a:gd name="T17" fmla="*/ 2115 w 2115"/>
                <a:gd name="T18" fmla="*/ 2790 h 2790"/>
              </a:gdLst>
              <a:ahLst/>
              <a:cxnLst>
                <a:cxn ang="T10">
                  <a:pos x="T0" y="T1"/>
                </a:cxn>
                <a:cxn ang="T11">
                  <a:pos x="T2" y="T3"/>
                </a:cxn>
                <a:cxn ang="T12">
                  <a:pos x="T4" y="T5"/>
                </a:cxn>
                <a:cxn ang="T13">
                  <a:pos x="T6" y="T7"/>
                </a:cxn>
                <a:cxn ang="T14">
                  <a:pos x="T8" y="T9"/>
                </a:cxn>
              </a:cxnLst>
              <a:rect l="T15" t="T16" r="T17" b="T18"/>
              <a:pathLst>
                <a:path w="2115" h="2790">
                  <a:moveTo>
                    <a:pt x="0" y="1384"/>
                  </a:moveTo>
                  <a:lnTo>
                    <a:pt x="1485" y="2790"/>
                  </a:lnTo>
                  <a:lnTo>
                    <a:pt x="2115" y="1438"/>
                  </a:lnTo>
                  <a:lnTo>
                    <a:pt x="672" y="0"/>
                  </a:lnTo>
                  <a:lnTo>
                    <a:pt x="6" y="1434"/>
                  </a:lnTo>
                </a:path>
              </a:pathLst>
            </a:custGeom>
            <a:noFill/>
            <a:ln w="9525">
              <a:solidFill>
                <a:srgbClr val="9933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64" name="Freeform 24"/>
            <p:cNvSpPr>
              <a:spLocks noEditPoints="1"/>
            </p:cNvSpPr>
            <p:nvPr/>
          </p:nvSpPr>
          <p:spPr bwMode="auto">
            <a:xfrm>
              <a:off x="4222" y="2581"/>
              <a:ext cx="33" cy="808"/>
            </a:xfrm>
            <a:custGeom>
              <a:avLst/>
              <a:gdLst>
                <a:gd name="T0" fmla="*/ 5 w 65"/>
                <a:gd name="T1" fmla="*/ 404 h 1616"/>
                <a:gd name="T2" fmla="*/ 5 w 65"/>
                <a:gd name="T3" fmla="*/ 35 h 1616"/>
                <a:gd name="T4" fmla="*/ 12 w 65"/>
                <a:gd name="T5" fmla="*/ 35 h 1616"/>
                <a:gd name="T6" fmla="*/ 13 w 65"/>
                <a:gd name="T7" fmla="*/ 404 h 1616"/>
                <a:gd name="T8" fmla="*/ 5 w 65"/>
                <a:gd name="T9" fmla="*/ 404 h 1616"/>
                <a:gd name="T10" fmla="*/ 0 w 65"/>
                <a:gd name="T11" fmla="*/ 39 h 1616"/>
                <a:gd name="T12" fmla="*/ 8 w 65"/>
                <a:gd name="T13" fmla="*/ 0 h 1616"/>
                <a:gd name="T14" fmla="*/ 17 w 65"/>
                <a:gd name="T15" fmla="*/ 39 h 1616"/>
                <a:gd name="T16" fmla="*/ 0 w 65"/>
                <a:gd name="T17" fmla="*/ 39 h 16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1616"/>
                <a:gd name="T29" fmla="*/ 65 w 65"/>
                <a:gd name="T30" fmla="*/ 1616 h 16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1616">
                  <a:moveTo>
                    <a:pt x="17" y="1616"/>
                  </a:moveTo>
                  <a:lnTo>
                    <a:pt x="17" y="139"/>
                  </a:lnTo>
                  <a:lnTo>
                    <a:pt x="47" y="139"/>
                  </a:lnTo>
                  <a:lnTo>
                    <a:pt x="49" y="1616"/>
                  </a:lnTo>
                  <a:lnTo>
                    <a:pt x="17" y="1616"/>
                  </a:lnTo>
                  <a:close/>
                  <a:moveTo>
                    <a:pt x="0" y="156"/>
                  </a:moveTo>
                  <a:lnTo>
                    <a:pt x="32" y="0"/>
                  </a:lnTo>
                  <a:lnTo>
                    <a:pt x="65" y="156"/>
                  </a:lnTo>
                  <a:lnTo>
                    <a:pt x="0" y="156"/>
                  </a:lnTo>
                  <a:close/>
                </a:path>
              </a:pathLst>
            </a:custGeom>
            <a:solidFill>
              <a:srgbClr val="3366FF"/>
            </a:solidFill>
            <a:ln w="1588">
              <a:solidFill>
                <a:srgbClr val="3366FF"/>
              </a:solidFill>
              <a:prstDash val="solid"/>
              <a:round/>
              <a:headEnd/>
              <a:tailEnd/>
            </a:ln>
          </p:spPr>
          <p:txBody>
            <a:bodyPr/>
            <a:lstStyle/>
            <a:p>
              <a:endParaRPr lang="zh-CN" altLang="en-US"/>
            </a:p>
          </p:txBody>
        </p:sp>
        <p:sp>
          <p:nvSpPr>
            <p:cNvPr id="154665" name="Freeform 25"/>
            <p:cNvSpPr>
              <a:spLocks noEditPoints="1"/>
            </p:cNvSpPr>
            <p:nvPr/>
          </p:nvSpPr>
          <p:spPr bwMode="auto">
            <a:xfrm>
              <a:off x="3756" y="3382"/>
              <a:ext cx="492" cy="347"/>
            </a:xfrm>
            <a:custGeom>
              <a:avLst/>
              <a:gdLst>
                <a:gd name="T0" fmla="*/ 246 w 984"/>
                <a:gd name="T1" fmla="*/ 7 h 693"/>
                <a:gd name="T2" fmla="*/ 31 w 984"/>
                <a:gd name="T3" fmla="*/ 156 h 693"/>
                <a:gd name="T4" fmla="*/ 27 w 984"/>
                <a:gd name="T5" fmla="*/ 150 h 693"/>
                <a:gd name="T6" fmla="*/ 242 w 984"/>
                <a:gd name="T7" fmla="*/ 0 h 693"/>
                <a:gd name="T8" fmla="*/ 246 w 984"/>
                <a:gd name="T9" fmla="*/ 7 h 693"/>
                <a:gd name="T10" fmla="*/ 37 w 984"/>
                <a:gd name="T11" fmla="*/ 157 h 693"/>
                <a:gd name="T12" fmla="*/ 0 w 984"/>
                <a:gd name="T13" fmla="*/ 174 h 693"/>
                <a:gd name="T14" fmla="*/ 28 w 984"/>
                <a:gd name="T15" fmla="*/ 145 h 693"/>
                <a:gd name="T16" fmla="*/ 37 w 984"/>
                <a:gd name="T17" fmla="*/ 157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4"/>
                <a:gd name="T28" fmla="*/ 0 h 693"/>
                <a:gd name="T29" fmla="*/ 984 w 984"/>
                <a:gd name="T30" fmla="*/ 693 h 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4" h="693">
                  <a:moveTo>
                    <a:pt x="984" y="26"/>
                  </a:moveTo>
                  <a:lnTo>
                    <a:pt x="124" y="624"/>
                  </a:lnTo>
                  <a:lnTo>
                    <a:pt x="106" y="600"/>
                  </a:lnTo>
                  <a:lnTo>
                    <a:pt x="965" y="0"/>
                  </a:lnTo>
                  <a:lnTo>
                    <a:pt x="984" y="26"/>
                  </a:lnTo>
                  <a:close/>
                  <a:moveTo>
                    <a:pt x="146" y="628"/>
                  </a:moveTo>
                  <a:lnTo>
                    <a:pt x="0" y="693"/>
                  </a:lnTo>
                  <a:lnTo>
                    <a:pt x="110" y="578"/>
                  </a:lnTo>
                  <a:lnTo>
                    <a:pt x="146" y="628"/>
                  </a:lnTo>
                  <a:close/>
                </a:path>
              </a:pathLst>
            </a:custGeom>
            <a:solidFill>
              <a:srgbClr val="3366FF"/>
            </a:solidFill>
            <a:ln w="1588">
              <a:solidFill>
                <a:srgbClr val="3366FF"/>
              </a:solidFill>
              <a:prstDash val="solid"/>
              <a:round/>
              <a:headEnd/>
              <a:tailEnd/>
            </a:ln>
          </p:spPr>
          <p:txBody>
            <a:bodyPr/>
            <a:lstStyle/>
            <a:p>
              <a:endParaRPr lang="zh-CN" altLang="en-US"/>
            </a:p>
          </p:txBody>
        </p:sp>
        <p:sp>
          <p:nvSpPr>
            <p:cNvPr id="154666" name="Line 26"/>
            <p:cNvSpPr>
              <a:spLocks noChangeShapeType="1"/>
            </p:cNvSpPr>
            <p:nvPr/>
          </p:nvSpPr>
          <p:spPr bwMode="auto">
            <a:xfrm flipV="1">
              <a:off x="4235" y="3390"/>
              <a:ext cx="383" cy="1"/>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67" name="Freeform 27"/>
            <p:cNvSpPr>
              <a:spLocks noEditPoints="1"/>
            </p:cNvSpPr>
            <p:nvPr/>
          </p:nvSpPr>
          <p:spPr bwMode="auto">
            <a:xfrm>
              <a:off x="4651" y="3381"/>
              <a:ext cx="302" cy="16"/>
            </a:xfrm>
            <a:custGeom>
              <a:avLst/>
              <a:gdLst>
                <a:gd name="T0" fmla="*/ 0 w 605"/>
                <a:gd name="T1" fmla="*/ 0 h 31"/>
                <a:gd name="T2" fmla="*/ 63 w 605"/>
                <a:gd name="T3" fmla="*/ 0 h 31"/>
                <a:gd name="T4" fmla="*/ 63 w 605"/>
                <a:gd name="T5" fmla="*/ 8 h 31"/>
                <a:gd name="T6" fmla="*/ 0 w 605"/>
                <a:gd name="T7" fmla="*/ 8 h 31"/>
                <a:gd name="T8" fmla="*/ 0 w 605"/>
                <a:gd name="T9" fmla="*/ 0 h 31"/>
                <a:gd name="T10" fmla="*/ 87 w 605"/>
                <a:gd name="T11" fmla="*/ 0 h 31"/>
                <a:gd name="T12" fmla="*/ 151 w 605"/>
                <a:gd name="T13" fmla="*/ 0 h 31"/>
                <a:gd name="T14" fmla="*/ 151 w 605"/>
                <a:gd name="T15" fmla="*/ 8 h 31"/>
                <a:gd name="T16" fmla="*/ 87 w 605"/>
                <a:gd name="T17" fmla="*/ 8 h 31"/>
                <a:gd name="T18" fmla="*/ 87 w 605"/>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5"/>
                <a:gd name="T31" fmla="*/ 0 h 31"/>
                <a:gd name="T32" fmla="*/ 605 w 60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5" h="31">
                  <a:moveTo>
                    <a:pt x="0" y="0"/>
                  </a:moveTo>
                  <a:lnTo>
                    <a:pt x="255" y="0"/>
                  </a:lnTo>
                  <a:lnTo>
                    <a:pt x="255" y="31"/>
                  </a:lnTo>
                  <a:lnTo>
                    <a:pt x="0" y="30"/>
                  </a:lnTo>
                  <a:lnTo>
                    <a:pt x="0" y="0"/>
                  </a:lnTo>
                  <a:close/>
                  <a:moveTo>
                    <a:pt x="351" y="0"/>
                  </a:moveTo>
                  <a:lnTo>
                    <a:pt x="605" y="0"/>
                  </a:lnTo>
                  <a:lnTo>
                    <a:pt x="605" y="31"/>
                  </a:lnTo>
                  <a:lnTo>
                    <a:pt x="351" y="31"/>
                  </a:lnTo>
                  <a:lnTo>
                    <a:pt x="351" y="0"/>
                  </a:lnTo>
                  <a:close/>
                </a:path>
              </a:pathLst>
            </a:custGeom>
            <a:solidFill>
              <a:srgbClr val="3366FF"/>
            </a:solidFill>
            <a:ln w="1588">
              <a:solidFill>
                <a:srgbClr val="3366FF"/>
              </a:solidFill>
              <a:prstDash val="solid"/>
              <a:round/>
              <a:headEnd/>
              <a:tailEnd/>
            </a:ln>
          </p:spPr>
          <p:txBody>
            <a:bodyPr/>
            <a:lstStyle/>
            <a:p>
              <a:endParaRPr lang="zh-CN" altLang="en-US"/>
            </a:p>
          </p:txBody>
        </p:sp>
        <p:sp>
          <p:nvSpPr>
            <p:cNvPr id="154668" name="Freeform 28"/>
            <p:cNvSpPr>
              <a:spLocks noEditPoints="1"/>
            </p:cNvSpPr>
            <p:nvPr/>
          </p:nvSpPr>
          <p:spPr bwMode="auto">
            <a:xfrm>
              <a:off x="4997" y="3374"/>
              <a:ext cx="437" cy="31"/>
            </a:xfrm>
            <a:custGeom>
              <a:avLst/>
              <a:gdLst>
                <a:gd name="T0" fmla="*/ 0 w 874"/>
                <a:gd name="T1" fmla="*/ 4 h 61"/>
                <a:gd name="T2" fmla="*/ 183 w 874"/>
                <a:gd name="T3" fmla="*/ 4 h 61"/>
                <a:gd name="T4" fmla="*/ 183 w 874"/>
                <a:gd name="T5" fmla="*/ 12 h 61"/>
                <a:gd name="T6" fmla="*/ 0 w 874"/>
                <a:gd name="T7" fmla="*/ 12 h 61"/>
                <a:gd name="T8" fmla="*/ 0 w 874"/>
                <a:gd name="T9" fmla="*/ 4 h 61"/>
                <a:gd name="T10" fmla="*/ 179 w 874"/>
                <a:gd name="T11" fmla="*/ 0 h 61"/>
                <a:gd name="T12" fmla="*/ 219 w 874"/>
                <a:gd name="T13" fmla="*/ 8 h 61"/>
                <a:gd name="T14" fmla="*/ 179 w 874"/>
                <a:gd name="T15" fmla="*/ 16 h 61"/>
                <a:gd name="T16" fmla="*/ 179 w 874"/>
                <a:gd name="T17" fmla="*/ 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4"/>
                <a:gd name="T28" fmla="*/ 0 h 61"/>
                <a:gd name="T29" fmla="*/ 874 w 874"/>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4" h="61">
                  <a:moveTo>
                    <a:pt x="0" y="15"/>
                  </a:moveTo>
                  <a:lnTo>
                    <a:pt x="731" y="15"/>
                  </a:lnTo>
                  <a:lnTo>
                    <a:pt x="731" y="46"/>
                  </a:lnTo>
                  <a:lnTo>
                    <a:pt x="0" y="45"/>
                  </a:lnTo>
                  <a:lnTo>
                    <a:pt x="0" y="15"/>
                  </a:lnTo>
                  <a:close/>
                  <a:moveTo>
                    <a:pt x="716" y="0"/>
                  </a:moveTo>
                  <a:lnTo>
                    <a:pt x="874" y="30"/>
                  </a:lnTo>
                  <a:lnTo>
                    <a:pt x="716" y="61"/>
                  </a:lnTo>
                  <a:lnTo>
                    <a:pt x="716" y="0"/>
                  </a:lnTo>
                  <a:close/>
                </a:path>
              </a:pathLst>
            </a:custGeom>
            <a:solidFill>
              <a:srgbClr val="3366FF"/>
            </a:solidFill>
            <a:ln w="1588">
              <a:solidFill>
                <a:srgbClr val="3366FF"/>
              </a:solidFill>
              <a:prstDash val="solid"/>
              <a:round/>
              <a:headEnd/>
              <a:tailEnd/>
            </a:ln>
          </p:spPr>
          <p:txBody>
            <a:bodyPr/>
            <a:lstStyle/>
            <a:p>
              <a:endParaRPr lang="zh-CN" altLang="en-US"/>
            </a:p>
          </p:txBody>
        </p:sp>
        <p:sp>
          <p:nvSpPr>
            <p:cNvPr id="154669" name="Line 29"/>
            <p:cNvSpPr>
              <a:spLocks noChangeShapeType="1"/>
            </p:cNvSpPr>
            <p:nvPr/>
          </p:nvSpPr>
          <p:spPr bwMode="auto">
            <a:xfrm flipV="1">
              <a:off x="4235" y="3261"/>
              <a:ext cx="265" cy="13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70" name="Freeform 30"/>
            <p:cNvSpPr>
              <a:spLocks noEditPoints="1"/>
            </p:cNvSpPr>
            <p:nvPr/>
          </p:nvSpPr>
          <p:spPr bwMode="auto">
            <a:xfrm>
              <a:off x="4526" y="3088"/>
              <a:ext cx="311" cy="166"/>
            </a:xfrm>
            <a:custGeom>
              <a:avLst/>
              <a:gdLst>
                <a:gd name="T0" fmla="*/ 0 w 622"/>
                <a:gd name="T1" fmla="*/ 75 h 333"/>
                <a:gd name="T2" fmla="*/ 63 w 622"/>
                <a:gd name="T3" fmla="*/ 43 h 333"/>
                <a:gd name="T4" fmla="*/ 68 w 622"/>
                <a:gd name="T5" fmla="*/ 51 h 333"/>
                <a:gd name="T6" fmla="*/ 5 w 622"/>
                <a:gd name="T7" fmla="*/ 83 h 333"/>
                <a:gd name="T8" fmla="*/ 0 w 622"/>
                <a:gd name="T9" fmla="*/ 75 h 333"/>
                <a:gd name="T10" fmla="*/ 87 w 622"/>
                <a:gd name="T11" fmla="*/ 31 h 333"/>
                <a:gd name="T12" fmla="*/ 152 w 622"/>
                <a:gd name="T13" fmla="*/ 0 h 333"/>
                <a:gd name="T14" fmla="*/ 156 w 622"/>
                <a:gd name="T15" fmla="*/ 8 h 333"/>
                <a:gd name="T16" fmla="*/ 91 w 622"/>
                <a:gd name="T17" fmla="*/ 39 h 333"/>
                <a:gd name="T18" fmla="*/ 87 w 622"/>
                <a:gd name="T19" fmla="*/ 31 h 3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2"/>
                <a:gd name="T31" fmla="*/ 0 h 333"/>
                <a:gd name="T32" fmla="*/ 622 w 622"/>
                <a:gd name="T33" fmla="*/ 333 h 3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2" h="333">
                  <a:moveTo>
                    <a:pt x="0" y="301"/>
                  </a:moveTo>
                  <a:lnTo>
                    <a:pt x="255" y="175"/>
                  </a:lnTo>
                  <a:lnTo>
                    <a:pt x="271" y="207"/>
                  </a:lnTo>
                  <a:lnTo>
                    <a:pt x="17" y="333"/>
                  </a:lnTo>
                  <a:lnTo>
                    <a:pt x="0" y="301"/>
                  </a:lnTo>
                  <a:close/>
                  <a:moveTo>
                    <a:pt x="351" y="127"/>
                  </a:moveTo>
                  <a:lnTo>
                    <a:pt x="605" y="0"/>
                  </a:lnTo>
                  <a:lnTo>
                    <a:pt x="622" y="32"/>
                  </a:lnTo>
                  <a:lnTo>
                    <a:pt x="366" y="158"/>
                  </a:lnTo>
                  <a:lnTo>
                    <a:pt x="351" y="127"/>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4671" name="Freeform 31"/>
            <p:cNvSpPr>
              <a:spLocks/>
            </p:cNvSpPr>
            <p:nvPr/>
          </p:nvSpPr>
          <p:spPr bwMode="auto">
            <a:xfrm>
              <a:off x="4797" y="2840"/>
              <a:ext cx="22" cy="22"/>
            </a:xfrm>
            <a:custGeom>
              <a:avLst/>
              <a:gdLst>
                <a:gd name="T0" fmla="*/ 6 w 43"/>
                <a:gd name="T1" fmla="*/ 0 h 43"/>
                <a:gd name="T2" fmla="*/ 5 w 43"/>
                <a:gd name="T3" fmla="*/ 0 h 43"/>
                <a:gd name="T4" fmla="*/ 4 w 43"/>
                <a:gd name="T5" fmla="*/ 1 h 43"/>
                <a:gd name="T6" fmla="*/ 3 w 43"/>
                <a:gd name="T7" fmla="*/ 1 h 43"/>
                <a:gd name="T8" fmla="*/ 2 w 43"/>
                <a:gd name="T9" fmla="*/ 2 h 43"/>
                <a:gd name="T10" fmla="*/ 1 w 43"/>
                <a:gd name="T11" fmla="*/ 3 h 43"/>
                <a:gd name="T12" fmla="*/ 1 w 43"/>
                <a:gd name="T13" fmla="*/ 4 h 43"/>
                <a:gd name="T14" fmla="*/ 0 w 43"/>
                <a:gd name="T15" fmla="*/ 5 h 43"/>
                <a:gd name="T16" fmla="*/ 0 w 43"/>
                <a:gd name="T17" fmla="*/ 6 h 43"/>
                <a:gd name="T18" fmla="*/ 0 w 43"/>
                <a:gd name="T19" fmla="*/ 7 h 43"/>
                <a:gd name="T20" fmla="*/ 1 w 43"/>
                <a:gd name="T21" fmla="*/ 8 h 43"/>
                <a:gd name="T22" fmla="*/ 1 w 43"/>
                <a:gd name="T23" fmla="*/ 9 h 43"/>
                <a:gd name="T24" fmla="*/ 2 w 43"/>
                <a:gd name="T25" fmla="*/ 10 h 43"/>
                <a:gd name="T26" fmla="*/ 3 w 43"/>
                <a:gd name="T27" fmla="*/ 10 h 43"/>
                <a:gd name="T28" fmla="*/ 4 w 43"/>
                <a:gd name="T29" fmla="*/ 11 h 43"/>
                <a:gd name="T30" fmla="*/ 5 w 43"/>
                <a:gd name="T31" fmla="*/ 11 h 43"/>
                <a:gd name="T32" fmla="*/ 6 w 43"/>
                <a:gd name="T33" fmla="*/ 11 h 43"/>
                <a:gd name="T34" fmla="*/ 7 w 43"/>
                <a:gd name="T35" fmla="*/ 11 h 43"/>
                <a:gd name="T36" fmla="*/ 8 w 43"/>
                <a:gd name="T37" fmla="*/ 11 h 43"/>
                <a:gd name="T38" fmla="*/ 9 w 43"/>
                <a:gd name="T39" fmla="*/ 10 h 43"/>
                <a:gd name="T40" fmla="*/ 10 w 43"/>
                <a:gd name="T41" fmla="*/ 10 h 43"/>
                <a:gd name="T42" fmla="*/ 10 w 43"/>
                <a:gd name="T43" fmla="*/ 9 h 43"/>
                <a:gd name="T44" fmla="*/ 11 w 43"/>
                <a:gd name="T45" fmla="*/ 8 h 43"/>
                <a:gd name="T46" fmla="*/ 11 w 43"/>
                <a:gd name="T47" fmla="*/ 7 h 43"/>
                <a:gd name="T48" fmla="*/ 11 w 43"/>
                <a:gd name="T49" fmla="*/ 6 h 43"/>
                <a:gd name="T50" fmla="*/ 11 w 43"/>
                <a:gd name="T51" fmla="*/ 5 h 43"/>
                <a:gd name="T52" fmla="*/ 11 w 43"/>
                <a:gd name="T53" fmla="*/ 4 h 43"/>
                <a:gd name="T54" fmla="*/ 10 w 43"/>
                <a:gd name="T55" fmla="*/ 3 h 43"/>
                <a:gd name="T56" fmla="*/ 10 w 43"/>
                <a:gd name="T57" fmla="*/ 2 h 43"/>
                <a:gd name="T58" fmla="*/ 9 w 43"/>
                <a:gd name="T59" fmla="*/ 1 h 43"/>
                <a:gd name="T60" fmla="*/ 8 w 43"/>
                <a:gd name="T61" fmla="*/ 1 h 43"/>
                <a:gd name="T62" fmla="*/ 7 w 43"/>
                <a:gd name="T63" fmla="*/ 0 h 43"/>
                <a:gd name="T64" fmla="*/ 6 w 43"/>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
                <a:gd name="T100" fmla="*/ 0 h 43"/>
                <a:gd name="T101" fmla="*/ 43 w 43"/>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 h="43">
                  <a:moveTo>
                    <a:pt x="23" y="0"/>
                  </a:moveTo>
                  <a:lnTo>
                    <a:pt x="17" y="0"/>
                  </a:lnTo>
                  <a:lnTo>
                    <a:pt x="13" y="2"/>
                  </a:lnTo>
                  <a:lnTo>
                    <a:pt x="9" y="4"/>
                  </a:lnTo>
                  <a:lnTo>
                    <a:pt x="5" y="6"/>
                  </a:lnTo>
                  <a:lnTo>
                    <a:pt x="3" y="10"/>
                  </a:lnTo>
                  <a:lnTo>
                    <a:pt x="2" y="14"/>
                  </a:lnTo>
                  <a:lnTo>
                    <a:pt x="0" y="17"/>
                  </a:lnTo>
                  <a:lnTo>
                    <a:pt x="0" y="23"/>
                  </a:lnTo>
                  <a:lnTo>
                    <a:pt x="0" y="27"/>
                  </a:lnTo>
                  <a:lnTo>
                    <a:pt x="2" y="30"/>
                  </a:lnTo>
                  <a:lnTo>
                    <a:pt x="3" y="34"/>
                  </a:lnTo>
                  <a:lnTo>
                    <a:pt x="5" y="38"/>
                  </a:lnTo>
                  <a:lnTo>
                    <a:pt x="9" y="40"/>
                  </a:lnTo>
                  <a:lnTo>
                    <a:pt x="13" y="41"/>
                  </a:lnTo>
                  <a:lnTo>
                    <a:pt x="17" y="43"/>
                  </a:lnTo>
                  <a:lnTo>
                    <a:pt x="23" y="43"/>
                  </a:lnTo>
                  <a:lnTo>
                    <a:pt x="26" y="43"/>
                  </a:lnTo>
                  <a:lnTo>
                    <a:pt x="30" y="41"/>
                  </a:lnTo>
                  <a:lnTo>
                    <a:pt x="34" y="40"/>
                  </a:lnTo>
                  <a:lnTo>
                    <a:pt x="38" y="38"/>
                  </a:lnTo>
                  <a:lnTo>
                    <a:pt x="40" y="34"/>
                  </a:lnTo>
                  <a:lnTo>
                    <a:pt x="42" y="30"/>
                  </a:lnTo>
                  <a:lnTo>
                    <a:pt x="43" y="27"/>
                  </a:lnTo>
                  <a:lnTo>
                    <a:pt x="43" y="23"/>
                  </a:lnTo>
                  <a:lnTo>
                    <a:pt x="43" y="17"/>
                  </a:lnTo>
                  <a:lnTo>
                    <a:pt x="42" y="14"/>
                  </a:lnTo>
                  <a:lnTo>
                    <a:pt x="40" y="10"/>
                  </a:lnTo>
                  <a:lnTo>
                    <a:pt x="38" y="6"/>
                  </a:lnTo>
                  <a:lnTo>
                    <a:pt x="34" y="4"/>
                  </a:lnTo>
                  <a:lnTo>
                    <a:pt x="30" y="2"/>
                  </a:lnTo>
                  <a:lnTo>
                    <a:pt x="26"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72" name="Freeform 32"/>
            <p:cNvSpPr>
              <a:spLocks/>
            </p:cNvSpPr>
            <p:nvPr/>
          </p:nvSpPr>
          <p:spPr bwMode="auto">
            <a:xfrm>
              <a:off x="4797" y="2840"/>
              <a:ext cx="22" cy="22"/>
            </a:xfrm>
            <a:custGeom>
              <a:avLst/>
              <a:gdLst>
                <a:gd name="T0" fmla="*/ 6 w 43"/>
                <a:gd name="T1" fmla="*/ 0 h 43"/>
                <a:gd name="T2" fmla="*/ 5 w 43"/>
                <a:gd name="T3" fmla="*/ 0 h 43"/>
                <a:gd name="T4" fmla="*/ 4 w 43"/>
                <a:gd name="T5" fmla="*/ 1 h 43"/>
                <a:gd name="T6" fmla="*/ 3 w 43"/>
                <a:gd name="T7" fmla="*/ 1 h 43"/>
                <a:gd name="T8" fmla="*/ 2 w 43"/>
                <a:gd name="T9" fmla="*/ 2 h 43"/>
                <a:gd name="T10" fmla="*/ 1 w 43"/>
                <a:gd name="T11" fmla="*/ 3 h 43"/>
                <a:gd name="T12" fmla="*/ 1 w 43"/>
                <a:gd name="T13" fmla="*/ 4 h 43"/>
                <a:gd name="T14" fmla="*/ 0 w 43"/>
                <a:gd name="T15" fmla="*/ 5 h 43"/>
                <a:gd name="T16" fmla="*/ 0 w 43"/>
                <a:gd name="T17" fmla="*/ 6 h 43"/>
                <a:gd name="T18" fmla="*/ 0 w 43"/>
                <a:gd name="T19" fmla="*/ 7 h 43"/>
                <a:gd name="T20" fmla="*/ 1 w 43"/>
                <a:gd name="T21" fmla="*/ 8 h 43"/>
                <a:gd name="T22" fmla="*/ 1 w 43"/>
                <a:gd name="T23" fmla="*/ 9 h 43"/>
                <a:gd name="T24" fmla="*/ 2 w 43"/>
                <a:gd name="T25" fmla="*/ 10 h 43"/>
                <a:gd name="T26" fmla="*/ 3 w 43"/>
                <a:gd name="T27" fmla="*/ 10 h 43"/>
                <a:gd name="T28" fmla="*/ 4 w 43"/>
                <a:gd name="T29" fmla="*/ 11 h 43"/>
                <a:gd name="T30" fmla="*/ 5 w 43"/>
                <a:gd name="T31" fmla="*/ 11 h 43"/>
                <a:gd name="T32" fmla="*/ 6 w 43"/>
                <a:gd name="T33" fmla="*/ 11 h 43"/>
                <a:gd name="T34" fmla="*/ 7 w 43"/>
                <a:gd name="T35" fmla="*/ 11 h 43"/>
                <a:gd name="T36" fmla="*/ 8 w 43"/>
                <a:gd name="T37" fmla="*/ 11 h 43"/>
                <a:gd name="T38" fmla="*/ 9 w 43"/>
                <a:gd name="T39" fmla="*/ 10 h 43"/>
                <a:gd name="T40" fmla="*/ 10 w 43"/>
                <a:gd name="T41" fmla="*/ 10 h 43"/>
                <a:gd name="T42" fmla="*/ 10 w 43"/>
                <a:gd name="T43" fmla="*/ 9 h 43"/>
                <a:gd name="T44" fmla="*/ 11 w 43"/>
                <a:gd name="T45" fmla="*/ 8 h 43"/>
                <a:gd name="T46" fmla="*/ 11 w 43"/>
                <a:gd name="T47" fmla="*/ 7 h 43"/>
                <a:gd name="T48" fmla="*/ 11 w 43"/>
                <a:gd name="T49" fmla="*/ 6 h 43"/>
                <a:gd name="T50" fmla="*/ 11 w 43"/>
                <a:gd name="T51" fmla="*/ 5 h 43"/>
                <a:gd name="T52" fmla="*/ 11 w 43"/>
                <a:gd name="T53" fmla="*/ 4 h 43"/>
                <a:gd name="T54" fmla="*/ 10 w 43"/>
                <a:gd name="T55" fmla="*/ 3 h 43"/>
                <a:gd name="T56" fmla="*/ 10 w 43"/>
                <a:gd name="T57" fmla="*/ 2 h 43"/>
                <a:gd name="T58" fmla="*/ 9 w 43"/>
                <a:gd name="T59" fmla="*/ 1 h 43"/>
                <a:gd name="T60" fmla="*/ 8 w 43"/>
                <a:gd name="T61" fmla="*/ 1 h 43"/>
                <a:gd name="T62" fmla="*/ 7 w 43"/>
                <a:gd name="T63" fmla="*/ 0 h 43"/>
                <a:gd name="T64" fmla="*/ 6 w 43"/>
                <a:gd name="T65" fmla="*/ 0 h 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
                <a:gd name="T100" fmla="*/ 0 h 43"/>
                <a:gd name="T101" fmla="*/ 43 w 43"/>
                <a:gd name="T102" fmla="*/ 43 h 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 h="43">
                  <a:moveTo>
                    <a:pt x="23" y="0"/>
                  </a:moveTo>
                  <a:lnTo>
                    <a:pt x="17" y="0"/>
                  </a:lnTo>
                  <a:lnTo>
                    <a:pt x="13" y="2"/>
                  </a:lnTo>
                  <a:lnTo>
                    <a:pt x="9" y="4"/>
                  </a:lnTo>
                  <a:lnTo>
                    <a:pt x="5" y="6"/>
                  </a:lnTo>
                  <a:lnTo>
                    <a:pt x="3" y="10"/>
                  </a:lnTo>
                  <a:lnTo>
                    <a:pt x="2" y="14"/>
                  </a:lnTo>
                  <a:lnTo>
                    <a:pt x="0" y="17"/>
                  </a:lnTo>
                  <a:lnTo>
                    <a:pt x="0" y="23"/>
                  </a:lnTo>
                  <a:lnTo>
                    <a:pt x="0" y="27"/>
                  </a:lnTo>
                  <a:lnTo>
                    <a:pt x="2" y="30"/>
                  </a:lnTo>
                  <a:lnTo>
                    <a:pt x="3" y="34"/>
                  </a:lnTo>
                  <a:lnTo>
                    <a:pt x="5" y="38"/>
                  </a:lnTo>
                  <a:lnTo>
                    <a:pt x="9" y="40"/>
                  </a:lnTo>
                  <a:lnTo>
                    <a:pt x="13" y="41"/>
                  </a:lnTo>
                  <a:lnTo>
                    <a:pt x="17" y="43"/>
                  </a:lnTo>
                  <a:lnTo>
                    <a:pt x="23" y="43"/>
                  </a:lnTo>
                  <a:lnTo>
                    <a:pt x="26" y="43"/>
                  </a:lnTo>
                  <a:lnTo>
                    <a:pt x="30" y="41"/>
                  </a:lnTo>
                  <a:lnTo>
                    <a:pt x="34" y="40"/>
                  </a:lnTo>
                  <a:lnTo>
                    <a:pt x="38" y="38"/>
                  </a:lnTo>
                  <a:lnTo>
                    <a:pt x="40" y="34"/>
                  </a:lnTo>
                  <a:lnTo>
                    <a:pt x="42" y="30"/>
                  </a:lnTo>
                  <a:lnTo>
                    <a:pt x="43" y="27"/>
                  </a:lnTo>
                  <a:lnTo>
                    <a:pt x="43" y="23"/>
                  </a:lnTo>
                  <a:lnTo>
                    <a:pt x="43" y="17"/>
                  </a:lnTo>
                  <a:lnTo>
                    <a:pt x="42" y="14"/>
                  </a:lnTo>
                  <a:lnTo>
                    <a:pt x="40" y="10"/>
                  </a:lnTo>
                  <a:lnTo>
                    <a:pt x="38" y="6"/>
                  </a:lnTo>
                  <a:lnTo>
                    <a:pt x="34" y="4"/>
                  </a:lnTo>
                  <a:lnTo>
                    <a:pt x="30" y="2"/>
                  </a:lnTo>
                  <a:lnTo>
                    <a:pt x="26" y="0"/>
                  </a:lnTo>
                  <a:lnTo>
                    <a:pt x="23"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673" name="Freeform 33"/>
            <p:cNvSpPr>
              <a:spLocks noEditPoints="1"/>
            </p:cNvSpPr>
            <p:nvPr/>
          </p:nvSpPr>
          <p:spPr bwMode="auto">
            <a:xfrm>
              <a:off x="4853" y="2952"/>
              <a:ext cx="270" cy="139"/>
            </a:xfrm>
            <a:custGeom>
              <a:avLst/>
              <a:gdLst>
                <a:gd name="T0" fmla="*/ 0 w 540"/>
                <a:gd name="T1" fmla="*/ 62 h 279"/>
                <a:gd name="T2" fmla="*/ 97 w 540"/>
                <a:gd name="T3" fmla="*/ 13 h 279"/>
                <a:gd name="T4" fmla="*/ 101 w 540"/>
                <a:gd name="T5" fmla="*/ 21 h 279"/>
                <a:gd name="T6" fmla="*/ 3 w 540"/>
                <a:gd name="T7" fmla="*/ 69 h 279"/>
                <a:gd name="T8" fmla="*/ 0 w 540"/>
                <a:gd name="T9" fmla="*/ 62 h 279"/>
                <a:gd name="T10" fmla="*/ 91 w 540"/>
                <a:gd name="T11" fmla="*/ 12 h 279"/>
                <a:gd name="T12" fmla="*/ 135 w 540"/>
                <a:gd name="T13" fmla="*/ 0 h 279"/>
                <a:gd name="T14" fmla="*/ 99 w 540"/>
                <a:gd name="T15" fmla="*/ 27 h 279"/>
                <a:gd name="T16" fmla="*/ 91 w 540"/>
                <a:gd name="T17" fmla="*/ 12 h 2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0"/>
                <a:gd name="T28" fmla="*/ 0 h 279"/>
                <a:gd name="T29" fmla="*/ 540 w 540"/>
                <a:gd name="T30" fmla="*/ 279 h 2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0" h="279">
                  <a:moveTo>
                    <a:pt x="0" y="249"/>
                  </a:moveTo>
                  <a:lnTo>
                    <a:pt x="388" y="55"/>
                  </a:lnTo>
                  <a:lnTo>
                    <a:pt x="405" y="85"/>
                  </a:lnTo>
                  <a:lnTo>
                    <a:pt x="15" y="279"/>
                  </a:lnTo>
                  <a:lnTo>
                    <a:pt x="0" y="249"/>
                  </a:lnTo>
                  <a:close/>
                  <a:moveTo>
                    <a:pt x="365" y="48"/>
                  </a:moveTo>
                  <a:lnTo>
                    <a:pt x="540" y="0"/>
                  </a:lnTo>
                  <a:lnTo>
                    <a:pt x="397" y="109"/>
                  </a:lnTo>
                  <a:lnTo>
                    <a:pt x="365" y="48"/>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4674" name="Freeform 34"/>
            <p:cNvSpPr>
              <a:spLocks noEditPoints="1"/>
            </p:cNvSpPr>
            <p:nvPr/>
          </p:nvSpPr>
          <p:spPr bwMode="auto">
            <a:xfrm>
              <a:off x="4472" y="2862"/>
              <a:ext cx="327" cy="306"/>
            </a:xfrm>
            <a:custGeom>
              <a:avLst/>
              <a:gdLst>
                <a:gd name="T0" fmla="*/ 0 w 652"/>
                <a:gd name="T1" fmla="*/ 147 h 614"/>
                <a:gd name="T2" fmla="*/ 52 w 652"/>
                <a:gd name="T3" fmla="*/ 98 h 614"/>
                <a:gd name="T4" fmla="*/ 58 w 652"/>
                <a:gd name="T5" fmla="*/ 105 h 614"/>
                <a:gd name="T6" fmla="*/ 7 w 652"/>
                <a:gd name="T7" fmla="*/ 153 h 614"/>
                <a:gd name="T8" fmla="*/ 0 w 652"/>
                <a:gd name="T9" fmla="*/ 147 h 614"/>
                <a:gd name="T10" fmla="*/ 71 w 652"/>
                <a:gd name="T11" fmla="*/ 80 h 614"/>
                <a:gd name="T12" fmla="*/ 123 w 652"/>
                <a:gd name="T13" fmla="*/ 32 h 614"/>
                <a:gd name="T14" fmla="*/ 129 w 652"/>
                <a:gd name="T15" fmla="*/ 38 h 614"/>
                <a:gd name="T16" fmla="*/ 78 w 652"/>
                <a:gd name="T17" fmla="*/ 86 h 614"/>
                <a:gd name="T18" fmla="*/ 71 w 652"/>
                <a:gd name="T19" fmla="*/ 80 h 614"/>
                <a:gd name="T20" fmla="*/ 126 w 652"/>
                <a:gd name="T21" fmla="*/ 24 h 614"/>
                <a:gd name="T22" fmla="*/ 164 w 652"/>
                <a:gd name="T23" fmla="*/ 0 h 614"/>
                <a:gd name="T24" fmla="*/ 138 w 652"/>
                <a:gd name="T25" fmla="*/ 36 h 614"/>
                <a:gd name="T26" fmla="*/ 126 w 652"/>
                <a:gd name="T27" fmla="*/ 24 h 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2"/>
                <a:gd name="T43" fmla="*/ 0 h 614"/>
                <a:gd name="T44" fmla="*/ 652 w 652"/>
                <a:gd name="T45" fmla="*/ 614 h 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2" h="614">
                  <a:moveTo>
                    <a:pt x="0" y="590"/>
                  </a:moveTo>
                  <a:lnTo>
                    <a:pt x="206" y="394"/>
                  </a:lnTo>
                  <a:lnTo>
                    <a:pt x="231" y="421"/>
                  </a:lnTo>
                  <a:lnTo>
                    <a:pt x="25" y="614"/>
                  </a:lnTo>
                  <a:lnTo>
                    <a:pt x="0" y="590"/>
                  </a:lnTo>
                  <a:close/>
                  <a:moveTo>
                    <a:pt x="284" y="322"/>
                  </a:moveTo>
                  <a:lnTo>
                    <a:pt x="490" y="129"/>
                  </a:lnTo>
                  <a:lnTo>
                    <a:pt x="515" y="155"/>
                  </a:lnTo>
                  <a:lnTo>
                    <a:pt x="309" y="348"/>
                  </a:lnTo>
                  <a:lnTo>
                    <a:pt x="284" y="322"/>
                  </a:lnTo>
                  <a:close/>
                  <a:moveTo>
                    <a:pt x="500" y="97"/>
                  </a:moveTo>
                  <a:lnTo>
                    <a:pt x="652" y="0"/>
                  </a:lnTo>
                  <a:lnTo>
                    <a:pt x="549" y="147"/>
                  </a:lnTo>
                  <a:lnTo>
                    <a:pt x="500" y="97"/>
                  </a:lnTo>
                  <a:close/>
                </a:path>
              </a:pathLst>
            </a:custGeom>
            <a:solidFill>
              <a:srgbClr val="993366"/>
            </a:solidFill>
            <a:ln w="1588">
              <a:solidFill>
                <a:srgbClr val="993366"/>
              </a:solidFill>
              <a:prstDash val="solid"/>
              <a:round/>
              <a:headEnd/>
              <a:tailEnd/>
            </a:ln>
          </p:spPr>
          <p:txBody>
            <a:bodyPr/>
            <a:lstStyle/>
            <a:p>
              <a:endParaRPr lang="zh-CN" altLang="en-US"/>
            </a:p>
          </p:txBody>
        </p:sp>
        <p:sp>
          <p:nvSpPr>
            <p:cNvPr id="154675" name="Line 35"/>
            <p:cNvSpPr>
              <a:spLocks noChangeShapeType="1"/>
            </p:cNvSpPr>
            <p:nvPr/>
          </p:nvSpPr>
          <p:spPr bwMode="auto">
            <a:xfrm flipV="1">
              <a:off x="4241" y="3197"/>
              <a:ext cx="198" cy="186"/>
            </a:xfrm>
            <a:prstGeom prst="line">
              <a:avLst/>
            </a:prstGeom>
            <a:noFill/>
            <a:ln w="28575">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4676" name="Group 36"/>
            <p:cNvGrpSpPr>
              <a:grpSpLocks/>
            </p:cNvGrpSpPr>
            <p:nvPr/>
          </p:nvGrpSpPr>
          <p:grpSpPr bwMode="auto">
            <a:xfrm>
              <a:off x="4640" y="3014"/>
              <a:ext cx="1433" cy="155"/>
              <a:chOff x="4640" y="3014"/>
              <a:chExt cx="1433" cy="155"/>
            </a:xfrm>
          </p:grpSpPr>
          <p:sp>
            <p:nvSpPr>
              <p:cNvPr id="154677" name="Rectangle 37"/>
              <p:cNvSpPr>
                <a:spLocks noChangeArrowheads="1"/>
              </p:cNvSpPr>
              <p:nvPr/>
            </p:nvSpPr>
            <p:spPr bwMode="auto">
              <a:xfrm>
                <a:off x="4640" y="3014"/>
                <a:ext cx="14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000000"/>
                    </a:solidFill>
                    <a:latin typeface="Tahoma" panose="020B0604030504040204" pitchFamily="34" charset="0"/>
                  </a:rPr>
                  <a:t>direction of wave propagation </a:t>
                </a:r>
                <a:endParaRPr lang="en-US" altLang="zh-CN" sz="1400">
                  <a:solidFill>
                    <a:srgbClr val="000000"/>
                  </a:solidFill>
                </a:endParaRPr>
              </a:p>
            </p:txBody>
          </p:sp>
          <p:sp>
            <p:nvSpPr>
              <p:cNvPr id="154678" name="Rectangle 38"/>
              <p:cNvSpPr>
                <a:spLocks noChangeArrowheads="1"/>
              </p:cNvSpPr>
              <p:nvPr/>
            </p:nvSpPr>
            <p:spPr bwMode="auto">
              <a:xfrm>
                <a:off x="5481" y="3033"/>
                <a:ext cx="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400" b="1">
                    <a:solidFill>
                      <a:srgbClr val="000000"/>
                    </a:solidFill>
                    <a:latin typeface="Times New Roman" panose="02020603050405020304" pitchFamily="18" charset="0"/>
                  </a:rPr>
                  <a:t> </a:t>
                </a:r>
                <a:endParaRPr lang="en-US" altLang="zh-CN" sz="1400">
                  <a:solidFill>
                    <a:srgbClr val="000000"/>
                  </a:solidFill>
                </a:endParaRPr>
              </a:p>
            </p:txBody>
          </p:sp>
        </p:grpSp>
        <p:sp>
          <p:nvSpPr>
            <p:cNvPr id="154679" name="Rectangle 39"/>
            <p:cNvSpPr>
              <a:spLocks noChangeArrowheads="1"/>
            </p:cNvSpPr>
            <p:nvPr/>
          </p:nvSpPr>
          <p:spPr bwMode="auto">
            <a:xfrm>
              <a:off x="5468" y="3376"/>
              <a:ext cx="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z</a:t>
              </a:r>
              <a:endParaRPr lang="en-US" altLang="zh-CN" sz="2000">
                <a:solidFill>
                  <a:srgbClr val="000000"/>
                </a:solidFill>
              </a:endParaRPr>
            </a:p>
          </p:txBody>
        </p:sp>
        <p:sp>
          <p:nvSpPr>
            <p:cNvPr id="154680" name="Rectangle 40"/>
            <p:cNvSpPr>
              <a:spLocks noChangeArrowheads="1"/>
            </p:cNvSpPr>
            <p:nvPr/>
          </p:nvSpPr>
          <p:spPr bwMode="auto">
            <a:xfrm>
              <a:off x="5539" y="3421"/>
              <a:ext cx="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000">
                  <a:solidFill>
                    <a:srgbClr val="000000"/>
                  </a:solidFill>
                  <a:latin typeface="Times New Roman" panose="02020603050405020304" pitchFamily="18" charset="0"/>
                </a:rPr>
                <a:t> </a:t>
              </a:r>
              <a:endParaRPr lang="en-US" altLang="zh-CN" sz="2800">
                <a:solidFill>
                  <a:srgbClr val="000000"/>
                </a:solidFill>
              </a:endParaRPr>
            </a:p>
          </p:txBody>
        </p:sp>
        <p:sp>
          <p:nvSpPr>
            <p:cNvPr id="154681" name="Rectangle 41"/>
            <p:cNvSpPr>
              <a:spLocks noChangeArrowheads="1"/>
            </p:cNvSpPr>
            <p:nvPr/>
          </p:nvSpPr>
          <p:spPr bwMode="auto">
            <a:xfrm>
              <a:off x="3863" y="3671"/>
              <a:ext cx="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y</a:t>
              </a:r>
              <a:endParaRPr lang="en-US" altLang="zh-CN" sz="2000">
                <a:solidFill>
                  <a:srgbClr val="000000"/>
                </a:solidFill>
              </a:endParaRPr>
            </a:p>
          </p:txBody>
        </p:sp>
        <p:sp>
          <p:nvSpPr>
            <p:cNvPr id="154682" name="Rectangle 42"/>
            <p:cNvSpPr>
              <a:spLocks noChangeArrowheads="1"/>
            </p:cNvSpPr>
            <p:nvPr/>
          </p:nvSpPr>
          <p:spPr bwMode="auto">
            <a:xfrm>
              <a:off x="3936" y="3706"/>
              <a:ext cx="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000">
                  <a:solidFill>
                    <a:srgbClr val="000000"/>
                  </a:solidFill>
                  <a:latin typeface="Times New Roman" panose="02020603050405020304" pitchFamily="18" charset="0"/>
                </a:rPr>
                <a:t> </a:t>
              </a:r>
              <a:endParaRPr lang="en-US" altLang="zh-CN" sz="2800">
                <a:solidFill>
                  <a:srgbClr val="000000"/>
                </a:solidFill>
              </a:endParaRPr>
            </a:p>
          </p:txBody>
        </p:sp>
        <p:sp>
          <p:nvSpPr>
            <p:cNvPr id="154683" name="Rectangle 43"/>
            <p:cNvSpPr>
              <a:spLocks noChangeArrowheads="1"/>
            </p:cNvSpPr>
            <p:nvPr/>
          </p:nvSpPr>
          <p:spPr bwMode="auto">
            <a:xfrm>
              <a:off x="4276" y="2493"/>
              <a:ext cx="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x</a:t>
              </a:r>
              <a:endParaRPr lang="en-US" altLang="zh-CN" sz="2000">
                <a:solidFill>
                  <a:srgbClr val="000000"/>
                </a:solidFill>
              </a:endParaRPr>
            </a:p>
          </p:txBody>
        </p:sp>
        <p:sp>
          <p:nvSpPr>
            <p:cNvPr id="154684" name="Rectangle 44"/>
            <p:cNvSpPr>
              <a:spLocks noChangeArrowheads="1"/>
            </p:cNvSpPr>
            <p:nvPr/>
          </p:nvSpPr>
          <p:spPr bwMode="auto">
            <a:xfrm>
              <a:off x="4358" y="2539"/>
              <a:ext cx="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000">
                  <a:solidFill>
                    <a:srgbClr val="000000"/>
                  </a:solidFill>
                  <a:latin typeface="Times New Roman" panose="02020603050405020304" pitchFamily="18" charset="0"/>
                </a:rPr>
                <a:t> </a:t>
              </a:r>
              <a:endParaRPr lang="en-US" altLang="zh-CN" sz="2800">
                <a:solidFill>
                  <a:srgbClr val="000000"/>
                </a:solidFill>
              </a:endParaRPr>
            </a:p>
          </p:txBody>
        </p:sp>
        <p:sp>
          <p:nvSpPr>
            <p:cNvPr id="154685" name="Rectangle 45"/>
            <p:cNvSpPr>
              <a:spLocks noChangeArrowheads="1"/>
            </p:cNvSpPr>
            <p:nvPr/>
          </p:nvSpPr>
          <p:spPr bwMode="auto">
            <a:xfrm>
              <a:off x="4142" y="3285"/>
              <a:ext cx="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i="1">
                  <a:solidFill>
                    <a:srgbClr val="000000"/>
                  </a:solidFill>
                  <a:latin typeface="Times New Roman" panose="02020603050405020304" pitchFamily="18" charset="0"/>
                </a:rPr>
                <a:t>o</a:t>
              </a:r>
              <a:endParaRPr lang="en-US" altLang="zh-CN" sz="2800">
                <a:solidFill>
                  <a:srgbClr val="000000"/>
                </a:solidFill>
              </a:endParaRPr>
            </a:p>
          </p:txBody>
        </p:sp>
        <p:sp>
          <p:nvSpPr>
            <p:cNvPr id="154686" name="Rectangle 46"/>
            <p:cNvSpPr>
              <a:spLocks noChangeArrowheads="1"/>
            </p:cNvSpPr>
            <p:nvPr/>
          </p:nvSpPr>
          <p:spPr bwMode="auto">
            <a:xfrm>
              <a:off x="4233" y="3333"/>
              <a:ext cx="1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000">
                  <a:solidFill>
                    <a:srgbClr val="000000"/>
                  </a:solidFill>
                  <a:latin typeface="Times New Roman" panose="02020603050405020304" pitchFamily="18" charset="0"/>
                </a:rPr>
                <a:t> </a:t>
              </a:r>
              <a:endParaRPr lang="en-US" altLang="zh-CN" sz="2800">
                <a:solidFill>
                  <a:srgbClr val="000000"/>
                </a:solidFill>
              </a:endParaRPr>
            </a:p>
          </p:txBody>
        </p:sp>
        <p:sp>
          <p:nvSpPr>
            <p:cNvPr id="154687" name="Rectangle 47"/>
            <p:cNvSpPr>
              <a:spLocks noChangeArrowheads="1"/>
            </p:cNvSpPr>
            <p:nvPr/>
          </p:nvSpPr>
          <p:spPr bwMode="auto">
            <a:xfrm>
              <a:off x="4513" y="2886"/>
              <a:ext cx="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r</a:t>
              </a:r>
              <a:endParaRPr lang="en-US" altLang="zh-CN" sz="2000">
                <a:solidFill>
                  <a:srgbClr val="000000"/>
                </a:solidFill>
              </a:endParaRPr>
            </a:p>
          </p:txBody>
        </p:sp>
        <p:sp>
          <p:nvSpPr>
            <p:cNvPr id="154688" name="Rectangle 48"/>
            <p:cNvSpPr>
              <a:spLocks noChangeArrowheads="1"/>
            </p:cNvSpPr>
            <p:nvPr/>
          </p:nvSpPr>
          <p:spPr bwMode="auto">
            <a:xfrm>
              <a:off x="5198" y="2886"/>
              <a:ext cx="6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a:solidFill>
                    <a:srgbClr val="000000"/>
                  </a:solidFill>
                  <a:latin typeface="Times New Roman" panose="02020603050405020304" pitchFamily="18" charset="0"/>
                </a:rPr>
                <a:t>n</a:t>
              </a:r>
              <a:endParaRPr lang="en-US" altLang="zh-CN">
                <a:solidFill>
                  <a:srgbClr val="000000"/>
                </a:solidFill>
              </a:endParaRPr>
            </a:p>
          </p:txBody>
        </p:sp>
        <p:sp>
          <p:nvSpPr>
            <p:cNvPr id="154689" name="Rectangle 49"/>
            <p:cNvSpPr>
              <a:spLocks noChangeArrowheads="1"/>
            </p:cNvSpPr>
            <p:nvPr/>
          </p:nvSpPr>
          <p:spPr bwMode="auto">
            <a:xfrm>
              <a:off x="5138" y="2839"/>
              <a:ext cx="6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i="1">
                  <a:solidFill>
                    <a:srgbClr val="000000"/>
                  </a:solidFill>
                  <a:latin typeface="Times New Roman" panose="02020603050405020304" pitchFamily="18" charset="0"/>
                </a:rPr>
                <a:t>e</a:t>
              </a:r>
              <a:endParaRPr lang="en-US" altLang="zh-CN">
                <a:solidFill>
                  <a:srgbClr val="000000"/>
                </a:solidFill>
              </a:endParaRPr>
            </a:p>
          </p:txBody>
        </p:sp>
        <p:grpSp>
          <p:nvGrpSpPr>
            <p:cNvPr id="154690" name="Group 50"/>
            <p:cNvGrpSpPr>
              <a:grpSpLocks/>
            </p:cNvGrpSpPr>
            <p:nvPr/>
          </p:nvGrpSpPr>
          <p:grpSpPr bwMode="auto">
            <a:xfrm>
              <a:off x="4672" y="2468"/>
              <a:ext cx="838" cy="173"/>
              <a:chOff x="4672" y="2468"/>
              <a:chExt cx="838" cy="173"/>
            </a:xfrm>
          </p:grpSpPr>
          <p:sp>
            <p:nvSpPr>
              <p:cNvPr id="154691" name="Rectangle 51"/>
              <p:cNvSpPr>
                <a:spLocks noChangeArrowheads="1"/>
              </p:cNvSpPr>
              <p:nvPr/>
            </p:nvSpPr>
            <p:spPr bwMode="auto">
              <a:xfrm>
                <a:off x="4672" y="2468"/>
                <a:ext cx="8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400" b="1">
                    <a:solidFill>
                      <a:srgbClr val="000000"/>
                    </a:solidFill>
                    <a:latin typeface="Times New Roman" panose="02020603050405020304" pitchFamily="18" charset="0"/>
                  </a:rPr>
                  <a:t>Equiphase surface</a:t>
                </a:r>
                <a:endParaRPr lang="en-US" altLang="zh-CN" sz="1400">
                  <a:solidFill>
                    <a:srgbClr val="000000"/>
                  </a:solidFill>
                  <a:latin typeface="Times New Roman" panose="02020603050405020304" pitchFamily="18" charset="0"/>
                </a:endParaRPr>
              </a:p>
            </p:txBody>
          </p:sp>
          <p:sp>
            <p:nvSpPr>
              <p:cNvPr id="154692" name="Rectangle 52"/>
              <p:cNvSpPr>
                <a:spLocks noChangeArrowheads="1"/>
              </p:cNvSpPr>
              <p:nvPr/>
            </p:nvSpPr>
            <p:spPr bwMode="auto">
              <a:xfrm>
                <a:off x="5035" y="2505"/>
                <a:ext cx="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zh-CN" sz="1400">
                  <a:solidFill>
                    <a:srgbClr val="000000"/>
                  </a:solidFill>
                </a:endParaRPr>
              </a:p>
            </p:txBody>
          </p:sp>
          <p:sp>
            <p:nvSpPr>
              <p:cNvPr id="154693" name="Rectangle 53"/>
              <p:cNvSpPr>
                <a:spLocks noChangeArrowheads="1"/>
              </p:cNvSpPr>
              <p:nvPr/>
            </p:nvSpPr>
            <p:spPr bwMode="auto">
              <a:xfrm>
                <a:off x="5132" y="2499"/>
                <a:ext cx="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400" b="1">
                    <a:solidFill>
                      <a:srgbClr val="000000"/>
                    </a:solidFill>
                    <a:latin typeface="Times New Roman" panose="02020603050405020304" pitchFamily="18" charset="0"/>
                  </a:rPr>
                  <a:t> </a:t>
                </a:r>
                <a:endParaRPr lang="en-US" altLang="zh-CN" sz="1400">
                  <a:solidFill>
                    <a:srgbClr val="000000"/>
                  </a:solidFill>
                </a:endParaRPr>
              </a:p>
            </p:txBody>
          </p:sp>
        </p:grpSp>
        <p:sp>
          <p:nvSpPr>
            <p:cNvPr id="154694" name="Text Box 54"/>
            <p:cNvSpPr txBox="1">
              <a:spLocks noChangeArrowheads="1"/>
            </p:cNvSpPr>
            <p:nvPr/>
          </p:nvSpPr>
          <p:spPr bwMode="auto">
            <a:xfrm>
              <a:off x="4694" y="2614"/>
              <a:ext cx="63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i="1">
                  <a:solidFill>
                    <a:srgbClr val="000000"/>
                  </a:solidFill>
                  <a:latin typeface="Times New Roman" panose="02020603050405020304" pitchFamily="18" charset="0"/>
                </a:rPr>
                <a:t>P</a:t>
              </a:r>
              <a:r>
                <a:rPr kumimoji="1" lang="en-US" altLang="zh-CN">
                  <a:solidFill>
                    <a:srgbClr val="000000"/>
                  </a:solidFill>
                  <a:latin typeface="Times New Roman" panose="02020603050405020304" pitchFamily="18" charset="0"/>
                </a:rPr>
                <a:t>(</a:t>
              </a:r>
              <a:r>
                <a:rPr kumimoji="1" lang="en-US" altLang="zh-CN" i="1">
                  <a:solidFill>
                    <a:srgbClr val="000000"/>
                  </a:solidFill>
                  <a:latin typeface="Times New Roman" panose="02020603050405020304" pitchFamily="18" charset="0"/>
                </a:rPr>
                <a:t>x</a:t>
              </a:r>
              <a:r>
                <a:rPr kumimoji="1" lang="en-US" altLang="zh-CN">
                  <a:solidFill>
                    <a:srgbClr val="000000"/>
                  </a:solidFill>
                  <a:latin typeface="Times New Roman" panose="02020603050405020304" pitchFamily="18" charset="0"/>
                </a:rPr>
                <a:t>,</a:t>
              </a:r>
              <a:r>
                <a:rPr kumimoji="1" lang="en-US" altLang="zh-CN" i="1">
                  <a:solidFill>
                    <a:srgbClr val="000000"/>
                  </a:solidFill>
                  <a:latin typeface="Times New Roman" panose="02020603050405020304" pitchFamily="18" charset="0"/>
                </a:rPr>
                <a:t>y</a:t>
              </a:r>
              <a:r>
                <a:rPr kumimoji="1" lang="en-US" altLang="zh-CN">
                  <a:solidFill>
                    <a:srgbClr val="000000"/>
                  </a:solidFill>
                  <a:latin typeface="Times New Roman" panose="02020603050405020304" pitchFamily="18" charset="0"/>
                </a:rPr>
                <a:t>,z)</a:t>
              </a:r>
            </a:p>
          </p:txBody>
        </p:sp>
        <p:sp>
          <p:nvSpPr>
            <p:cNvPr id="154695" name="Rectangle 91"/>
            <p:cNvSpPr>
              <a:spLocks noChangeArrowheads="1"/>
            </p:cNvSpPr>
            <p:nvPr/>
          </p:nvSpPr>
          <p:spPr bwMode="auto">
            <a:xfrm>
              <a:off x="4821" y="3095"/>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400" i="1">
                  <a:solidFill>
                    <a:srgbClr val="000000"/>
                  </a:solidFill>
                  <a:latin typeface="Times New Roman" panose="02020603050405020304" pitchFamily="18" charset="0"/>
                </a:rPr>
                <a:t>Z’</a:t>
              </a:r>
              <a:endParaRPr lang="en-US" altLang="zh-CN" sz="1400">
                <a:solidFill>
                  <a:srgbClr val="000000"/>
                </a:solidFill>
              </a:endParaRPr>
            </a:p>
          </p:txBody>
        </p:sp>
        <p:sp>
          <p:nvSpPr>
            <p:cNvPr id="154696" name="Line 92"/>
            <p:cNvSpPr>
              <a:spLocks noChangeShapeType="1"/>
            </p:cNvSpPr>
            <p:nvPr/>
          </p:nvSpPr>
          <p:spPr bwMode="auto">
            <a:xfrm>
              <a:off x="4812" y="2840"/>
              <a:ext cx="46" cy="227"/>
            </a:xfrm>
            <a:prstGeom prst="line">
              <a:avLst/>
            </a:prstGeom>
            <a:noFill/>
            <a:ln w="9525">
              <a:solidFill>
                <a:srgbClr val="8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5809" name="Rectangle 97"/>
          <p:cNvSpPr>
            <a:spLocks noChangeArrowheads="1"/>
          </p:cNvSpPr>
          <p:nvPr/>
        </p:nvSpPr>
        <p:spPr bwMode="auto">
          <a:xfrm>
            <a:off x="2135187" y="2060576"/>
            <a:ext cx="91471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CC"/>
                </a:solidFill>
                <a:latin typeface="Times New Roman" panose="02020603050405020304" pitchFamily="18" charset="0"/>
                <a:ea typeface="楷体_GB2312" pitchFamily="49" charset="-122"/>
              </a:rPr>
              <a:t>For the convenience of said to define new physical quantities, Wave vector:</a:t>
            </a:r>
          </a:p>
        </p:txBody>
      </p:sp>
      <p:graphicFrame>
        <p:nvGraphicFramePr>
          <p:cNvPr id="755815" name="Object 74"/>
          <p:cNvGraphicFramePr>
            <a:graphicFrameLocks noChangeAspect="1"/>
          </p:cNvGraphicFramePr>
          <p:nvPr/>
        </p:nvGraphicFramePr>
        <p:xfrm>
          <a:off x="5664200" y="2420938"/>
          <a:ext cx="1125538" cy="431800"/>
        </p:xfrm>
        <a:graphic>
          <a:graphicData uri="http://schemas.openxmlformats.org/presentationml/2006/ole">
            <mc:AlternateContent xmlns:mc="http://schemas.openxmlformats.org/markup-compatibility/2006">
              <mc:Choice xmlns:v="urn:schemas-microsoft-com:vml" Requires="v">
                <p:oleObj spid="_x0000_s211053" name="Equation" r:id="rId7" imgW="635760" imgH="279360" progId="Equation.DSMT4">
                  <p:embed/>
                </p:oleObj>
              </mc:Choice>
              <mc:Fallback>
                <p:oleObj name="Equation" r:id="rId7" imgW="6357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4200" y="2420938"/>
                        <a:ext cx="112553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5818" name="Rectangle 106"/>
          <p:cNvSpPr>
            <a:spLocks noChangeArrowheads="1"/>
          </p:cNvSpPr>
          <p:nvPr/>
        </p:nvSpPr>
        <p:spPr bwMode="auto">
          <a:xfrm>
            <a:off x="2063750" y="2997200"/>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so</a:t>
            </a:r>
          </a:p>
        </p:txBody>
      </p:sp>
      <p:graphicFrame>
        <p:nvGraphicFramePr>
          <p:cNvPr id="755821" name="Object 76"/>
          <p:cNvGraphicFramePr>
            <a:graphicFrameLocks noChangeAspect="1"/>
          </p:cNvGraphicFramePr>
          <p:nvPr/>
        </p:nvGraphicFramePr>
        <p:xfrm>
          <a:off x="2620964" y="2952751"/>
          <a:ext cx="2198687" cy="665163"/>
        </p:xfrm>
        <a:graphic>
          <a:graphicData uri="http://schemas.openxmlformats.org/presentationml/2006/ole">
            <mc:AlternateContent xmlns:mc="http://schemas.openxmlformats.org/markup-compatibility/2006">
              <mc:Choice xmlns:v="urn:schemas-microsoft-com:vml" Requires="v">
                <p:oleObj spid="_x0000_s211054" name="Equation" r:id="rId9" imgW="953280" imgH="330120" progId="Equation.DSMT4">
                  <p:embed/>
                </p:oleObj>
              </mc:Choice>
              <mc:Fallback>
                <p:oleObj name="Equation" r:id="rId9" imgW="953280" imgH="330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0964" y="2952751"/>
                        <a:ext cx="2198687"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5828" name="Rectangle 116"/>
          <p:cNvSpPr>
            <a:spLocks noChangeArrowheads="1"/>
          </p:cNvSpPr>
          <p:nvPr/>
        </p:nvSpPr>
        <p:spPr bwMode="auto">
          <a:xfrm>
            <a:off x="5016501" y="2968625"/>
            <a:ext cx="194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as the same</a:t>
            </a:r>
          </a:p>
        </p:txBody>
      </p:sp>
      <p:graphicFrame>
        <p:nvGraphicFramePr>
          <p:cNvPr id="755829" name="Object 78"/>
          <p:cNvGraphicFramePr>
            <a:graphicFrameLocks noChangeAspect="1"/>
          </p:cNvGraphicFramePr>
          <p:nvPr/>
        </p:nvGraphicFramePr>
        <p:xfrm>
          <a:off x="7319963" y="2924175"/>
          <a:ext cx="2430462" cy="565150"/>
        </p:xfrm>
        <a:graphic>
          <a:graphicData uri="http://schemas.openxmlformats.org/presentationml/2006/ole">
            <mc:AlternateContent xmlns:mc="http://schemas.openxmlformats.org/markup-compatibility/2006">
              <mc:Choice xmlns:v="urn:schemas-microsoft-com:vml" Requires="v">
                <p:oleObj spid="_x0000_s211055" name="Equation" r:id="rId11" imgW="1055160" imgH="279360" progId="Equation.DSMT4">
                  <p:embed/>
                </p:oleObj>
              </mc:Choice>
              <mc:Fallback>
                <p:oleObj name="Equation" r:id="rId11" imgW="105516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9963" y="2924175"/>
                        <a:ext cx="2430462"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703" name="矩形 1"/>
          <p:cNvSpPr>
            <a:spLocks noChangeArrowheads="1"/>
          </p:cNvSpPr>
          <p:nvPr/>
        </p:nvSpPr>
        <p:spPr bwMode="auto">
          <a:xfrm>
            <a:off x="3744914" y="4673600"/>
            <a:ext cx="2238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rgbClr val="000000"/>
                </a:solidFill>
                <a:latin typeface="Tahoma" panose="020B0604030504040204" pitchFamily="34" charset="0"/>
              </a:rPr>
              <a:t>direction of wave propagation </a:t>
            </a:r>
            <a:endParaRPr lang="en-US" altLang="zh-CN" sz="1200">
              <a:solidFill>
                <a:srgbClr val="000000"/>
              </a:solidFill>
            </a:endParaRPr>
          </a:p>
        </p:txBody>
      </p:sp>
    </p:spTree>
    <p:extLst>
      <p:ext uri="{BB962C8B-B14F-4D97-AF65-F5344CB8AC3E}">
        <p14:creationId xmlns:p14="http://schemas.microsoft.com/office/powerpoint/2010/main" val="422080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5827"/>
                                        </p:tgtEl>
                                        <p:attrNameLst>
                                          <p:attrName>style.visibility</p:attrName>
                                        </p:attrNameLst>
                                      </p:cBhvr>
                                      <p:to>
                                        <p:strVal val="visible"/>
                                      </p:to>
                                    </p:set>
                                    <p:animEffect transition="in" filter="blinds(horizontal)">
                                      <p:cBhvr>
                                        <p:cTn id="7" dur="500"/>
                                        <p:tgtEl>
                                          <p:spTgt spid="7558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5794"/>
                                        </p:tgtEl>
                                        <p:attrNameLst>
                                          <p:attrName>style.visibility</p:attrName>
                                        </p:attrNameLst>
                                      </p:cBhvr>
                                      <p:to>
                                        <p:strVal val="visible"/>
                                      </p:to>
                                    </p:set>
                                    <p:animEffect transition="in" filter="blinds(horizontal)">
                                      <p:cBhvr>
                                        <p:cTn id="12" dur="500"/>
                                        <p:tgtEl>
                                          <p:spTgt spid="755794"/>
                                        </p:tgtEl>
                                      </p:cBhvr>
                                    </p:animEffect>
                                  </p:childTnLst>
                                </p:cTn>
                              </p:par>
                              <p:par>
                                <p:cTn id="13" presetID="3" presetClass="entr" presetSubtype="10" fill="hold" nodeType="withEffect">
                                  <p:stCondLst>
                                    <p:cond delay="0"/>
                                  </p:stCondLst>
                                  <p:childTnLst>
                                    <p:set>
                                      <p:cBhvr>
                                        <p:cTn id="14" dur="1" fill="hold">
                                          <p:stCondLst>
                                            <p:cond delay="0"/>
                                          </p:stCondLst>
                                        </p:cTn>
                                        <p:tgtEl>
                                          <p:spTgt spid="755790"/>
                                        </p:tgtEl>
                                        <p:attrNameLst>
                                          <p:attrName>style.visibility</p:attrName>
                                        </p:attrNameLst>
                                      </p:cBhvr>
                                      <p:to>
                                        <p:strVal val="visible"/>
                                      </p:to>
                                    </p:set>
                                    <p:animEffect transition="in" filter="blinds(horizontal)">
                                      <p:cBhvr>
                                        <p:cTn id="15" dur="500"/>
                                        <p:tgtEl>
                                          <p:spTgt spid="75579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5809"/>
                                        </p:tgtEl>
                                        <p:attrNameLst>
                                          <p:attrName>style.visibility</p:attrName>
                                        </p:attrNameLst>
                                      </p:cBhvr>
                                      <p:to>
                                        <p:strVal val="visible"/>
                                      </p:to>
                                    </p:set>
                                    <p:animEffect transition="in" filter="blinds(horizontal)">
                                      <p:cBhvr>
                                        <p:cTn id="20" dur="500"/>
                                        <p:tgtEl>
                                          <p:spTgt spid="755809"/>
                                        </p:tgtEl>
                                      </p:cBhvr>
                                    </p:animEffect>
                                  </p:childTnLst>
                                </p:cTn>
                              </p:par>
                              <p:par>
                                <p:cTn id="21" presetID="3" presetClass="entr" presetSubtype="10" fill="hold" nodeType="withEffect">
                                  <p:stCondLst>
                                    <p:cond delay="0"/>
                                  </p:stCondLst>
                                  <p:childTnLst>
                                    <p:set>
                                      <p:cBhvr>
                                        <p:cTn id="22" dur="1" fill="hold">
                                          <p:stCondLst>
                                            <p:cond delay="0"/>
                                          </p:stCondLst>
                                        </p:cTn>
                                        <p:tgtEl>
                                          <p:spTgt spid="755815"/>
                                        </p:tgtEl>
                                        <p:attrNameLst>
                                          <p:attrName>style.visibility</p:attrName>
                                        </p:attrNameLst>
                                      </p:cBhvr>
                                      <p:to>
                                        <p:strVal val="visible"/>
                                      </p:to>
                                    </p:set>
                                    <p:animEffect transition="in" filter="blinds(horizontal)">
                                      <p:cBhvr>
                                        <p:cTn id="23" dur="500"/>
                                        <p:tgtEl>
                                          <p:spTgt spid="7558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755821"/>
                                        </p:tgtEl>
                                        <p:attrNameLst>
                                          <p:attrName>style.visibility</p:attrName>
                                        </p:attrNameLst>
                                      </p:cBhvr>
                                      <p:to>
                                        <p:strVal val="visible"/>
                                      </p:to>
                                    </p:set>
                                    <p:animEffect transition="in" filter="blinds(horizontal)">
                                      <p:cBhvr>
                                        <p:cTn id="28" dur="500"/>
                                        <p:tgtEl>
                                          <p:spTgt spid="75582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55818"/>
                                        </p:tgtEl>
                                        <p:attrNameLst>
                                          <p:attrName>style.visibility</p:attrName>
                                        </p:attrNameLst>
                                      </p:cBhvr>
                                      <p:to>
                                        <p:strVal val="visible"/>
                                      </p:to>
                                    </p:set>
                                    <p:animEffect transition="in" filter="blinds(horizontal)">
                                      <p:cBhvr>
                                        <p:cTn id="31" dur="500"/>
                                        <p:tgtEl>
                                          <p:spTgt spid="75581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755829"/>
                                        </p:tgtEl>
                                        <p:attrNameLst>
                                          <p:attrName>style.visibility</p:attrName>
                                        </p:attrNameLst>
                                      </p:cBhvr>
                                      <p:to>
                                        <p:strVal val="visible"/>
                                      </p:to>
                                    </p:set>
                                    <p:animEffect transition="in" filter="blinds(horizontal)">
                                      <p:cBhvr>
                                        <p:cTn id="36" dur="500"/>
                                        <p:tgtEl>
                                          <p:spTgt spid="7558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55828"/>
                                        </p:tgtEl>
                                        <p:attrNameLst>
                                          <p:attrName>style.visibility</p:attrName>
                                        </p:attrNameLst>
                                      </p:cBhvr>
                                      <p:to>
                                        <p:strVal val="visible"/>
                                      </p:to>
                                    </p:set>
                                    <p:animEffect transition="in" filter="blinds(horizontal)">
                                      <p:cBhvr>
                                        <p:cTn id="39" dur="500"/>
                                        <p:tgtEl>
                                          <p:spTgt spid="75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94" grpId="0"/>
      <p:bldP spid="755809" grpId="0"/>
      <p:bldP spid="755818" grpId="0"/>
      <p:bldP spid="75582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rrowheads="1"/>
          </p:cNvSpPr>
          <p:nvPr>
            <p:ph type="title"/>
          </p:nvPr>
        </p:nvSpPr>
        <p:spPr>
          <a:xfrm>
            <a:off x="1774825" y="1125538"/>
            <a:ext cx="8540750" cy="1143000"/>
          </a:xfrm>
        </p:spPr>
        <p:txBody>
          <a:bodyPr/>
          <a:lstStyle/>
          <a:p>
            <a:r>
              <a:rPr lang="en-US" altLang="zh-CN" sz="6000" b="1">
                <a:effectLst>
                  <a:outerShdw blurRad="38100" dist="38100" dir="2700000" algn="tl">
                    <a:srgbClr val="C0C0C0"/>
                  </a:outerShdw>
                </a:effectLst>
              </a:rPr>
              <a:t>Homework</a:t>
            </a:r>
          </a:p>
        </p:txBody>
      </p:sp>
      <p:sp>
        <p:nvSpPr>
          <p:cNvPr id="285699" name="Rectangle 3"/>
          <p:cNvSpPr>
            <a:spLocks noGrp="1" noRot="1" noChangeArrowheads="1"/>
          </p:cNvSpPr>
          <p:nvPr>
            <p:ph type="body" idx="1"/>
          </p:nvPr>
        </p:nvSpPr>
        <p:spPr>
          <a:xfrm>
            <a:off x="2351089" y="3068638"/>
            <a:ext cx="7488237" cy="1223962"/>
          </a:xfrm>
        </p:spPr>
        <p:txBody>
          <a:bodyPr>
            <a:normAutofit fontScale="92500" lnSpcReduction="20000"/>
          </a:bodyPr>
          <a:lstStyle/>
          <a:p>
            <a:r>
              <a:rPr lang="en-US" altLang="zh-CN" sz="4800" b="1"/>
              <a:t>8-5, 8-6, 8-12, 8-17, 8-22, 8-27</a:t>
            </a:r>
            <a:endParaRPr lang="zh-CN" altLang="zh-CN" sz="4800"/>
          </a:p>
        </p:txBody>
      </p:sp>
    </p:spTree>
    <p:extLst>
      <p:ext uri="{BB962C8B-B14F-4D97-AF65-F5344CB8AC3E}">
        <p14:creationId xmlns:p14="http://schemas.microsoft.com/office/powerpoint/2010/main" val="121566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7952" name="Object 2"/>
          <p:cNvGraphicFramePr>
            <a:graphicFrameLocks noGrp="1" noChangeAspect="1"/>
          </p:cNvGraphicFramePr>
          <p:nvPr>
            <p:ph idx="4294967295"/>
          </p:nvPr>
        </p:nvGraphicFramePr>
        <p:xfrm>
          <a:off x="6096000" y="1700214"/>
          <a:ext cx="2089150" cy="523875"/>
        </p:xfrm>
        <a:graphic>
          <a:graphicData uri="http://schemas.openxmlformats.org/presentationml/2006/ole">
            <mc:AlternateContent xmlns:mc="http://schemas.openxmlformats.org/markup-compatibility/2006">
              <mc:Choice xmlns:v="urn:schemas-microsoft-com:vml" Requires="v">
                <p:oleObj spid="_x0000_s212159" name="Equation" r:id="rId3" imgW="1194840" imgH="330120" progId="Equation.DSMT4">
                  <p:embed/>
                </p:oleObj>
              </mc:Choice>
              <mc:Fallback>
                <p:oleObj name="Equation" r:id="rId3" imgW="1194840" imgH="33012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00214"/>
                        <a:ext cx="208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695" name="灯片编号占位符 2"/>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A47AB17-98EA-4E81-B88D-FCF0133876F9}" type="slidenum">
              <a:rPr lang="en-US" altLang="zh-CN" sz="1400">
                <a:solidFill>
                  <a:srgbClr val="000000"/>
                </a:solidFill>
              </a:rPr>
              <a:pPr algn="r"/>
              <a:t>11</a:t>
            </a:fld>
            <a:endParaRPr lang="en-US" altLang="zh-CN" sz="1400">
              <a:solidFill>
                <a:srgbClr val="000000"/>
              </a:solidFill>
            </a:endParaRPr>
          </a:p>
        </p:txBody>
      </p:sp>
      <p:sp>
        <p:nvSpPr>
          <p:cNvPr id="155652" name="Rectangle 2"/>
          <p:cNvSpPr>
            <a:spLocks noChangeArrowheads="1"/>
          </p:cNvSpPr>
          <p:nvPr/>
        </p:nvSpPr>
        <p:spPr bwMode="auto">
          <a:xfrm>
            <a:off x="1703389" y="333375"/>
            <a:ext cx="8874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b="1" u="sng">
                <a:solidFill>
                  <a:srgbClr val="800000"/>
                </a:solidFill>
                <a:latin typeface="Times New Roman" panose="02020603050405020304" pitchFamily="18" charset="0"/>
                <a:ea typeface="楷体_GB2312" pitchFamily="49" charset="-122"/>
              </a:rPr>
              <a:t>The composition of solution that corresponding UP-wave EM field</a:t>
            </a:r>
          </a:p>
        </p:txBody>
      </p:sp>
      <p:sp>
        <p:nvSpPr>
          <p:cNvPr id="847901" name="Rectangle 29"/>
          <p:cNvSpPr>
            <a:spLocks noChangeArrowheads="1"/>
          </p:cNvSpPr>
          <p:nvPr/>
        </p:nvSpPr>
        <p:spPr bwMode="auto">
          <a:xfrm>
            <a:off x="1660525" y="811214"/>
            <a:ext cx="875665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楷体_GB2312" pitchFamily="49" charset="-122"/>
              </a:rPr>
              <a:t>For the uniform plane wave propagate along        , the expression </a:t>
            </a:r>
          </a:p>
          <a:p>
            <a:pPr>
              <a:spcBef>
                <a:spcPct val="20000"/>
              </a:spcBef>
            </a:pPr>
            <a:r>
              <a:rPr lang="en-US" altLang="zh-CN" sz="2400" b="1">
                <a:solidFill>
                  <a:srgbClr val="0000CC"/>
                </a:solidFill>
                <a:latin typeface="Times New Roman" panose="02020603050405020304" pitchFamily="18" charset="0"/>
                <a:ea typeface="楷体_GB2312" pitchFamily="49" charset="-122"/>
              </a:rPr>
              <a:t>for electromagnetic field solutions</a:t>
            </a:r>
            <a:r>
              <a:rPr lang="zh-CN" altLang="en-US" sz="2400" b="1">
                <a:solidFill>
                  <a:srgbClr val="0000CC"/>
                </a:solidFill>
                <a:latin typeface="Times New Roman" panose="02020603050405020304" pitchFamily="18" charset="0"/>
                <a:ea typeface="楷体_GB2312" pitchFamily="49" charset="-122"/>
              </a:rPr>
              <a:t>：</a:t>
            </a:r>
          </a:p>
        </p:txBody>
      </p:sp>
      <p:graphicFrame>
        <p:nvGraphicFramePr>
          <p:cNvPr id="847902" name="Object 6"/>
          <p:cNvGraphicFramePr>
            <a:graphicFrameLocks noChangeAspect="1"/>
          </p:cNvGraphicFramePr>
          <p:nvPr/>
        </p:nvGraphicFramePr>
        <p:xfrm>
          <a:off x="7589838" y="800100"/>
          <a:ext cx="468312" cy="603250"/>
        </p:xfrm>
        <a:graphic>
          <a:graphicData uri="http://schemas.openxmlformats.org/presentationml/2006/ole">
            <mc:AlternateContent xmlns:mc="http://schemas.openxmlformats.org/markup-compatibility/2006">
              <mc:Choice xmlns:v="urn:schemas-microsoft-com:vml" Requires="v">
                <p:oleObj spid="_x0000_s212160" name="Equation" r:id="rId5" imgW="190800" imgH="291960" progId="Equation.DSMT4">
                  <p:embed/>
                </p:oleObj>
              </mc:Choice>
              <mc:Fallback>
                <p:oleObj name="Equation" r:id="rId5" imgW="190800" imgH="291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838" y="800100"/>
                        <a:ext cx="468312"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55" name="Object 7"/>
          <p:cNvGraphicFramePr>
            <a:graphicFrameLocks noChangeAspect="1"/>
          </p:cNvGraphicFramePr>
          <p:nvPr/>
        </p:nvGraphicFramePr>
        <p:xfrm>
          <a:off x="4943475" y="2276475"/>
          <a:ext cx="1295400" cy="496888"/>
        </p:xfrm>
        <a:graphic>
          <a:graphicData uri="http://schemas.openxmlformats.org/presentationml/2006/ole">
            <mc:AlternateContent xmlns:mc="http://schemas.openxmlformats.org/markup-compatibility/2006">
              <mc:Choice xmlns:v="urn:schemas-microsoft-com:vml" Requires="v">
                <p:oleObj spid="_x0000_s212161" name="Equation" r:id="rId7" imgW="635760" imgH="279360" progId="Equation.DSMT4">
                  <p:embed/>
                </p:oleObj>
              </mc:Choice>
              <mc:Fallback>
                <p:oleObj name="Equation" r:id="rId7" imgW="63576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475" y="2276475"/>
                        <a:ext cx="1295400"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7949" name="Object 8"/>
          <p:cNvGraphicFramePr>
            <a:graphicFrameLocks noChangeAspect="1"/>
          </p:cNvGraphicFramePr>
          <p:nvPr/>
        </p:nvGraphicFramePr>
        <p:xfrm>
          <a:off x="8328026" y="1700214"/>
          <a:ext cx="1998663" cy="465137"/>
        </p:xfrm>
        <a:graphic>
          <a:graphicData uri="http://schemas.openxmlformats.org/presentationml/2006/ole">
            <mc:AlternateContent xmlns:mc="http://schemas.openxmlformats.org/markup-compatibility/2006">
              <mc:Choice xmlns:v="urn:schemas-microsoft-com:vml" Requires="v">
                <p:oleObj spid="_x0000_s212162" name="Equation" r:id="rId9" imgW="1055160" imgH="279360" progId="Equation.DSMT4">
                  <p:embed/>
                </p:oleObj>
              </mc:Choice>
              <mc:Fallback>
                <p:oleObj name="Equation" r:id="rId9" imgW="1055160" imgH="2793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8026" y="1700214"/>
                        <a:ext cx="1998663"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7951" name="Rectangle 79"/>
          <p:cNvSpPr>
            <a:spLocks noChangeArrowheads="1"/>
          </p:cNvSpPr>
          <p:nvPr/>
        </p:nvSpPr>
        <p:spPr bwMode="auto">
          <a:xfrm>
            <a:off x="1919289" y="1773238"/>
            <a:ext cx="4575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The complex EM field vector</a:t>
            </a:r>
            <a:r>
              <a:rPr lang="zh-CN" altLang="en-US" sz="2400" b="1">
                <a:solidFill>
                  <a:srgbClr val="000000"/>
                </a:solidFill>
                <a:latin typeface="Times New Roman" panose="02020603050405020304" pitchFamily="18" charset="0"/>
                <a:ea typeface="楷体_GB2312" pitchFamily="49" charset="-122"/>
              </a:rPr>
              <a:t>：</a:t>
            </a:r>
          </a:p>
        </p:txBody>
      </p:sp>
      <p:sp>
        <p:nvSpPr>
          <p:cNvPr id="847954" name="Rectangle 82"/>
          <p:cNvSpPr>
            <a:spLocks noChangeArrowheads="1"/>
          </p:cNvSpPr>
          <p:nvPr/>
        </p:nvSpPr>
        <p:spPr bwMode="auto">
          <a:xfrm>
            <a:off x="1919288" y="2349500"/>
            <a:ext cx="364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楷体_GB2312" pitchFamily="49" charset="-122"/>
              </a:rPr>
              <a:t>where wave vector</a:t>
            </a:r>
            <a:r>
              <a:rPr lang="zh-CN" altLang="en-US" sz="2400" b="1">
                <a:solidFill>
                  <a:srgbClr val="0000CC"/>
                </a:solidFill>
                <a:latin typeface="Times New Roman" panose="02020603050405020304" pitchFamily="18" charset="0"/>
                <a:ea typeface="楷体_GB2312" pitchFamily="49" charset="-122"/>
              </a:rPr>
              <a:t>：</a:t>
            </a:r>
          </a:p>
        </p:txBody>
      </p:sp>
      <p:sp>
        <p:nvSpPr>
          <p:cNvPr id="847955" name="Rectangle 83"/>
          <p:cNvSpPr>
            <a:spLocks noChangeArrowheads="1"/>
          </p:cNvSpPr>
          <p:nvPr/>
        </p:nvSpPr>
        <p:spPr bwMode="auto">
          <a:xfrm>
            <a:off x="1919289" y="4149725"/>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楷体_GB2312" pitchFamily="49" charset="-122"/>
              </a:rPr>
              <a:t>Transient solution of E</a:t>
            </a:r>
            <a:r>
              <a:rPr lang="zh-CN" altLang="en-US" sz="2400" b="1">
                <a:solidFill>
                  <a:srgbClr val="0000CC"/>
                </a:solidFill>
                <a:latin typeface="Times New Roman" panose="02020603050405020304" pitchFamily="18" charset="0"/>
                <a:ea typeface="楷体_GB2312" pitchFamily="49" charset="-122"/>
              </a:rPr>
              <a:t>：</a:t>
            </a:r>
          </a:p>
        </p:txBody>
      </p:sp>
      <p:graphicFrame>
        <p:nvGraphicFramePr>
          <p:cNvPr id="847957" name="Object 12"/>
          <p:cNvGraphicFramePr>
            <a:graphicFrameLocks noChangeAspect="1"/>
          </p:cNvGraphicFramePr>
          <p:nvPr>
            <p:extLst>
              <p:ext uri="{D42A27DB-BD31-4B8C-83A1-F6EECF244321}">
                <p14:modId xmlns:p14="http://schemas.microsoft.com/office/powerpoint/2010/main" val="4253878730"/>
              </p:ext>
            </p:extLst>
          </p:nvPr>
        </p:nvGraphicFramePr>
        <p:xfrm>
          <a:off x="5808664" y="4221163"/>
          <a:ext cx="4518025" cy="1983482"/>
        </p:xfrm>
        <a:graphic>
          <a:graphicData uri="http://schemas.openxmlformats.org/presentationml/2006/ole">
            <mc:AlternateContent xmlns:mc="http://schemas.openxmlformats.org/markup-compatibility/2006">
              <mc:Choice xmlns:v="urn:schemas-microsoft-com:vml" Requires="v">
                <p:oleObj spid="_x0000_s212163" name="Equation" r:id="rId11" imgW="2873160" imgH="1408680" progId="Equation.DSMT4">
                  <p:embed/>
                </p:oleObj>
              </mc:Choice>
              <mc:Fallback>
                <p:oleObj name="Equation" r:id="rId11" imgW="2873160" imgH="14086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8664" y="4221163"/>
                        <a:ext cx="4518025" cy="1983482"/>
                      </a:xfrm>
                      <a:prstGeom prst="rect">
                        <a:avLst/>
                      </a:prstGeom>
                      <a:noFill/>
                      <a:ln>
                        <a:noFill/>
                      </a:ln>
                      <a:effectLst/>
                    </p:spPr>
                  </p:pic>
                </p:oleObj>
              </mc:Fallback>
            </mc:AlternateContent>
          </a:graphicData>
        </a:graphic>
      </p:graphicFrame>
      <p:graphicFrame>
        <p:nvGraphicFramePr>
          <p:cNvPr id="847959" name="Object 13"/>
          <p:cNvGraphicFramePr>
            <a:graphicFrameLocks noChangeAspect="1"/>
          </p:cNvGraphicFramePr>
          <p:nvPr/>
        </p:nvGraphicFramePr>
        <p:xfrm>
          <a:off x="4872038" y="2924176"/>
          <a:ext cx="4818062" cy="531813"/>
        </p:xfrm>
        <a:graphic>
          <a:graphicData uri="http://schemas.openxmlformats.org/presentationml/2006/ole">
            <mc:AlternateContent xmlns:mc="http://schemas.openxmlformats.org/markup-compatibility/2006">
              <mc:Choice xmlns:v="urn:schemas-microsoft-com:vml" Requires="v">
                <p:oleObj spid="_x0000_s212164" name="Equation" r:id="rId13" imgW="3203640" imgH="342720" progId="Equation.DSMT4">
                  <p:embed/>
                </p:oleObj>
              </mc:Choice>
              <mc:Fallback>
                <p:oleObj name="Equation" r:id="rId13" imgW="3203640" imgH="3427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2038" y="2924176"/>
                        <a:ext cx="4818062"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7961" name="Rectangle 89"/>
          <p:cNvSpPr>
            <a:spLocks noChangeArrowheads="1"/>
          </p:cNvSpPr>
          <p:nvPr/>
        </p:nvSpPr>
        <p:spPr bwMode="auto">
          <a:xfrm>
            <a:off x="1992313" y="3068639"/>
            <a:ext cx="3168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The complex amplitude vector</a:t>
            </a:r>
          </a:p>
        </p:txBody>
      </p:sp>
      <p:graphicFrame>
        <p:nvGraphicFramePr>
          <p:cNvPr id="847963" name="Object 15"/>
          <p:cNvGraphicFramePr>
            <a:graphicFrameLocks noChangeAspect="1"/>
          </p:cNvGraphicFramePr>
          <p:nvPr/>
        </p:nvGraphicFramePr>
        <p:xfrm>
          <a:off x="4872039" y="3500438"/>
          <a:ext cx="5095875" cy="531812"/>
        </p:xfrm>
        <a:graphic>
          <a:graphicData uri="http://schemas.openxmlformats.org/presentationml/2006/ole">
            <mc:AlternateContent xmlns:mc="http://schemas.openxmlformats.org/markup-compatibility/2006">
              <mc:Choice xmlns:v="urn:schemas-microsoft-com:vml" Requires="v">
                <p:oleObj spid="_x0000_s212165" name="Equation" r:id="rId15" imgW="3394080" imgH="342720" progId="Equation.DSMT4">
                  <p:embed/>
                </p:oleObj>
              </mc:Choice>
              <mc:Fallback>
                <p:oleObj name="Equation" r:id="rId15" imgW="3394080" imgH="3427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2039" y="3500438"/>
                        <a:ext cx="509587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7966" name="AutoShape 94"/>
          <p:cNvSpPr>
            <a:spLocks noChangeArrowheads="1"/>
          </p:cNvSpPr>
          <p:nvPr/>
        </p:nvSpPr>
        <p:spPr bwMode="auto">
          <a:xfrm>
            <a:off x="1448972" y="4076698"/>
            <a:ext cx="4543865" cy="2943079"/>
          </a:xfrm>
          <a:prstGeom prst="irregularSeal2">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2157413" y="5074378"/>
            <a:ext cx="3167062" cy="1043847"/>
            <a:chOff x="1482726" y="4563345"/>
            <a:chExt cx="3167062" cy="1043847"/>
          </a:xfrm>
        </p:grpSpPr>
        <p:graphicFrame>
          <p:nvGraphicFramePr>
            <p:cNvPr id="847964" name="Object 16"/>
            <p:cNvGraphicFramePr>
              <a:graphicFrameLocks noChangeAspect="1"/>
            </p:cNvGraphicFramePr>
            <p:nvPr>
              <p:extLst>
                <p:ext uri="{D42A27DB-BD31-4B8C-83A1-F6EECF244321}">
                  <p14:modId xmlns:p14="http://schemas.microsoft.com/office/powerpoint/2010/main" val="3623581393"/>
                </p:ext>
              </p:extLst>
            </p:nvPr>
          </p:nvGraphicFramePr>
          <p:xfrm>
            <a:off x="2664508" y="4970452"/>
            <a:ext cx="542925" cy="636740"/>
          </p:xfrm>
          <a:graphic>
            <a:graphicData uri="http://schemas.openxmlformats.org/presentationml/2006/ole">
              <mc:AlternateContent xmlns:mc="http://schemas.openxmlformats.org/markup-compatibility/2006">
                <mc:Choice xmlns:v="urn:schemas-microsoft-com:vml" Requires="v">
                  <p:oleObj spid="_x0000_s212166" name="Equation" r:id="rId17" imgW="279720" imgH="330120" progId="Equation.DSMT4">
                    <p:embed/>
                  </p:oleObj>
                </mc:Choice>
                <mc:Fallback>
                  <p:oleObj name="Equation" r:id="rId17" imgW="279720" imgH="33012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64508" y="4970452"/>
                          <a:ext cx="542925" cy="636740"/>
                        </a:xfrm>
                        <a:prstGeom prst="rect">
                          <a:avLst/>
                        </a:prstGeom>
                        <a:noFill/>
                        <a:ln>
                          <a:noFill/>
                        </a:ln>
                        <a:effectLst/>
                      </p:spPr>
                    </p:pic>
                  </p:oleObj>
                </mc:Fallback>
              </mc:AlternateContent>
            </a:graphicData>
          </a:graphic>
        </p:graphicFrame>
        <p:graphicFrame>
          <p:nvGraphicFramePr>
            <p:cNvPr id="847965" name="Object 17"/>
            <p:cNvGraphicFramePr>
              <a:graphicFrameLocks noChangeAspect="1"/>
            </p:cNvGraphicFramePr>
            <p:nvPr>
              <p:extLst>
                <p:ext uri="{D42A27DB-BD31-4B8C-83A1-F6EECF244321}">
                  <p14:modId xmlns:p14="http://schemas.microsoft.com/office/powerpoint/2010/main" val="1092016074"/>
                </p:ext>
              </p:extLst>
            </p:nvPr>
          </p:nvGraphicFramePr>
          <p:xfrm>
            <a:off x="3699072" y="4929313"/>
            <a:ext cx="674687" cy="575281"/>
          </p:xfrm>
          <a:graphic>
            <a:graphicData uri="http://schemas.openxmlformats.org/presentationml/2006/ole">
              <mc:AlternateContent xmlns:mc="http://schemas.openxmlformats.org/markup-compatibility/2006">
                <mc:Choice xmlns:v="urn:schemas-microsoft-com:vml" Requires="v">
                  <p:oleObj spid="_x0000_s212167" name="Equation" r:id="rId19" imgW="330480" imgH="279360" progId="Equation.DSMT4">
                    <p:embed/>
                  </p:oleObj>
                </mc:Choice>
                <mc:Fallback>
                  <p:oleObj name="Equation" r:id="rId19" imgW="33048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9072" y="4929313"/>
                          <a:ext cx="674687" cy="575281"/>
                        </a:xfrm>
                        <a:prstGeom prst="rect">
                          <a:avLst/>
                        </a:prstGeom>
                        <a:noFill/>
                        <a:ln>
                          <a:noFill/>
                        </a:ln>
                        <a:effectLst/>
                      </p:spPr>
                    </p:pic>
                  </p:oleObj>
                </mc:Fallback>
              </mc:AlternateContent>
            </a:graphicData>
          </a:graphic>
        </p:graphicFrame>
        <p:sp>
          <p:nvSpPr>
            <p:cNvPr id="847967" name="Rectangle 95"/>
            <p:cNvSpPr>
              <a:spLocks noChangeArrowheads="1"/>
            </p:cNvSpPr>
            <p:nvPr/>
          </p:nvSpPr>
          <p:spPr bwMode="auto">
            <a:xfrm>
              <a:off x="1482726" y="4563345"/>
              <a:ext cx="316706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800000"/>
                  </a:solidFill>
                  <a:latin typeface="Times New Roman" panose="02020603050405020304" pitchFamily="18" charset="0"/>
                  <a:ea typeface="楷体_GB2312" pitchFamily="49" charset="-122"/>
                </a:rPr>
                <a:t>The relationship </a:t>
              </a:r>
            </a:p>
            <a:p>
              <a:pPr>
                <a:spcBef>
                  <a:spcPct val="20000"/>
                </a:spcBef>
              </a:pPr>
              <a:r>
                <a:rPr lang="en-US" altLang="zh-CN" sz="2400" b="1" dirty="0">
                  <a:solidFill>
                    <a:srgbClr val="800000"/>
                  </a:solidFill>
                  <a:latin typeface="Times New Roman" panose="02020603050405020304" pitchFamily="18" charset="0"/>
                  <a:ea typeface="楷体_GB2312" pitchFamily="49" charset="-122"/>
                </a:rPr>
                <a:t>between       and        ?</a:t>
              </a:r>
            </a:p>
          </p:txBody>
        </p:sp>
      </p:grpSp>
    </p:spTree>
    <p:extLst>
      <p:ext uri="{BB962C8B-B14F-4D97-AF65-F5344CB8AC3E}">
        <p14:creationId xmlns:p14="http://schemas.microsoft.com/office/powerpoint/2010/main" val="3875369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47902"/>
                                        </p:tgtEl>
                                        <p:attrNameLst>
                                          <p:attrName>style.visibility</p:attrName>
                                        </p:attrNameLst>
                                      </p:cBhvr>
                                      <p:to>
                                        <p:strVal val="visible"/>
                                      </p:to>
                                    </p:set>
                                    <p:animEffect transition="in" filter="blinds(horizontal)">
                                      <p:cBhvr>
                                        <p:cTn id="7" dur="500"/>
                                        <p:tgtEl>
                                          <p:spTgt spid="84790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47901"/>
                                        </p:tgtEl>
                                        <p:attrNameLst>
                                          <p:attrName>style.visibility</p:attrName>
                                        </p:attrNameLst>
                                      </p:cBhvr>
                                      <p:to>
                                        <p:strVal val="visible"/>
                                      </p:to>
                                    </p:set>
                                    <p:animEffect transition="in" filter="blinds(horizontal)">
                                      <p:cBhvr>
                                        <p:cTn id="10" dur="500"/>
                                        <p:tgtEl>
                                          <p:spTgt spid="84790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47949"/>
                                        </p:tgtEl>
                                        <p:attrNameLst>
                                          <p:attrName>style.visibility</p:attrName>
                                        </p:attrNameLst>
                                      </p:cBhvr>
                                      <p:to>
                                        <p:strVal val="visible"/>
                                      </p:to>
                                    </p:set>
                                    <p:animEffect transition="in" filter="blinds(horizontal)">
                                      <p:cBhvr>
                                        <p:cTn id="15" dur="500"/>
                                        <p:tgtEl>
                                          <p:spTgt spid="84794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47951"/>
                                        </p:tgtEl>
                                        <p:attrNameLst>
                                          <p:attrName>style.visibility</p:attrName>
                                        </p:attrNameLst>
                                      </p:cBhvr>
                                      <p:to>
                                        <p:strVal val="visible"/>
                                      </p:to>
                                    </p:set>
                                    <p:animEffect transition="in" filter="blinds(horizontal)">
                                      <p:cBhvr>
                                        <p:cTn id="18" dur="500"/>
                                        <p:tgtEl>
                                          <p:spTgt spid="847951"/>
                                        </p:tgtEl>
                                      </p:cBhvr>
                                    </p:animEffect>
                                  </p:childTnLst>
                                </p:cTn>
                              </p:par>
                              <p:par>
                                <p:cTn id="19" presetID="3" presetClass="entr" presetSubtype="10" fill="hold" nodeType="withEffect">
                                  <p:stCondLst>
                                    <p:cond delay="0"/>
                                  </p:stCondLst>
                                  <p:childTnLst>
                                    <p:set>
                                      <p:cBhvr>
                                        <p:cTn id="20" dur="1" fill="hold">
                                          <p:stCondLst>
                                            <p:cond delay="0"/>
                                          </p:stCondLst>
                                        </p:cTn>
                                        <p:tgtEl>
                                          <p:spTgt spid="847952"/>
                                        </p:tgtEl>
                                        <p:attrNameLst>
                                          <p:attrName>style.visibility</p:attrName>
                                        </p:attrNameLst>
                                      </p:cBhvr>
                                      <p:to>
                                        <p:strVal val="visible"/>
                                      </p:to>
                                    </p:set>
                                    <p:animEffect transition="in" filter="blinds(horizontal)">
                                      <p:cBhvr>
                                        <p:cTn id="21" dur="500"/>
                                        <p:tgtEl>
                                          <p:spTgt spid="8479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47954"/>
                                        </p:tgtEl>
                                        <p:attrNameLst>
                                          <p:attrName>style.visibility</p:attrName>
                                        </p:attrNameLst>
                                      </p:cBhvr>
                                      <p:to>
                                        <p:strVal val="visible"/>
                                      </p:to>
                                    </p:set>
                                    <p:animEffect transition="in" filter="blinds(horizontal)">
                                      <p:cBhvr>
                                        <p:cTn id="26" dur="500"/>
                                        <p:tgtEl>
                                          <p:spTgt spid="847954"/>
                                        </p:tgtEl>
                                      </p:cBhvr>
                                    </p:animEffect>
                                  </p:childTnLst>
                                </p:cTn>
                              </p:par>
                              <p:par>
                                <p:cTn id="27" presetID="3" presetClass="entr" presetSubtype="10" fill="hold" nodeType="withEffect">
                                  <p:stCondLst>
                                    <p:cond delay="0"/>
                                  </p:stCondLst>
                                  <p:childTnLst>
                                    <p:set>
                                      <p:cBhvr>
                                        <p:cTn id="28" dur="1" fill="hold">
                                          <p:stCondLst>
                                            <p:cond delay="0"/>
                                          </p:stCondLst>
                                        </p:cTn>
                                        <p:tgtEl>
                                          <p:spTgt spid="155655"/>
                                        </p:tgtEl>
                                        <p:attrNameLst>
                                          <p:attrName>style.visibility</p:attrName>
                                        </p:attrNameLst>
                                      </p:cBhvr>
                                      <p:to>
                                        <p:strVal val="visible"/>
                                      </p:to>
                                    </p:set>
                                    <p:animEffect transition="in" filter="blinds(horizontal)">
                                      <p:cBhvr>
                                        <p:cTn id="29" dur="500"/>
                                        <p:tgtEl>
                                          <p:spTgt spid="1556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47961"/>
                                        </p:tgtEl>
                                        <p:attrNameLst>
                                          <p:attrName>style.visibility</p:attrName>
                                        </p:attrNameLst>
                                      </p:cBhvr>
                                      <p:to>
                                        <p:strVal val="visible"/>
                                      </p:to>
                                    </p:set>
                                    <p:animEffect transition="in" filter="blinds(horizontal)">
                                      <p:cBhvr>
                                        <p:cTn id="34" dur="500"/>
                                        <p:tgtEl>
                                          <p:spTgt spid="847961"/>
                                        </p:tgtEl>
                                      </p:cBhvr>
                                    </p:animEffect>
                                  </p:childTnLst>
                                </p:cTn>
                              </p:par>
                              <p:par>
                                <p:cTn id="35" presetID="3" presetClass="entr" presetSubtype="10" fill="hold" nodeType="withEffect">
                                  <p:stCondLst>
                                    <p:cond delay="0"/>
                                  </p:stCondLst>
                                  <p:childTnLst>
                                    <p:set>
                                      <p:cBhvr>
                                        <p:cTn id="36" dur="1" fill="hold">
                                          <p:stCondLst>
                                            <p:cond delay="0"/>
                                          </p:stCondLst>
                                        </p:cTn>
                                        <p:tgtEl>
                                          <p:spTgt spid="847959"/>
                                        </p:tgtEl>
                                        <p:attrNameLst>
                                          <p:attrName>style.visibility</p:attrName>
                                        </p:attrNameLst>
                                      </p:cBhvr>
                                      <p:to>
                                        <p:strVal val="visible"/>
                                      </p:to>
                                    </p:set>
                                    <p:animEffect transition="in" filter="blinds(horizontal)">
                                      <p:cBhvr>
                                        <p:cTn id="37" dur="500"/>
                                        <p:tgtEl>
                                          <p:spTgt spid="847959"/>
                                        </p:tgtEl>
                                      </p:cBhvr>
                                    </p:animEffect>
                                  </p:childTnLst>
                                </p:cTn>
                              </p:par>
                              <p:par>
                                <p:cTn id="38" presetID="3" presetClass="entr" presetSubtype="10" fill="hold" nodeType="withEffect">
                                  <p:stCondLst>
                                    <p:cond delay="0"/>
                                  </p:stCondLst>
                                  <p:childTnLst>
                                    <p:set>
                                      <p:cBhvr>
                                        <p:cTn id="39" dur="1" fill="hold">
                                          <p:stCondLst>
                                            <p:cond delay="0"/>
                                          </p:stCondLst>
                                        </p:cTn>
                                        <p:tgtEl>
                                          <p:spTgt spid="847963"/>
                                        </p:tgtEl>
                                        <p:attrNameLst>
                                          <p:attrName>style.visibility</p:attrName>
                                        </p:attrNameLst>
                                      </p:cBhvr>
                                      <p:to>
                                        <p:strVal val="visible"/>
                                      </p:to>
                                    </p:set>
                                    <p:animEffect transition="in" filter="blinds(horizontal)">
                                      <p:cBhvr>
                                        <p:cTn id="40" dur="500"/>
                                        <p:tgtEl>
                                          <p:spTgt spid="84796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847955"/>
                                        </p:tgtEl>
                                        <p:attrNameLst>
                                          <p:attrName>style.visibility</p:attrName>
                                        </p:attrNameLst>
                                      </p:cBhvr>
                                      <p:to>
                                        <p:strVal val="visible"/>
                                      </p:to>
                                    </p:set>
                                    <p:animEffect transition="in" filter="blinds(horizontal)">
                                      <p:cBhvr>
                                        <p:cTn id="45" dur="500"/>
                                        <p:tgtEl>
                                          <p:spTgt spid="847955"/>
                                        </p:tgtEl>
                                      </p:cBhvr>
                                    </p:animEffect>
                                  </p:childTnLst>
                                </p:cTn>
                              </p:par>
                              <p:par>
                                <p:cTn id="46" presetID="3" presetClass="entr" presetSubtype="10" fill="hold" nodeType="withEffect">
                                  <p:stCondLst>
                                    <p:cond delay="0"/>
                                  </p:stCondLst>
                                  <p:childTnLst>
                                    <p:set>
                                      <p:cBhvr>
                                        <p:cTn id="47" dur="1" fill="hold">
                                          <p:stCondLst>
                                            <p:cond delay="0"/>
                                          </p:stCondLst>
                                        </p:cTn>
                                        <p:tgtEl>
                                          <p:spTgt spid="847957"/>
                                        </p:tgtEl>
                                        <p:attrNameLst>
                                          <p:attrName>style.visibility</p:attrName>
                                        </p:attrNameLst>
                                      </p:cBhvr>
                                      <p:to>
                                        <p:strVal val="visible"/>
                                      </p:to>
                                    </p:set>
                                    <p:animEffect transition="in" filter="blinds(horizontal)">
                                      <p:cBhvr>
                                        <p:cTn id="48" dur="500"/>
                                        <p:tgtEl>
                                          <p:spTgt spid="84795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1" nodeType="clickEffect">
                                  <p:stCondLst>
                                    <p:cond delay="0"/>
                                  </p:stCondLst>
                                  <p:childTnLst>
                                    <p:set>
                                      <p:cBhvr>
                                        <p:cTn id="52" dur="1" fill="hold">
                                          <p:stCondLst>
                                            <p:cond delay="0"/>
                                          </p:stCondLst>
                                        </p:cTn>
                                        <p:tgtEl>
                                          <p:spTgt spid="847955"/>
                                        </p:tgtEl>
                                        <p:attrNameLst>
                                          <p:attrName>style.visibility</p:attrName>
                                        </p:attrNameLst>
                                      </p:cBhvr>
                                      <p:to>
                                        <p:strVal val="visible"/>
                                      </p:to>
                                    </p:set>
                                    <p:animEffect transition="in" filter="blinds(horizontal)">
                                      <p:cBhvr>
                                        <p:cTn id="53" dur="500"/>
                                        <p:tgtEl>
                                          <p:spTgt spid="84795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847966"/>
                                        </p:tgtEl>
                                        <p:attrNameLst>
                                          <p:attrName>style.visibility</p:attrName>
                                        </p:attrNameLst>
                                      </p:cBhvr>
                                      <p:to>
                                        <p:strVal val="visible"/>
                                      </p:to>
                                    </p:set>
                                    <p:animEffect transition="in" filter="blinds(horizontal)">
                                      <p:cBhvr>
                                        <p:cTn id="56" dur="500"/>
                                        <p:tgtEl>
                                          <p:spTgt spid="847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901" grpId="0"/>
      <p:bldP spid="847951" grpId="0"/>
      <p:bldP spid="847954" grpId="0"/>
      <p:bldP spid="847955" grpId="0"/>
      <p:bldP spid="847955" grpId="1"/>
      <p:bldP spid="847961" grpId="0"/>
      <p:bldP spid="8479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5030" name="Object 2"/>
          <p:cNvGraphicFramePr>
            <a:graphicFrameLocks noGrp="1" noChangeAspect="1"/>
          </p:cNvGraphicFramePr>
          <p:nvPr>
            <p:ph sz="quarter" idx="4294967295"/>
            <p:extLst>
              <p:ext uri="{D42A27DB-BD31-4B8C-83A1-F6EECF244321}">
                <p14:modId xmlns:p14="http://schemas.microsoft.com/office/powerpoint/2010/main" val="1189277135"/>
              </p:ext>
            </p:extLst>
          </p:nvPr>
        </p:nvGraphicFramePr>
        <p:xfrm>
          <a:off x="8328025" y="4141060"/>
          <a:ext cx="2012950" cy="2471737"/>
        </p:xfrm>
        <a:graphic>
          <a:graphicData uri="http://schemas.openxmlformats.org/presentationml/2006/ole">
            <mc:AlternateContent xmlns:mc="http://schemas.openxmlformats.org/markup-compatibility/2006">
              <mc:Choice xmlns:v="urn:schemas-microsoft-com:vml" Requires="v">
                <p:oleObj spid="_x0000_s213162" name="Equation" r:id="rId3" imgW="1474560" imgH="1814760" progId="Equation.DSMT4">
                  <p:embed/>
                </p:oleObj>
              </mc:Choice>
              <mc:Fallback>
                <p:oleObj name="Equation" r:id="rId3" imgW="1474560" imgH="18147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025" y="4141060"/>
                        <a:ext cx="2012950" cy="2471737"/>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156675" name="Object 3"/>
          <p:cNvGraphicFramePr>
            <a:graphicFrameLocks noGrp="1" noChangeAspect="1"/>
          </p:cNvGraphicFramePr>
          <p:nvPr>
            <p:ph sz="quarter" idx="4294967295"/>
            <p:extLst>
              <p:ext uri="{D42A27DB-BD31-4B8C-83A1-F6EECF244321}">
                <p14:modId xmlns:p14="http://schemas.microsoft.com/office/powerpoint/2010/main" val="3931680479"/>
              </p:ext>
            </p:extLst>
          </p:nvPr>
        </p:nvGraphicFramePr>
        <p:xfrm>
          <a:off x="4943476" y="4141060"/>
          <a:ext cx="2638425" cy="2414587"/>
        </p:xfrm>
        <a:graphic>
          <a:graphicData uri="http://schemas.openxmlformats.org/presentationml/2006/ole">
            <mc:AlternateContent xmlns:mc="http://schemas.openxmlformats.org/markup-compatibility/2006">
              <mc:Choice xmlns:v="urn:schemas-microsoft-com:vml" Requires="v">
                <p:oleObj spid="_x0000_s213163" name="Equation" r:id="rId5" imgW="1983240" imgH="1814760" progId="Equation.DSMT4">
                  <p:embed/>
                </p:oleObj>
              </mc:Choice>
              <mc:Fallback>
                <p:oleObj name="Equation" r:id="rId5" imgW="1983240" imgH="181476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6" y="4141060"/>
                        <a:ext cx="2638425" cy="241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5006" name="Object 4"/>
          <p:cNvGraphicFramePr>
            <a:graphicFrameLocks noGrp="1" noChangeAspect="1"/>
          </p:cNvGraphicFramePr>
          <p:nvPr>
            <p:ph sz="quarter" idx="4294967295"/>
            <p:extLst>
              <p:ext uri="{D42A27DB-BD31-4B8C-83A1-F6EECF244321}">
                <p14:modId xmlns:p14="http://schemas.microsoft.com/office/powerpoint/2010/main" val="169202266"/>
              </p:ext>
            </p:extLst>
          </p:nvPr>
        </p:nvGraphicFramePr>
        <p:xfrm>
          <a:off x="1992314" y="4068034"/>
          <a:ext cx="2422525" cy="2468562"/>
        </p:xfrm>
        <a:graphic>
          <a:graphicData uri="http://schemas.openxmlformats.org/presentationml/2006/ole">
            <mc:AlternateContent xmlns:mc="http://schemas.openxmlformats.org/markup-compatibility/2006">
              <mc:Choice xmlns:v="urn:schemas-microsoft-com:vml" Requires="v">
                <p:oleObj spid="_x0000_s213164" name="Equation" r:id="rId7" imgW="1779840" imgH="1814760" progId="Equation.DSMT4">
                  <p:embed/>
                </p:oleObj>
              </mc:Choice>
              <mc:Fallback>
                <p:oleObj name="Equation" r:id="rId7" imgW="1779840" imgH="181476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2314" y="4068034"/>
                        <a:ext cx="2422525" cy="246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5014" name="Object 5"/>
          <p:cNvGraphicFramePr>
            <a:graphicFrameLocks noGrp="1" noChangeAspect="1"/>
          </p:cNvGraphicFramePr>
          <p:nvPr>
            <p:ph sz="quarter" idx="4294967295"/>
            <p:extLst>
              <p:ext uri="{D42A27DB-BD31-4B8C-83A1-F6EECF244321}">
                <p14:modId xmlns:p14="http://schemas.microsoft.com/office/powerpoint/2010/main" val="1181836087"/>
              </p:ext>
            </p:extLst>
          </p:nvPr>
        </p:nvGraphicFramePr>
        <p:xfrm>
          <a:off x="2970213" y="2281872"/>
          <a:ext cx="2241550" cy="563562"/>
        </p:xfrm>
        <a:graphic>
          <a:graphicData uri="http://schemas.openxmlformats.org/presentationml/2006/ole">
            <mc:AlternateContent xmlns:mc="http://schemas.openxmlformats.org/markup-compatibility/2006">
              <mc:Choice xmlns:v="urn:schemas-microsoft-com:vml" Requires="v">
                <p:oleObj spid="_x0000_s213165" name="Equation" r:id="rId9" imgW="1194840" imgH="330120" progId="Equation.DSMT4">
                  <p:embed/>
                </p:oleObj>
              </mc:Choice>
              <mc:Fallback>
                <p:oleObj name="Equation" r:id="rId9" imgW="1194840" imgH="330120" progId="Equation.DSMT4">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0213" y="2281872"/>
                        <a:ext cx="224155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82" name="灯片编号占位符 6"/>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B797D9A-E963-4B2A-B8AE-6D0906ED8DD5}" type="slidenum">
              <a:rPr lang="en-US" altLang="zh-CN" sz="1400">
                <a:solidFill>
                  <a:srgbClr val="000000"/>
                </a:solidFill>
              </a:rPr>
              <a:pPr algn="r"/>
              <a:t>12</a:t>
            </a:fld>
            <a:endParaRPr lang="en-US" altLang="zh-CN" sz="1400">
              <a:solidFill>
                <a:srgbClr val="000000"/>
              </a:solidFill>
            </a:endParaRPr>
          </a:p>
        </p:txBody>
      </p:sp>
      <p:sp>
        <p:nvSpPr>
          <p:cNvPr id="156679" name="Rectangle 2"/>
          <p:cNvSpPr>
            <a:spLocks noChangeArrowheads="1"/>
          </p:cNvSpPr>
          <p:nvPr/>
        </p:nvSpPr>
        <p:spPr bwMode="auto">
          <a:xfrm>
            <a:off x="1619250" y="333376"/>
            <a:ext cx="904875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b="1" u="sng" dirty="0">
                <a:solidFill>
                  <a:srgbClr val="800000"/>
                </a:solidFill>
                <a:latin typeface="Times New Roman" panose="02020603050405020304" pitchFamily="18" charset="0"/>
                <a:ea typeface="楷体_GB2312" pitchFamily="49" charset="-122"/>
              </a:rPr>
              <a:t>The technique of analyzing uniform plane wave and the EM field </a:t>
            </a:r>
          </a:p>
          <a:p>
            <a:pPr algn="ctr">
              <a:spcBef>
                <a:spcPct val="20000"/>
              </a:spcBef>
            </a:pPr>
            <a:r>
              <a:rPr lang="en-US" altLang="zh-CN" sz="2400" b="1" u="sng" dirty="0">
                <a:solidFill>
                  <a:srgbClr val="800000"/>
                </a:solidFill>
                <a:latin typeface="Times New Roman" panose="02020603050405020304" pitchFamily="18" charset="0"/>
                <a:ea typeface="楷体_GB2312" pitchFamily="49" charset="-122"/>
              </a:rPr>
              <a:t>expression using complex amplitude</a:t>
            </a:r>
          </a:p>
        </p:txBody>
      </p:sp>
      <p:sp>
        <p:nvSpPr>
          <p:cNvPr id="156680" name="Rectangle 28"/>
          <p:cNvSpPr>
            <a:spLocks noChangeArrowheads="1"/>
          </p:cNvSpPr>
          <p:nvPr/>
        </p:nvSpPr>
        <p:spPr bwMode="auto">
          <a:xfrm>
            <a:off x="1847850" y="2786697"/>
            <a:ext cx="935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Since:</a:t>
            </a:r>
          </a:p>
        </p:txBody>
      </p:sp>
      <p:sp>
        <p:nvSpPr>
          <p:cNvPr id="765001" name="Rectangle 73"/>
          <p:cNvSpPr>
            <a:spLocks noChangeArrowheads="1"/>
          </p:cNvSpPr>
          <p:nvPr/>
        </p:nvSpPr>
        <p:spPr bwMode="auto">
          <a:xfrm>
            <a:off x="1619251" y="1196976"/>
            <a:ext cx="9134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ea typeface="楷体_GB2312" pitchFamily="49" charset="-122"/>
              </a:rPr>
              <a:t>Solution for EM field expressed using complex amplitude , when uniform plane wave  propagating along</a:t>
            </a:r>
          </a:p>
        </p:txBody>
      </p:sp>
      <p:graphicFrame>
        <p:nvGraphicFramePr>
          <p:cNvPr id="156682" name="Object 10"/>
          <p:cNvGraphicFramePr>
            <a:graphicFrameLocks noChangeAspect="1"/>
          </p:cNvGraphicFramePr>
          <p:nvPr>
            <p:extLst>
              <p:ext uri="{D42A27DB-BD31-4B8C-83A1-F6EECF244321}">
                <p14:modId xmlns:p14="http://schemas.microsoft.com/office/powerpoint/2010/main" val="3086490519"/>
              </p:ext>
            </p:extLst>
          </p:nvPr>
        </p:nvGraphicFramePr>
        <p:xfrm>
          <a:off x="6957219" y="1594686"/>
          <a:ext cx="295275" cy="431800"/>
        </p:xfrm>
        <a:graphic>
          <a:graphicData uri="http://schemas.openxmlformats.org/presentationml/2006/ole">
            <mc:AlternateContent xmlns:mc="http://schemas.openxmlformats.org/markup-compatibility/2006">
              <mc:Choice xmlns:v="urn:schemas-microsoft-com:vml" Requires="v">
                <p:oleObj spid="_x0000_s213166" name="Equation" r:id="rId11" imgW="152640" imgH="279360" progId="Equation.DSMT4">
                  <p:embed/>
                </p:oleObj>
              </mc:Choice>
              <mc:Fallback>
                <p:oleObj name="Equation" r:id="rId11" imgW="15264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7219" y="1594686"/>
                        <a:ext cx="2952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5017" name="Object 11"/>
          <p:cNvGraphicFramePr>
            <a:graphicFrameLocks noChangeAspect="1"/>
          </p:cNvGraphicFramePr>
          <p:nvPr>
            <p:extLst>
              <p:ext uri="{D42A27DB-BD31-4B8C-83A1-F6EECF244321}">
                <p14:modId xmlns:p14="http://schemas.microsoft.com/office/powerpoint/2010/main" val="3189884873"/>
              </p:ext>
            </p:extLst>
          </p:nvPr>
        </p:nvGraphicFramePr>
        <p:xfrm>
          <a:off x="5716589" y="2286635"/>
          <a:ext cx="2179637" cy="536575"/>
        </p:xfrm>
        <a:graphic>
          <a:graphicData uri="http://schemas.openxmlformats.org/presentationml/2006/ole">
            <mc:AlternateContent xmlns:mc="http://schemas.openxmlformats.org/markup-compatibility/2006">
              <mc:Choice xmlns:v="urn:schemas-microsoft-com:vml" Requires="v">
                <p:oleObj spid="_x0000_s213167" name="Equation" r:id="rId13" imgW="1296720" imgH="304560" progId="Equation.DSMT4">
                  <p:embed/>
                </p:oleObj>
              </mc:Choice>
              <mc:Fallback>
                <p:oleObj name="Equation" r:id="rId13" imgW="1296720" imgH="3045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6589" y="2286635"/>
                        <a:ext cx="21796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5019" name="Object 12"/>
          <p:cNvGraphicFramePr>
            <a:graphicFrameLocks noChangeAspect="1"/>
          </p:cNvGraphicFramePr>
          <p:nvPr>
            <p:extLst>
              <p:ext uri="{D42A27DB-BD31-4B8C-83A1-F6EECF244321}">
                <p14:modId xmlns:p14="http://schemas.microsoft.com/office/powerpoint/2010/main" val="3854376859"/>
              </p:ext>
            </p:extLst>
          </p:nvPr>
        </p:nvGraphicFramePr>
        <p:xfrm>
          <a:off x="2838097" y="3029583"/>
          <a:ext cx="3775075" cy="660400"/>
        </p:xfrm>
        <a:graphic>
          <a:graphicData uri="http://schemas.openxmlformats.org/presentationml/2006/ole">
            <mc:AlternateContent xmlns:mc="http://schemas.openxmlformats.org/markup-compatibility/2006">
              <mc:Choice xmlns:v="urn:schemas-microsoft-com:vml" Requires="v">
                <p:oleObj spid="_x0000_s213168" name="Equation" r:id="rId15" imgW="1563480" imgH="304560" progId="Equation.DSMT4">
                  <p:embed/>
                </p:oleObj>
              </mc:Choice>
              <mc:Fallback>
                <p:oleObj name="Equation" r:id="rId15" imgW="1563480" imgH="30456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8097" y="3029583"/>
                        <a:ext cx="377507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5022" name="Rectangle 94"/>
          <p:cNvSpPr>
            <a:spLocks noChangeArrowheads="1"/>
          </p:cNvSpPr>
          <p:nvPr/>
        </p:nvSpPr>
        <p:spPr bwMode="auto">
          <a:xfrm>
            <a:off x="1847850" y="3564796"/>
            <a:ext cx="1150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So:</a:t>
            </a:r>
          </a:p>
        </p:txBody>
      </p:sp>
      <p:sp>
        <p:nvSpPr>
          <p:cNvPr id="765025" name="AutoShape 97"/>
          <p:cNvSpPr>
            <a:spLocks noChangeArrowheads="1"/>
          </p:cNvSpPr>
          <p:nvPr/>
        </p:nvSpPr>
        <p:spPr bwMode="auto">
          <a:xfrm>
            <a:off x="4367213" y="5220560"/>
            <a:ext cx="576262" cy="287337"/>
          </a:xfrm>
          <a:prstGeom prst="rightArrow">
            <a:avLst>
              <a:gd name="adj1" fmla="val 50000"/>
              <a:gd name="adj2" fmla="val 50138"/>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765027" name="Object 15"/>
          <p:cNvGraphicFramePr>
            <a:graphicFrameLocks noChangeAspect="1"/>
          </p:cNvGraphicFramePr>
          <p:nvPr>
            <p:extLst>
              <p:ext uri="{D42A27DB-BD31-4B8C-83A1-F6EECF244321}">
                <p14:modId xmlns:p14="http://schemas.microsoft.com/office/powerpoint/2010/main" val="4176065175"/>
              </p:ext>
            </p:extLst>
          </p:nvPr>
        </p:nvGraphicFramePr>
        <p:xfrm>
          <a:off x="7751764" y="3002597"/>
          <a:ext cx="1303337" cy="482600"/>
        </p:xfrm>
        <a:graphic>
          <a:graphicData uri="http://schemas.openxmlformats.org/presentationml/2006/ole">
            <mc:AlternateContent xmlns:mc="http://schemas.openxmlformats.org/markup-compatibility/2006">
              <mc:Choice xmlns:v="urn:schemas-microsoft-com:vml" Requires="v">
                <p:oleObj spid="_x0000_s213169" name="Equation" r:id="rId17" imgW="737280" imgH="304560" progId="Equation.DSMT4">
                  <p:embed/>
                </p:oleObj>
              </mc:Choice>
              <mc:Fallback>
                <p:oleObj name="Equation" r:id="rId17" imgW="737280" imgH="3045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1764" y="3002597"/>
                        <a:ext cx="130333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5033" name="AutoShape 105"/>
          <p:cNvSpPr>
            <a:spLocks noChangeArrowheads="1"/>
          </p:cNvSpPr>
          <p:nvPr/>
        </p:nvSpPr>
        <p:spPr bwMode="auto">
          <a:xfrm>
            <a:off x="6816726" y="3218497"/>
            <a:ext cx="576263" cy="144462"/>
          </a:xfrm>
          <a:prstGeom prst="rightArrow">
            <a:avLst>
              <a:gd name="adj1" fmla="val 50000"/>
              <a:gd name="adj2" fmla="val 99726"/>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765034" name="AutoShape 106"/>
          <p:cNvSpPr>
            <a:spLocks noChangeArrowheads="1"/>
          </p:cNvSpPr>
          <p:nvPr/>
        </p:nvSpPr>
        <p:spPr bwMode="auto">
          <a:xfrm>
            <a:off x="7680326" y="5076096"/>
            <a:ext cx="576263" cy="287338"/>
          </a:xfrm>
          <a:prstGeom prst="rightArrow">
            <a:avLst>
              <a:gd name="adj1" fmla="val 50000"/>
              <a:gd name="adj2" fmla="val 50138"/>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Tree>
    <p:extLst>
      <p:ext uri="{BB962C8B-B14F-4D97-AF65-F5344CB8AC3E}">
        <p14:creationId xmlns:p14="http://schemas.microsoft.com/office/powerpoint/2010/main" val="2495986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5001"/>
                                        </p:tgtEl>
                                        <p:attrNameLst>
                                          <p:attrName>style.visibility</p:attrName>
                                        </p:attrNameLst>
                                      </p:cBhvr>
                                      <p:to>
                                        <p:strVal val="visible"/>
                                      </p:to>
                                    </p:set>
                                    <p:animEffect transition="in" filter="blinds(horizontal)">
                                      <p:cBhvr>
                                        <p:cTn id="7" dur="500"/>
                                        <p:tgtEl>
                                          <p:spTgt spid="765001"/>
                                        </p:tgtEl>
                                      </p:cBhvr>
                                    </p:animEffect>
                                  </p:childTnLst>
                                </p:cTn>
                              </p:par>
                              <p:par>
                                <p:cTn id="8" presetID="3" presetClass="entr" presetSubtype="10" fill="hold" nodeType="withEffect">
                                  <p:stCondLst>
                                    <p:cond delay="0"/>
                                  </p:stCondLst>
                                  <p:childTnLst>
                                    <p:set>
                                      <p:cBhvr>
                                        <p:cTn id="9" dur="1" fill="hold">
                                          <p:stCondLst>
                                            <p:cond delay="0"/>
                                          </p:stCondLst>
                                        </p:cTn>
                                        <p:tgtEl>
                                          <p:spTgt spid="156682"/>
                                        </p:tgtEl>
                                        <p:attrNameLst>
                                          <p:attrName>style.visibility</p:attrName>
                                        </p:attrNameLst>
                                      </p:cBhvr>
                                      <p:to>
                                        <p:strVal val="visible"/>
                                      </p:to>
                                    </p:set>
                                    <p:animEffect transition="in" filter="blinds(horizontal)">
                                      <p:cBhvr>
                                        <p:cTn id="10" dur="500"/>
                                        <p:tgtEl>
                                          <p:spTgt spid="156682"/>
                                        </p:tgtEl>
                                      </p:cBhvr>
                                    </p:animEffect>
                                  </p:childTnLst>
                                </p:cTn>
                              </p:par>
                              <p:par>
                                <p:cTn id="11" presetID="3" presetClass="entr" presetSubtype="10" fill="hold" nodeType="withEffect">
                                  <p:stCondLst>
                                    <p:cond delay="0"/>
                                  </p:stCondLst>
                                  <p:childTnLst>
                                    <p:set>
                                      <p:cBhvr>
                                        <p:cTn id="12" dur="1" fill="hold">
                                          <p:stCondLst>
                                            <p:cond delay="0"/>
                                          </p:stCondLst>
                                        </p:cTn>
                                        <p:tgtEl>
                                          <p:spTgt spid="765014"/>
                                        </p:tgtEl>
                                        <p:attrNameLst>
                                          <p:attrName>style.visibility</p:attrName>
                                        </p:attrNameLst>
                                      </p:cBhvr>
                                      <p:to>
                                        <p:strVal val="visible"/>
                                      </p:to>
                                    </p:set>
                                    <p:animEffect transition="in" filter="blinds(horizontal)">
                                      <p:cBhvr>
                                        <p:cTn id="13" dur="500"/>
                                        <p:tgtEl>
                                          <p:spTgt spid="765014"/>
                                        </p:tgtEl>
                                      </p:cBhvr>
                                    </p:animEffect>
                                  </p:childTnLst>
                                </p:cTn>
                              </p:par>
                              <p:par>
                                <p:cTn id="14" presetID="3" presetClass="entr" presetSubtype="10" fill="hold" nodeType="withEffect">
                                  <p:stCondLst>
                                    <p:cond delay="0"/>
                                  </p:stCondLst>
                                  <p:childTnLst>
                                    <p:set>
                                      <p:cBhvr>
                                        <p:cTn id="15" dur="1" fill="hold">
                                          <p:stCondLst>
                                            <p:cond delay="0"/>
                                          </p:stCondLst>
                                        </p:cTn>
                                        <p:tgtEl>
                                          <p:spTgt spid="765017"/>
                                        </p:tgtEl>
                                        <p:attrNameLst>
                                          <p:attrName>style.visibility</p:attrName>
                                        </p:attrNameLst>
                                      </p:cBhvr>
                                      <p:to>
                                        <p:strVal val="visible"/>
                                      </p:to>
                                    </p:set>
                                    <p:animEffect transition="in" filter="blinds(horizontal)">
                                      <p:cBhvr>
                                        <p:cTn id="16" dur="500"/>
                                        <p:tgtEl>
                                          <p:spTgt spid="7650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765006"/>
                                        </p:tgtEl>
                                        <p:attrNameLst>
                                          <p:attrName>style.visibility</p:attrName>
                                        </p:attrNameLst>
                                      </p:cBhvr>
                                      <p:to>
                                        <p:strVal val="visible"/>
                                      </p:to>
                                    </p:set>
                                    <p:animEffect transition="in" filter="blinds(horizontal)">
                                      <p:cBhvr>
                                        <p:cTn id="21" dur="500"/>
                                        <p:tgtEl>
                                          <p:spTgt spid="7650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6680"/>
                                        </p:tgtEl>
                                        <p:attrNameLst>
                                          <p:attrName>style.visibility</p:attrName>
                                        </p:attrNameLst>
                                      </p:cBhvr>
                                      <p:to>
                                        <p:strVal val="visible"/>
                                      </p:to>
                                    </p:set>
                                    <p:animEffect transition="in" filter="blinds(horizontal)">
                                      <p:cBhvr>
                                        <p:cTn id="26" dur="500"/>
                                        <p:tgtEl>
                                          <p:spTgt spid="156680"/>
                                        </p:tgtEl>
                                      </p:cBhvr>
                                    </p:animEffect>
                                  </p:childTnLst>
                                </p:cTn>
                              </p:par>
                              <p:par>
                                <p:cTn id="27" presetID="3" presetClass="entr" presetSubtype="10" fill="hold" nodeType="withEffect">
                                  <p:stCondLst>
                                    <p:cond delay="0"/>
                                  </p:stCondLst>
                                  <p:childTnLst>
                                    <p:set>
                                      <p:cBhvr>
                                        <p:cTn id="28" dur="1" fill="hold">
                                          <p:stCondLst>
                                            <p:cond delay="0"/>
                                          </p:stCondLst>
                                        </p:cTn>
                                        <p:tgtEl>
                                          <p:spTgt spid="765019"/>
                                        </p:tgtEl>
                                        <p:attrNameLst>
                                          <p:attrName>style.visibility</p:attrName>
                                        </p:attrNameLst>
                                      </p:cBhvr>
                                      <p:to>
                                        <p:strVal val="visible"/>
                                      </p:to>
                                    </p:set>
                                    <p:animEffect transition="in" filter="blinds(horizontal)">
                                      <p:cBhvr>
                                        <p:cTn id="29" dur="500"/>
                                        <p:tgtEl>
                                          <p:spTgt spid="7650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65033"/>
                                        </p:tgtEl>
                                        <p:attrNameLst>
                                          <p:attrName>style.visibility</p:attrName>
                                        </p:attrNameLst>
                                      </p:cBhvr>
                                      <p:to>
                                        <p:strVal val="visible"/>
                                      </p:to>
                                    </p:set>
                                    <p:animEffect transition="in" filter="blinds(horizontal)">
                                      <p:cBhvr>
                                        <p:cTn id="34" dur="500"/>
                                        <p:tgtEl>
                                          <p:spTgt spid="765033"/>
                                        </p:tgtEl>
                                      </p:cBhvr>
                                    </p:animEffect>
                                  </p:childTnLst>
                                </p:cTn>
                              </p:par>
                              <p:par>
                                <p:cTn id="35" presetID="3" presetClass="entr" presetSubtype="10" fill="hold" nodeType="withEffect">
                                  <p:stCondLst>
                                    <p:cond delay="0"/>
                                  </p:stCondLst>
                                  <p:childTnLst>
                                    <p:set>
                                      <p:cBhvr>
                                        <p:cTn id="36" dur="1" fill="hold">
                                          <p:stCondLst>
                                            <p:cond delay="0"/>
                                          </p:stCondLst>
                                        </p:cTn>
                                        <p:tgtEl>
                                          <p:spTgt spid="765027"/>
                                        </p:tgtEl>
                                        <p:attrNameLst>
                                          <p:attrName>style.visibility</p:attrName>
                                        </p:attrNameLst>
                                      </p:cBhvr>
                                      <p:to>
                                        <p:strVal val="visible"/>
                                      </p:to>
                                    </p:set>
                                    <p:animEffect transition="in" filter="blinds(horizontal)">
                                      <p:cBhvr>
                                        <p:cTn id="37" dur="500"/>
                                        <p:tgtEl>
                                          <p:spTgt spid="7650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5022"/>
                                        </p:tgtEl>
                                        <p:attrNameLst>
                                          <p:attrName>style.visibility</p:attrName>
                                        </p:attrNameLst>
                                      </p:cBhvr>
                                      <p:to>
                                        <p:strVal val="visible"/>
                                      </p:to>
                                    </p:set>
                                    <p:animEffect transition="in" filter="blinds(horizontal)">
                                      <p:cBhvr>
                                        <p:cTn id="42" dur="500"/>
                                        <p:tgtEl>
                                          <p:spTgt spid="76502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65025"/>
                                        </p:tgtEl>
                                        <p:attrNameLst>
                                          <p:attrName>style.visibility</p:attrName>
                                        </p:attrNameLst>
                                      </p:cBhvr>
                                      <p:to>
                                        <p:strVal val="visible"/>
                                      </p:to>
                                    </p:set>
                                    <p:animEffect transition="in" filter="blinds(horizontal)">
                                      <p:cBhvr>
                                        <p:cTn id="45" dur="500"/>
                                        <p:tgtEl>
                                          <p:spTgt spid="765025"/>
                                        </p:tgtEl>
                                      </p:cBhvr>
                                    </p:animEffect>
                                  </p:childTnLst>
                                </p:cTn>
                              </p:par>
                              <p:par>
                                <p:cTn id="46" presetID="3" presetClass="entr" presetSubtype="10" fill="hold" nodeType="withEffect">
                                  <p:stCondLst>
                                    <p:cond delay="0"/>
                                  </p:stCondLst>
                                  <p:childTnLst>
                                    <p:set>
                                      <p:cBhvr>
                                        <p:cTn id="47" dur="1" fill="hold">
                                          <p:stCondLst>
                                            <p:cond delay="0"/>
                                          </p:stCondLst>
                                        </p:cTn>
                                        <p:tgtEl>
                                          <p:spTgt spid="156675"/>
                                        </p:tgtEl>
                                        <p:attrNameLst>
                                          <p:attrName>style.visibility</p:attrName>
                                        </p:attrNameLst>
                                      </p:cBhvr>
                                      <p:to>
                                        <p:strVal val="visible"/>
                                      </p:to>
                                    </p:set>
                                    <p:animEffect transition="in" filter="blinds(horizontal)">
                                      <p:cBhvr>
                                        <p:cTn id="48" dur="500"/>
                                        <p:tgtEl>
                                          <p:spTgt spid="15667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65034"/>
                                        </p:tgtEl>
                                        <p:attrNameLst>
                                          <p:attrName>style.visibility</p:attrName>
                                        </p:attrNameLst>
                                      </p:cBhvr>
                                      <p:to>
                                        <p:strVal val="visible"/>
                                      </p:to>
                                    </p:set>
                                    <p:animEffect transition="in" filter="blinds(horizontal)">
                                      <p:cBhvr>
                                        <p:cTn id="53" dur="500"/>
                                        <p:tgtEl>
                                          <p:spTgt spid="765034"/>
                                        </p:tgtEl>
                                      </p:cBhvr>
                                    </p:animEffect>
                                  </p:childTnLst>
                                </p:cTn>
                              </p:par>
                              <p:par>
                                <p:cTn id="54" presetID="3" presetClass="entr" presetSubtype="10" fill="hold" nodeType="withEffect">
                                  <p:stCondLst>
                                    <p:cond delay="0"/>
                                  </p:stCondLst>
                                  <p:childTnLst>
                                    <p:set>
                                      <p:cBhvr>
                                        <p:cTn id="55" dur="1" fill="hold">
                                          <p:stCondLst>
                                            <p:cond delay="0"/>
                                          </p:stCondLst>
                                        </p:cTn>
                                        <p:tgtEl>
                                          <p:spTgt spid="765030"/>
                                        </p:tgtEl>
                                        <p:attrNameLst>
                                          <p:attrName>style.visibility</p:attrName>
                                        </p:attrNameLst>
                                      </p:cBhvr>
                                      <p:to>
                                        <p:strVal val="visible"/>
                                      </p:to>
                                    </p:set>
                                    <p:animEffect transition="in" filter="blinds(horizontal)">
                                      <p:cBhvr>
                                        <p:cTn id="56" dur="500"/>
                                        <p:tgtEl>
                                          <p:spTgt spid="765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0" grpId="0"/>
      <p:bldP spid="765001" grpId="0"/>
      <p:bldP spid="765022" grpId="0"/>
      <p:bldP spid="765025" grpId="0" animBg="1"/>
      <p:bldP spid="765033" grpId="0" animBg="1"/>
      <p:bldP spid="7650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9110" name="Object 2"/>
          <p:cNvGraphicFramePr>
            <a:graphicFrameLocks noGrp="1" noChangeAspect="1"/>
          </p:cNvGraphicFramePr>
          <p:nvPr>
            <p:ph sz="half" idx="4294967295"/>
            <p:extLst>
              <p:ext uri="{D42A27DB-BD31-4B8C-83A1-F6EECF244321}">
                <p14:modId xmlns:p14="http://schemas.microsoft.com/office/powerpoint/2010/main" val="1036557586"/>
              </p:ext>
            </p:extLst>
          </p:nvPr>
        </p:nvGraphicFramePr>
        <p:xfrm>
          <a:off x="1517724" y="928977"/>
          <a:ext cx="2130352" cy="1355677"/>
        </p:xfrm>
        <a:graphic>
          <a:graphicData uri="http://schemas.openxmlformats.org/presentationml/2006/ole">
            <mc:AlternateContent xmlns:mc="http://schemas.openxmlformats.org/markup-compatibility/2006">
              <mc:Choice xmlns:v="urn:schemas-microsoft-com:vml" Requires="v">
                <p:oleObj spid="_x0000_s214207" name="Equation" r:id="rId3" imgW="1474560" imgH="939240" progId="Equation.DSMT4">
                  <p:embed/>
                </p:oleObj>
              </mc:Choice>
              <mc:Fallback>
                <p:oleObj name="Equation" r:id="rId3" imgW="1474560" imgH="93924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724" y="928977"/>
                        <a:ext cx="2130352" cy="1355677"/>
                      </a:xfrm>
                      <a:prstGeom prst="rect">
                        <a:avLst/>
                      </a:prstGeom>
                      <a:noFill/>
                      <a:ln>
                        <a:noFill/>
                      </a:ln>
                      <a:effectLst/>
                    </p:spPr>
                  </p:pic>
                </p:oleObj>
              </mc:Fallback>
            </mc:AlternateContent>
          </a:graphicData>
        </a:graphic>
      </p:graphicFrame>
      <p:graphicFrame>
        <p:nvGraphicFramePr>
          <p:cNvPr id="157699" name="Object 3"/>
          <p:cNvGraphicFramePr>
            <a:graphicFrameLocks noGrp="1" noChangeAspect="1"/>
          </p:cNvGraphicFramePr>
          <p:nvPr>
            <p:ph sz="quarter" idx="4294967295"/>
            <p:extLst>
              <p:ext uri="{D42A27DB-BD31-4B8C-83A1-F6EECF244321}">
                <p14:modId xmlns:p14="http://schemas.microsoft.com/office/powerpoint/2010/main" val="3845446571"/>
              </p:ext>
            </p:extLst>
          </p:nvPr>
        </p:nvGraphicFramePr>
        <p:xfrm>
          <a:off x="4706437" y="1080706"/>
          <a:ext cx="2280504" cy="1239014"/>
        </p:xfrm>
        <a:graphic>
          <a:graphicData uri="http://schemas.openxmlformats.org/presentationml/2006/ole">
            <mc:AlternateContent xmlns:mc="http://schemas.openxmlformats.org/markup-compatibility/2006">
              <mc:Choice xmlns:v="urn:schemas-microsoft-com:vml" Requires="v">
                <p:oleObj spid="_x0000_s214208" name="Equation" r:id="rId5" imgW="1729080" imgH="939240" progId="Equation.DSMT4">
                  <p:embed/>
                </p:oleObj>
              </mc:Choice>
              <mc:Fallback>
                <p:oleObj name="Equation" r:id="rId5" imgW="1729080" imgH="93924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437" y="1080706"/>
                        <a:ext cx="2280504" cy="1239014"/>
                      </a:xfrm>
                      <a:prstGeom prst="rect">
                        <a:avLst/>
                      </a:prstGeom>
                      <a:noFill/>
                      <a:ln>
                        <a:noFill/>
                      </a:ln>
                      <a:effectLst/>
                    </p:spPr>
                  </p:pic>
                </p:oleObj>
              </mc:Fallback>
            </mc:AlternateContent>
          </a:graphicData>
        </a:graphic>
      </p:graphicFrame>
      <p:graphicFrame>
        <p:nvGraphicFramePr>
          <p:cNvPr id="769113" name="Object 4"/>
          <p:cNvGraphicFramePr>
            <a:graphicFrameLocks noGrp="1" noChangeAspect="1"/>
          </p:cNvGraphicFramePr>
          <p:nvPr>
            <p:ph sz="quarter" idx="4294967295"/>
            <p:extLst>
              <p:ext uri="{D42A27DB-BD31-4B8C-83A1-F6EECF244321}">
                <p14:modId xmlns:p14="http://schemas.microsoft.com/office/powerpoint/2010/main" val="3688290057"/>
              </p:ext>
            </p:extLst>
          </p:nvPr>
        </p:nvGraphicFramePr>
        <p:xfrm>
          <a:off x="3792539" y="2349500"/>
          <a:ext cx="2839492" cy="1191184"/>
        </p:xfrm>
        <a:graphic>
          <a:graphicData uri="http://schemas.openxmlformats.org/presentationml/2006/ole">
            <mc:AlternateContent xmlns:mc="http://schemas.openxmlformats.org/markup-compatibility/2006">
              <mc:Choice xmlns:v="urn:schemas-microsoft-com:vml" Requires="v">
                <p:oleObj spid="_x0000_s214209" name="Equation" r:id="rId7" imgW="2008440" imgH="939240" progId="Equation.DSMT4">
                  <p:embed/>
                </p:oleObj>
              </mc:Choice>
              <mc:Fallback>
                <p:oleObj name="Equation" r:id="rId7" imgW="2008440" imgH="93924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539" y="2349500"/>
                        <a:ext cx="2839492" cy="1191184"/>
                      </a:xfrm>
                      <a:prstGeom prst="rect">
                        <a:avLst/>
                      </a:prstGeom>
                      <a:noFill/>
                      <a:ln>
                        <a:noFill/>
                      </a:ln>
                      <a:effectLst/>
                    </p:spPr>
                  </p:pic>
                </p:oleObj>
              </mc:Fallback>
            </mc:AlternateContent>
          </a:graphicData>
        </a:graphic>
      </p:graphicFrame>
      <p:sp>
        <p:nvSpPr>
          <p:cNvPr id="17743" name="灯片编号占位符 5"/>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15B4704-D116-44A3-B7A4-6CD3246B4193}" type="slidenum">
              <a:rPr lang="en-US" altLang="zh-CN" sz="1400">
                <a:solidFill>
                  <a:srgbClr val="000000"/>
                </a:solidFill>
              </a:rPr>
              <a:pPr algn="r"/>
              <a:t>13</a:t>
            </a:fld>
            <a:endParaRPr lang="en-US" altLang="zh-CN" sz="1400">
              <a:solidFill>
                <a:srgbClr val="000000"/>
              </a:solidFill>
            </a:endParaRPr>
          </a:p>
        </p:txBody>
      </p:sp>
      <p:sp>
        <p:nvSpPr>
          <p:cNvPr id="157702" name="Text Box 37"/>
          <p:cNvSpPr txBox="1">
            <a:spLocks noChangeArrowheads="1"/>
          </p:cNvSpPr>
          <p:nvPr/>
        </p:nvSpPr>
        <p:spPr bwMode="auto">
          <a:xfrm>
            <a:off x="7309703" y="1133475"/>
            <a:ext cx="4589462" cy="13223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srgbClr val="FFFF00"/>
              </a:buClr>
              <a:buFont typeface="Wingdings" panose="05000000000000000000" pitchFamily="2" charset="2"/>
              <a:buChar char="l"/>
            </a:pPr>
            <a:r>
              <a:rPr lang="en-US" altLang="zh-CN" sz="2000">
                <a:solidFill>
                  <a:srgbClr val="000000"/>
                </a:solidFill>
                <a:latin typeface="Times New Roman" panose="02020603050405020304" pitchFamily="18" charset="0"/>
                <a:ea typeface="楷体_GB2312" pitchFamily="49" charset="-122"/>
              </a:rPr>
              <a:t>                   perpendicular to each other</a:t>
            </a:r>
          </a:p>
          <a:p>
            <a:pPr>
              <a:spcBef>
                <a:spcPct val="50000"/>
              </a:spcBef>
              <a:buClr>
                <a:srgbClr val="FFFF00"/>
              </a:buClr>
              <a:buFont typeface="Wingdings" panose="05000000000000000000" pitchFamily="2" charset="2"/>
              <a:buChar char="l"/>
            </a:pPr>
            <a:r>
              <a:rPr lang="en-US" altLang="zh-CN" sz="2000">
                <a:solidFill>
                  <a:srgbClr val="000000"/>
                </a:solidFill>
                <a:latin typeface="Times New Roman" panose="02020603050405020304" pitchFamily="18" charset="0"/>
                <a:ea typeface="楷体_GB2312" pitchFamily="49" charset="-122"/>
              </a:rPr>
              <a:t>Electric and magnetic fields in phase</a:t>
            </a:r>
          </a:p>
          <a:p>
            <a:pPr>
              <a:spcBef>
                <a:spcPct val="50000"/>
              </a:spcBef>
              <a:buClr>
                <a:srgbClr val="FFFF00"/>
              </a:buClr>
              <a:buFont typeface="Wingdings" panose="05000000000000000000" pitchFamily="2" charset="2"/>
              <a:buChar char="l"/>
            </a:pPr>
            <a:r>
              <a:rPr lang="en-US" altLang="zh-CN" sz="2000">
                <a:solidFill>
                  <a:srgbClr val="000000"/>
                </a:solidFill>
                <a:latin typeface="Times New Roman" panose="02020603050405020304" pitchFamily="18" charset="0"/>
                <a:ea typeface="楷体_GB2312" pitchFamily="49" charset="-122"/>
              </a:rPr>
              <a:t>Amplitude difference of      times</a:t>
            </a:r>
          </a:p>
        </p:txBody>
      </p:sp>
      <p:sp>
        <p:nvSpPr>
          <p:cNvPr id="157703" name="Rectangle 2"/>
          <p:cNvSpPr>
            <a:spLocks noChangeArrowheads="1"/>
          </p:cNvSpPr>
          <p:nvPr/>
        </p:nvSpPr>
        <p:spPr bwMode="auto">
          <a:xfrm>
            <a:off x="1847851" y="404813"/>
            <a:ext cx="856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b="1" u="sng" dirty="0">
                <a:solidFill>
                  <a:srgbClr val="800000"/>
                </a:solidFill>
                <a:latin typeface="Times New Roman" panose="02020603050405020304" pitchFamily="18" charset="0"/>
                <a:ea typeface="楷体_GB2312" pitchFamily="49" charset="-122"/>
              </a:rPr>
              <a:t>The relationship between E  and H of  uniform plane wave</a:t>
            </a:r>
          </a:p>
        </p:txBody>
      </p:sp>
      <p:graphicFrame>
        <p:nvGraphicFramePr>
          <p:cNvPr id="769046" name="Object 8"/>
          <p:cNvGraphicFramePr>
            <a:graphicFrameLocks noChangeAspect="1"/>
          </p:cNvGraphicFramePr>
          <p:nvPr>
            <p:extLst>
              <p:ext uri="{D42A27DB-BD31-4B8C-83A1-F6EECF244321}">
                <p14:modId xmlns:p14="http://schemas.microsoft.com/office/powerpoint/2010/main" val="1703591352"/>
              </p:ext>
            </p:extLst>
          </p:nvPr>
        </p:nvGraphicFramePr>
        <p:xfrm>
          <a:off x="2424438" y="3440907"/>
          <a:ext cx="1822450" cy="862013"/>
        </p:xfrm>
        <a:graphic>
          <a:graphicData uri="http://schemas.openxmlformats.org/presentationml/2006/ole">
            <mc:AlternateContent xmlns:mc="http://schemas.openxmlformats.org/markup-compatibility/2006">
              <mc:Choice xmlns:v="urn:schemas-microsoft-com:vml" Requires="v">
                <p:oleObj spid="_x0000_s214210" name="Equation" r:id="rId9" imgW="1144080" imgH="583920" progId="Equation.DSMT4">
                  <p:embed/>
                </p:oleObj>
              </mc:Choice>
              <mc:Fallback>
                <p:oleObj name="Equation" r:id="rId9" imgW="1144080" imgH="5839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4438" y="3440907"/>
                        <a:ext cx="182245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9048" name="Rectangle 24"/>
          <p:cNvSpPr>
            <a:spLocks noChangeArrowheads="1"/>
          </p:cNvSpPr>
          <p:nvPr/>
        </p:nvSpPr>
        <p:spPr bwMode="auto">
          <a:xfrm>
            <a:off x="1517724" y="3675063"/>
            <a:ext cx="1150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ea typeface="楷体_GB2312" pitchFamily="49" charset="-122"/>
              </a:rPr>
              <a:t>where</a:t>
            </a:r>
          </a:p>
        </p:txBody>
      </p:sp>
      <p:sp>
        <p:nvSpPr>
          <p:cNvPr id="769049" name="Rectangle 25"/>
          <p:cNvSpPr>
            <a:spLocks noChangeArrowheads="1"/>
          </p:cNvSpPr>
          <p:nvPr/>
        </p:nvSpPr>
        <p:spPr bwMode="auto">
          <a:xfrm>
            <a:off x="1620838" y="4373563"/>
            <a:ext cx="48434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00"/>
                </a:solidFill>
                <a:latin typeface="Times New Roman" panose="02020603050405020304" pitchFamily="18" charset="0"/>
                <a:ea typeface="楷体_GB2312" pitchFamily="49" charset="-122"/>
              </a:rPr>
              <a:t>is the intrinsic impedance of the </a:t>
            </a:r>
          </a:p>
          <a:p>
            <a:pPr>
              <a:spcBef>
                <a:spcPct val="20000"/>
              </a:spcBef>
            </a:pPr>
            <a:r>
              <a:rPr lang="en-US" altLang="zh-CN" sz="2000" b="1" dirty="0">
                <a:solidFill>
                  <a:srgbClr val="000000"/>
                </a:solidFill>
                <a:latin typeface="Times New Roman" panose="02020603050405020304" pitchFamily="18" charset="0"/>
                <a:ea typeface="楷体_GB2312" pitchFamily="49" charset="-122"/>
              </a:rPr>
              <a:t>medium, also called wave impedance</a:t>
            </a:r>
          </a:p>
        </p:txBody>
      </p:sp>
      <p:graphicFrame>
        <p:nvGraphicFramePr>
          <p:cNvPr id="769058" name="Object 11"/>
          <p:cNvGraphicFramePr>
            <a:graphicFrameLocks noChangeAspect="1"/>
          </p:cNvGraphicFramePr>
          <p:nvPr/>
        </p:nvGraphicFramePr>
        <p:xfrm>
          <a:off x="3359151" y="5229226"/>
          <a:ext cx="2843213" cy="936625"/>
        </p:xfrm>
        <a:graphic>
          <a:graphicData uri="http://schemas.openxmlformats.org/presentationml/2006/ole">
            <mc:AlternateContent xmlns:mc="http://schemas.openxmlformats.org/markup-compatibility/2006">
              <mc:Choice xmlns:v="urn:schemas-microsoft-com:vml" Requires="v">
                <p:oleObj spid="_x0000_s214211" name="Equation" r:id="rId11" imgW="1779840" imgH="634680" progId="Equation.DSMT4">
                  <p:embed/>
                </p:oleObj>
              </mc:Choice>
              <mc:Fallback>
                <p:oleObj name="Equation" r:id="rId11" imgW="1779840" imgH="6346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5229226"/>
                        <a:ext cx="284321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9060" name="Rectangle 36"/>
          <p:cNvSpPr>
            <a:spLocks noChangeArrowheads="1"/>
          </p:cNvSpPr>
          <p:nvPr/>
        </p:nvSpPr>
        <p:spPr bwMode="auto">
          <a:xfrm>
            <a:off x="1670051" y="5430838"/>
            <a:ext cx="1547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in vacuum</a:t>
            </a:r>
          </a:p>
        </p:txBody>
      </p:sp>
      <p:graphicFrame>
        <p:nvGraphicFramePr>
          <p:cNvPr id="769063" name="Object 13"/>
          <p:cNvGraphicFramePr>
            <a:graphicFrameLocks noChangeAspect="1"/>
          </p:cNvGraphicFramePr>
          <p:nvPr>
            <p:extLst>
              <p:ext uri="{D42A27DB-BD31-4B8C-83A1-F6EECF244321}">
                <p14:modId xmlns:p14="http://schemas.microsoft.com/office/powerpoint/2010/main" val="2840064670"/>
              </p:ext>
            </p:extLst>
          </p:nvPr>
        </p:nvGraphicFramePr>
        <p:xfrm>
          <a:off x="7649429" y="1125538"/>
          <a:ext cx="1152525" cy="419100"/>
        </p:xfrm>
        <a:graphic>
          <a:graphicData uri="http://schemas.openxmlformats.org/presentationml/2006/ole">
            <mc:AlternateContent xmlns:mc="http://schemas.openxmlformats.org/markup-compatibility/2006">
              <mc:Choice xmlns:v="urn:schemas-microsoft-com:vml" Requires="v">
                <p:oleObj spid="_x0000_s214212" name="Equation" r:id="rId13" imgW="712080" imgH="279360" progId="Equation.DSMT4">
                  <p:embed/>
                </p:oleObj>
              </mc:Choice>
              <mc:Fallback>
                <p:oleObj name="Equation" r:id="rId13" imgW="71208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49429" y="1125538"/>
                        <a:ext cx="11525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69097" name="Group 73"/>
          <p:cNvGrpSpPr>
            <a:grpSpLocks/>
          </p:cNvGrpSpPr>
          <p:nvPr/>
        </p:nvGrpSpPr>
        <p:grpSpPr bwMode="auto">
          <a:xfrm>
            <a:off x="7887744" y="3068638"/>
            <a:ext cx="4211637" cy="2951162"/>
            <a:chOff x="3107" y="2115"/>
            <a:chExt cx="2653" cy="1859"/>
          </a:xfrm>
        </p:grpSpPr>
        <p:sp>
          <p:nvSpPr>
            <p:cNvPr id="157711" name="Rectangle 42"/>
            <p:cNvSpPr>
              <a:spLocks noChangeArrowheads="1"/>
            </p:cNvSpPr>
            <p:nvPr/>
          </p:nvSpPr>
          <p:spPr bwMode="auto">
            <a:xfrm>
              <a:off x="3107" y="2130"/>
              <a:ext cx="2540" cy="1844"/>
            </a:xfrm>
            <a:prstGeom prst="rect">
              <a:avLst/>
            </a:prstGeom>
            <a:solidFill>
              <a:srgbClr val="CCFF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7712" name="Rectangle 43"/>
            <p:cNvSpPr>
              <a:spLocks noChangeArrowheads="1"/>
            </p:cNvSpPr>
            <p:nvPr/>
          </p:nvSpPr>
          <p:spPr bwMode="auto">
            <a:xfrm>
              <a:off x="3974" y="2115"/>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b="1" i="1">
                  <a:solidFill>
                    <a:srgbClr val="000000"/>
                  </a:solidFill>
                  <a:latin typeface="Times New Roman" panose="02020603050405020304" pitchFamily="18" charset="0"/>
                </a:rPr>
                <a:t>x</a:t>
              </a:r>
              <a:endParaRPr lang="en-US" altLang="zh-CN" b="1">
                <a:solidFill>
                  <a:srgbClr val="000000"/>
                </a:solidFill>
              </a:endParaRPr>
            </a:p>
          </p:txBody>
        </p:sp>
        <p:sp>
          <p:nvSpPr>
            <p:cNvPr id="157713" name="Rectangle 44"/>
            <p:cNvSpPr>
              <a:spLocks noChangeArrowheads="1"/>
            </p:cNvSpPr>
            <p:nvPr/>
          </p:nvSpPr>
          <p:spPr bwMode="auto">
            <a:xfrm>
              <a:off x="3116" y="3102"/>
              <a:ext cx="1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000" i="1">
                  <a:solidFill>
                    <a:srgbClr val="000000"/>
                  </a:solidFill>
                  <a:latin typeface="Times New Roman" panose="02020603050405020304" pitchFamily="18" charset="0"/>
                </a:rPr>
                <a:t>y</a:t>
              </a:r>
              <a:endParaRPr lang="en-US" altLang="zh-CN" sz="2000">
                <a:solidFill>
                  <a:srgbClr val="000000"/>
                </a:solidFill>
              </a:endParaRPr>
            </a:p>
          </p:txBody>
        </p:sp>
        <p:sp>
          <p:nvSpPr>
            <p:cNvPr id="157714" name="Rectangle 45"/>
            <p:cNvSpPr>
              <a:spLocks noChangeArrowheads="1"/>
            </p:cNvSpPr>
            <p:nvPr/>
          </p:nvSpPr>
          <p:spPr bwMode="auto">
            <a:xfrm>
              <a:off x="5454" y="3373"/>
              <a:ext cx="1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000" i="1">
                  <a:solidFill>
                    <a:srgbClr val="000000"/>
                  </a:solidFill>
                  <a:latin typeface="Times New Roman" panose="02020603050405020304" pitchFamily="18" charset="0"/>
                </a:rPr>
                <a:t>z</a:t>
              </a:r>
              <a:endParaRPr lang="en-US" altLang="zh-CN" sz="2000" i="1">
                <a:solidFill>
                  <a:srgbClr val="000000"/>
                </a:solidFill>
              </a:endParaRPr>
            </a:p>
          </p:txBody>
        </p:sp>
        <p:sp>
          <p:nvSpPr>
            <p:cNvPr id="157715" name="Rectangle 46"/>
            <p:cNvSpPr>
              <a:spLocks noChangeArrowheads="1"/>
            </p:cNvSpPr>
            <p:nvPr/>
          </p:nvSpPr>
          <p:spPr bwMode="auto">
            <a:xfrm>
              <a:off x="4100" y="2564"/>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en-US" altLang="zh-CN" b="1" i="1">
                  <a:solidFill>
                    <a:srgbClr val="000000"/>
                  </a:solidFill>
                  <a:latin typeface="Times New Roman" panose="02020603050405020304" pitchFamily="18" charset="0"/>
                </a:rPr>
                <a:t>E</a:t>
              </a:r>
              <a:endParaRPr lang="en-US" altLang="zh-CN" b="1">
                <a:solidFill>
                  <a:srgbClr val="000000"/>
                </a:solidFill>
              </a:endParaRPr>
            </a:p>
          </p:txBody>
        </p:sp>
        <p:sp>
          <p:nvSpPr>
            <p:cNvPr id="157716" name="Rectangle 47"/>
            <p:cNvSpPr>
              <a:spLocks noChangeArrowheads="1"/>
            </p:cNvSpPr>
            <p:nvPr/>
          </p:nvSpPr>
          <p:spPr bwMode="auto">
            <a:xfrm>
              <a:off x="3792" y="3012"/>
              <a:ext cx="1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en-US" altLang="zh-CN" b="1" i="1">
                  <a:solidFill>
                    <a:srgbClr val="000000"/>
                  </a:solidFill>
                  <a:latin typeface="Times New Roman" panose="02020603050405020304" pitchFamily="18" charset="0"/>
                </a:rPr>
                <a:t>H</a:t>
              </a:r>
              <a:endParaRPr lang="en-US" altLang="zh-CN">
                <a:solidFill>
                  <a:srgbClr val="000000"/>
                </a:solidFill>
              </a:endParaRPr>
            </a:p>
          </p:txBody>
        </p:sp>
        <p:sp>
          <p:nvSpPr>
            <p:cNvPr id="157717" name="Freeform 48"/>
            <p:cNvSpPr>
              <a:spLocks/>
            </p:cNvSpPr>
            <p:nvPr/>
          </p:nvSpPr>
          <p:spPr bwMode="auto">
            <a:xfrm>
              <a:off x="3732" y="2384"/>
              <a:ext cx="400" cy="570"/>
            </a:xfrm>
            <a:custGeom>
              <a:avLst/>
              <a:gdLst>
                <a:gd name="T0" fmla="*/ 0 w 272"/>
                <a:gd name="T1" fmla="*/ 653 h 378"/>
                <a:gd name="T2" fmla="*/ 294 w 272"/>
                <a:gd name="T3" fmla="*/ 35 h 378"/>
                <a:gd name="T4" fmla="*/ 588 w 272"/>
                <a:gd name="T5" fmla="*/ 860 h 378"/>
                <a:gd name="T6" fmla="*/ 0 60000 65536"/>
                <a:gd name="T7" fmla="*/ 0 60000 65536"/>
                <a:gd name="T8" fmla="*/ 0 60000 65536"/>
                <a:gd name="T9" fmla="*/ 0 w 272"/>
                <a:gd name="T10" fmla="*/ 0 h 378"/>
                <a:gd name="T11" fmla="*/ 272 w 272"/>
                <a:gd name="T12" fmla="*/ 378 h 378"/>
              </a:gdLst>
              <a:ahLst/>
              <a:cxnLst>
                <a:cxn ang="T6">
                  <a:pos x="T0" y="T1"/>
                </a:cxn>
                <a:cxn ang="T7">
                  <a:pos x="T2" y="T3"/>
                </a:cxn>
                <a:cxn ang="T8">
                  <a:pos x="T4" y="T5"/>
                </a:cxn>
              </a:cxnLst>
              <a:rect l="T9" t="T10" r="T11" b="T12"/>
              <a:pathLst>
                <a:path w="272" h="378">
                  <a:moveTo>
                    <a:pt x="0" y="287"/>
                  </a:moveTo>
                  <a:cubicBezTo>
                    <a:pt x="45" y="143"/>
                    <a:pt x="91" y="0"/>
                    <a:pt x="136" y="15"/>
                  </a:cubicBezTo>
                  <a:cubicBezTo>
                    <a:pt x="181" y="30"/>
                    <a:pt x="249" y="317"/>
                    <a:pt x="272" y="378"/>
                  </a:cubicBezTo>
                </a:path>
              </a:pathLst>
            </a:custGeom>
            <a:solidFill>
              <a:srgbClr val="FF5757"/>
            </a:solidFill>
            <a:ln w="25400" cap="flat" cmpd="sng">
              <a:solidFill>
                <a:srgbClr val="FF0000"/>
              </a:solidFill>
              <a:prstDash val="solid"/>
              <a:round/>
              <a:headEnd/>
              <a:tailEnd/>
            </a:ln>
          </p:spPr>
          <p:txBody>
            <a:bodyPr/>
            <a:lstStyle/>
            <a:p>
              <a:endParaRPr lang="zh-CN" altLang="en-US"/>
            </a:p>
          </p:txBody>
        </p:sp>
        <p:sp>
          <p:nvSpPr>
            <p:cNvPr id="157718" name="Freeform 49"/>
            <p:cNvSpPr>
              <a:spLocks/>
            </p:cNvSpPr>
            <p:nvPr/>
          </p:nvSpPr>
          <p:spPr bwMode="auto">
            <a:xfrm rot="10800000">
              <a:off x="4112" y="2923"/>
              <a:ext cx="399" cy="569"/>
            </a:xfrm>
            <a:custGeom>
              <a:avLst/>
              <a:gdLst>
                <a:gd name="T0" fmla="*/ 0 w 272"/>
                <a:gd name="T1" fmla="*/ 650 h 378"/>
                <a:gd name="T2" fmla="*/ 293 w 272"/>
                <a:gd name="T3" fmla="*/ 35 h 378"/>
                <a:gd name="T4" fmla="*/ 585 w 272"/>
                <a:gd name="T5" fmla="*/ 857 h 378"/>
                <a:gd name="T6" fmla="*/ 0 60000 65536"/>
                <a:gd name="T7" fmla="*/ 0 60000 65536"/>
                <a:gd name="T8" fmla="*/ 0 60000 65536"/>
                <a:gd name="T9" fmla="*/ 0 w 272"/>
                <a:gd name="T10" fmla="*/ 0 h 378"/>
                <a:gd name="T11" fmla="*/ 272 w 272"/>
                <a:gd name="T12" fmla="*/ 378 h 378"/>
              </a:gdLst>
              <a:ahLst/>
              <a:cxnLst>
                <a:cxn ang="T6">
                  <a:pos x="T0" y="T1"/>
                </a:cxn>
                <a:cxn ang="T7">
                  <a:pos x="T2" y="T3"/>
                </a:cxn>
                <a:cxn ang="T8">
                  <a:pos x="T4" y="T5"/>
                </a:cxn>
              </a:cxnLst>
              <a:rect l="T9" t="T10" r="T11" b="T12"/>
              <a:pathLst>
                <a:path w="272" h="378">
                  <a:moveTo>
                    <a:pt x="0" y="287"/>
                  </a:moveTo>
                  <a:cubicBezTo>
                    <a:pt x="45" y="143"/>
                    <a:pt x="91" y="0"/>
                    <a:pt x="136" y="15"/>
                  </a:cubicBezTo>
                  <a:cubicBezTo>
                    <a:pt x="181" y="30"/>
                    <a:pt x="249" y="317"/>
                    <a:pt x="272" y="378"/>
                  </a:cubicBezTo>
                </a:path>
              </a:pathLst>
            </a:custGeom>
            <a:solidFill>
              <a:srgbClr val="FF5757"/>
            </a:solidFill>
            <a:ln w="25400" cap="flat" cmpd="sng">
              <a:solidFill>
                <a:srgbClr val="FF0000"/>
              </a:solidFill>
              <a:prstDash val="solid"/>
              <a:round/>
              <a:headEnd/>
              <a:tailEnd/>
            </a:ln>
          </p:spPr>
          <p:txBody>
            <a:bodyPr/>
            <a:lstStyle/>
            <a:p>
              <a:endParaRPr lang="zh-CN" altLang="en-US"/>
            </a:p>
          </p:txBody>
        </p:sp>
        <p:sp>
          <p:nvSpPr>
            <p:cNvPr id="157719" name="Freeform 50"/>
            <p:cNvSpPr>
              <a:spLocks/>
            </p:cNvSpPr>
            <p:nvPr/>
          </p:nvSpPr>
          <p:spPr bwMode="auto">
            <a:xfrm rot="10800000">
              <a:off x="4909" y="3179"/>
              <a:ext cx="401" cy="569"/>
            </a:xfrm>
            <a:custGeom>
              <a:avLst/>
              <a:gdLst>
                <a:gd name="T0" fmla="*/ 0 w 272"/>
                <a:gd name="T1" fmla="*/ 650 h 378"/>
                <a:gd name="T2" fmla="*/ 296 w 272"/>
                <a:gd name="T3" fmla="*/ 35 h 378"/>
                <a:gd name="T4" fmla="*/ 591 w 272"/>
                <a:gd name="T5" fmla="*/ 857 h 378"/>
                <a:gd name="T6" fmla="*/ 0 60000 65536"/>
                <a:gd name="T7" fmla="*/ 0 60000 65536"/>
                <a:gd name="T8" fmla="*/ 0 60000 65536"/>
                <a:gd name="T9" fmla="*/ 0 w 272"/>
                <a:gd name="T10" fmla="*/ 0 h 378"/>
                <a:gd name="T11" fmla="*/ 272 w 272"/>
                <a:gd name="T12" fmla="*/ 378 h 378"/>
              </a:gdLst>
              <a:ahLst/>
              <a:cxnLst>
                <a:cxn ang="T6">
                  <a:pos x="T0" y="T1"/>
                </a:cxn>
                <a:cxn ang="T7">
                  <a:pos x="T2" y="T3"/>
                </a:cxn>
                <a:cxn ang="T8">
                  <a:pos x="T4" y="T5"/>
                </a:cxn>
              </a:cxnLst>
              <a:rect l="T9" t="T10" r="T11" b="T12"/>
              <a:pathLst>
                <a:path w="272" h="378">
                  <a:moveTo>
                    <a:pt x="0" y="287"/>
                  </a:moveTo>
                  <a:cubicBezTo>
                    <a:pt x="45" y="143"/>
                    <a:pt x="91" y="0"/>
                    <a:pt x="136" y="15"/>
                  </a:cubicBezTo>
                  <a:cubicBezTo>
                    <a:pt x="181" y="30"/>
                    <a:pt x="249" y="317"/>
                    <a:pt x="272" y="378"/>
                  </a:cubicBezTo>
                </a:path>
              </a:pathLst>
            </a:custGeom>
            <a:solidFill>
              <a:srgbClr val="FF5757"/>
            </a:solidFill>
            <a:ln w="25400" cap="flat" cmpd="sng">
              <a:solidFill>
                <a:srgbClr val="FF0000"/>
              </a:solidFill>
              <a:prstDash val="solid"/>
              <a:round/>
              <a:headEnd/>
              <a:tailEnd/>
            </a:ln>
          </p:spPr>
          <p:txBody>
            <a:bodyPr/>
            <a:lstStyle/>
            <a:p>
              <a:endParaRPr lang="zh-CN" altLang="en-US"/>
            </a:p>
          </p:txBody>
        </p:sp>
        <p:sp>
          <p:nvSpPr>
            <p:cNvPr id="157720" name="Freeform 51"/>
            <p:cNvSpPr>
              <a:spLocks/>
            </p:cNvSpPr>
            <p:nvPr/>
          </p:nvSpPr>
          <p:spPr bwMode="auto">
            <a:xfrm>
              <a:off x="3464" y="2833"/>
              <a:ext cx="678" cy="217"/>
            </a:xfrm>
            <a:custGeom>
              <a:avLst/>
              <a:gdLst>
                <a:gd name="T0" fmla="*/ 406 w 453"/>
                <a:gd name="T1" fmla="*/ 0 h 197"/>
                <a:gd name="T2" fmla="*/ 100 w 453"/>
                <a:gd name="T3" fmla="*/ 220 h 197"/>
                <a:gd name="T4" fmla="*/ 1015 w 453"/>
                <a:gd name="T5" fmla="*/ 110 h 197"/>
                <a:gd name="T6" fmla="*/ 0 60000 65536"/>
                <a:gd name="T7" fmla="*/ 0 60000 65536"/>
                <a:gd name="T8" fmla="*/ 0 60000 65536"/>
                <a:gd name="T9" fmla="*/ 0 w 453"/>
                <a:gd name="T10" fmla="*/ 0 h 197"/>
                <a:gd name="T11" fmla="*/ 453 w 453"/>
                <a:gd name="T12" fmla="*/ 197 h 197"/>
              </a:gdLst>
              <a:ahLst/>
              <a:cxnLst>
                <a:cxn ang="T6">
                  <a:pos x="T0" y="T1"/>
                </a:cxn>
                <a:cxn ang="T7">
                  <a:pos x="T2" y="T3"/>
                </a:cxn>
                <a:cxn ang="T8">
                  <a:pos x="T4" y="T5"/>
                </a:cxn>
              </a:cxnLst>
              <a:rect l="T9" t="T10" r="T11" b="T12"/>
              <a:pathLst>
                <a:path w="453" h="197">
                  <a:moveTo>
                    <a:pt x="181" y="0"/>
                  </a:moveTo>
                  <a:cubicBezTo>
                    <a:pt x="90" y="83"/>
                    <a:pt x="0" y="167"/>
                    <a:pt x="45" y="182"/>
                  </a:cubicBezTo>
                  <a:cubicBezTo>
                    <a:pt x="90" y="197"/>
                    <a:pt x="385" y="106"/>
                    <a:pt x="453" y="91"/>
                  </a:cubicBezTo>
                </a:path>
              </a:pathLst>
            </a:custGeom>
            <a:solidFill>
              <a:srgbClr val="FF7FFF"/>
            </a:solidFill>
            <a:ln w="25400" cap="flat" cmpd="sng">
              <a:solidFill>
                <a:srgbClr val="FF00FF"/>
              </a:solidFill>
              <a:prstDash val="solid"/>
              <a:round/>
              <a:headEnd/>
              <a:tailEnd/>
            </a:ln>
          </p:spPr>
          <p:txBody>
            <a:bodyPr/>
            <a:lstStyle/>
            <a:p>
              <a:endParaRPr lang="zh-CN" altLang="en-US"/>
            </a:p>
          </p:txBody>
        </p:sp>
        <p:sp>
          <p:nvSpPr>
            <p:cNvPr id="157721" name="Freeform 52"/>
            <p:cNvSpPr>
              <a:spLocks/>
            </p:cNvSpPr>
            <p:nvPr/>
          </p:nvSpPr>
          <p:spPr bwMode="auto">
            <a:xfrm rot="10800000">
              <a:off x="4091" y="2833"/>
              <a:ext cx="724" cy="217"/>
            </a:xfrm>
            <a:custGeom>
              <a:avLst/>
              <a:gdLst>
                <a:gd name="T0" fmla="*/ 462 w 453"/>
                <a:gd name="T1" fmla="*/ 0 h 197"/>
                <a:gd name="T2" fmla="*/ 115 w 453"/>
                <a:gd name="T3" fmla="*/ 220 h 197"/>
                <a:gd name="T4" fmla="*/ 1157 w 453"/>
                <a:gd name="T5" fmla="*/ 110 h 197"/>
                <a:gd name="T6" fmla="*/ 0 60000 65536"/>
                <a:gd name="T7" fmla="*/ 0 60000 65536"/>
                <a:gd name="T8" fmla="*/ 0 60000 65536"/>
                <a:gd name="T9" fmla="*/ 0 w 453"/>
                <a:gd name="T10" fmla="*/ 0 h 197"/>
                <a:gd name="T11" fmla="*/ 453 w 453"/>
                <a:gd name="T12" fmla="*/ 197 h 197"/>
              </a:gdLst>
              <a:ahLst/>
              <a:cxnLst>
                <a:cxn ang="T6">
                  <a:pos x="T0" y="T1"/>
                </a:cxn>
                <a:cxn ang="T7">
                  <a:pos x="T2" y="T3"/>
                </a:cxn>
                <a:cxn ang="T8">
                  <a:pos x="T4" y="T5"/>
                </a:cxn>
              </a:cxnLst>
              <a:rect l="T9" t="T10" r="T11" b="T12"/>
              <a:pathLst>
                <a:path w="453" h="197">
                  <a:moveTo>
                    <a:pt x="181" y="0"/>
                  </a:moveTo>
                  <a:cubicBezTo>
                    <a:pt x="90" y="83"/>
                    <a:pt x="0" y="167"/>
                    <a:pt x="45" y="182"/>
                  </a:cubicBezTo>
                  <a:cubicBezTo>
                    <a:pt x="90" y="197"/>
                    <a:pt x="385" y="106"/>
                    <a:pt x="453" y="91"/>
                  </a:cubicBezTo>
                </a:path>
              </a:pathLst>
            </a:custGeom>
            <a:solidFill>
              <a:srgbClr val="FF7FFF"/>
            </a:solidFill>
            <a:ln w="25400" cap="flat" cmpd="sng">
              <a:solidFill>
                <a:srgbClr val="FF00FF"/>
              </a:solidFill>
              <a:prstDash val="solid"/>
              <a:round/>
              <a:headEnd/>
              <a:tailEnd/>
            </a:ln>
          </p:spPr>
          <p:txBody>
            <a:bodyPr/>
            <a:lstStyle/>
            <a:p>
              <a:endParaRPr lang="zh-CN" altLang="en-US"/>
            </a:p>
          </p:txBody>
        </p:sp>
        <p:sp>
          <p:nvSpPr>
            <p:cNvPr id="157722" name="Freeform 53"/>
            <p:cNvSpPr>
              <a:spLocks/>
            </p:cNvSpPr>
            <p:nvPr/>
          </p:nvSpPr>
          <p:spPr bwMode="auto">
            <a:xfrm>
              <a:off x="4520" y="2640"/>
              <a:ext cx="400" cy="570"/>
            </a:xfrm>
            <a:custGeom>
              <a:avLst/>
              <a:gdLst>
                <a:gd name="T0" fmla="*/ 0 w 272"/>
                <a:gd name="T1" fmla="*/ 653 h 378"/>
                <a:gd name="T2" fmla="*/ 294 w 272"/>
                <a:gd name="T3" fmla="*/ 35 h 378"/>
                <a:gd name="T4" fmla="*/ 588 w 272"/>
                <a:gd name="T5" fmla="*/ 860 h 378"/>
                <a:gd name="T6" fmla="*/ 0 60000 65536"/>
                <a:gd name="T7" fmla="*/ 0 60000 65536"/>
                <a:gd name="T8" fmla="*/ 0 60000 65536"/>
                <a:gd name="T9" fmla="*/ 0 w 272"/>
                <a:gd name="T10" fmla="*/ 0 h 378"/>
                <a:gd name="T11" fmla="*/ 272 w 272"/>
                <a:gd name="T12" fmla="*/ 378 h 378"/>
              </a:gdLst>
              <a:ahLst/>
              <a:cxnLst>
                <a:cxn ang="T6">
                  <a:pos x="T0" y="T1"/>
                </a:cxn>
                <a:cxn ang="T7">
                  <a:pos x="T2" y="T3"/>
                </a:cxn>
                <a:cxn ang="T8">
                  <a:pos x="T4" y="T5"/>
                </a:cxn>
              </a:cxnLst>
              <a:rect l="T9" t="T10" r="T11" b="T12"/>
              <a:pathLst>
                <a:path w="272" h="378">
                  <a:moveTo>
                    <a:pt x="0" y="287"/>
                  </a:moveTo>
                  <a:cubicBezTo>
                    <a:pt x="45" y="143"/>
                    <a:pt x="91" y="0"/>
                    <a:pt x="136" y="15"/>
                  </a:cubicBezTo>
                  <a:cubicBezTo>
                    <a:pt x="181" y="30"/>
                    <a:pt x="249" y="317"/>
                    <a:pt x="272" y="378"/>
                  </a:cubicBezTo>
                </a:path>
              </a:pathLst>
            </a:custGeom>
            <a:solidFill>
              <a:srgbClr val="FF5757"/>
            </a:solidFill>
            <a:ln w="25400" cap="flat" cmpd="sng">
              <a:solidFill>
                <a:srgbClr val="FF0000"/>
              </a:solidFill>
              <a:prstDash val="solid"/>
              <a:round/>
              <a:headEnd/>
              <a:tailEnd/>
            </a:ln>
          </p:spPr>
          <p:txBody>
            <a:bodyPr/>
            <a:lstStyle/>
            <a:p>
              <a:endParaRPr lang="zh-CN" altLang="en-US"/>
            </a:p>
          </p:txBody>
        </p:sp>
        <p:sp>
          <p:nvSpPr>
            <p:cNvPr id="157723" name="Freeform 54"/>
            <p:cNvSpPr>
              <a:spLocks/>
            </p:cNvSpPr>
            <p:nvPr/>
          </p:nvSpPr>
          <p:spPr bwMode="auto">
            <a:xfrm>
              <a:off x="4203" y="3077"/>
              <a:ext cx="708" cy="218"/>
            </a:xfrm>
            <a:custGeom>
              <a:avLst/>
              <a:gdLst>
                <a:gd name="T0" fmla="*/ 442 w 453"/>
                <a:gd name="T1" fmla="*/ 0 h 197"/>
                <a:gd name="T2" fmla="*/ 109 w 453"/>
                <a:gd name="T3" fmla="*/ 222 h 197"/>
                <a:gd name="T4" fmla="*/ 1107 w 453"/>
                <a:gd name="T5" fmla="*/ 112 h 197"/>
                <a:gd name="T6" fmla="*/ 0 60000 65536"/>
                <a:gd name="T7" fmla="*/ 0 60000 65536"/>
                <a:gd name="T8" fmla="*/ 0 60000 65536"/>
                <a:gd name="T9" fmla="*/ 0 w 453"/>
                <a:gd name="T10" fmla="*/ 0 h 197"/>
                <a:gd name="T11" fmla="*/ 453 w 453"/>
                <a:gd name="T12" fmla="*/ 197 h 197"/>
              </a:gdLst>
              <a:ahLst/>
              <a:cxnLst>
                <a:cxn ang="T6">
                  <a:pos x="T0" y="T1"/>
                </a:cxn>
                <a:cxn ang="T7">
                  <a:pos x="T2" y="T3"/>
                </a:cxn>
                <a:cxn ang="T8">
                  <a:pos x="T4" y="T5"/>
                </a:cxn>
              </a:cxnLst>
              <a:rect l="T9" t="T10" r="T11" b="T12"/>
              <a:pathLst>
                <a:path w="453" h="197">
                  <a:moveTo>
                    <a:pt x="181" y="0"/>
                  </a:moveTo>
                  <a:cubicBezTo>
                    <a:pt x="90" y="83"/>
                    <a:pt x="0" y="167"/>
                    <a:pt x="45" y="182"/>
                  </a:cubicBezTo>
                  <a:cubicBezTo>
                    <a:pt x="90" y="197"/>
                    <a:pt x="385" y="106"/>
                    <a:pt x="453" y="91"/>
                  </a:cubicBezTo>
                </a:path>
              </a:pathLst>
            </a:custGeom>
            <a:solidFill>
              <a:srgbClr val="FF7FFF"/>
            </a:solidFill>
            <a:ln w="25400" cap="flat" cmpd="sng">
              <a:solidFill>
                <a:srgbClr val="FF00FF"/>
              </a:solidFill>
              <a:prstDash val="solid"/>
              <a:round/>
              <a:headEnd/>
              <a:tailEnd/>
            </a:ln>
          </p:spPr>
          <p:txBody>
            <a:bodyPr/>
            <a:lstStyle/>
            <a:p>
              <a:endParaRPr lang="zh-CN" altLang="en-US"/>
            </a:p>
          </p:txBody>
        </p:sp>
        <p:sp>
          <p:nvSpPr>
            <p:cNvPr id="157724" name="Freeform 55"/>
            <p:cNvSpPr>
              <a:spLocks/>
            </p:cNvSpPr>
            <p:nvPr/>
          </p:nvSpPr>
          <p:spPr bwMode="auto">
            <a:xfrm rot="10800000">
              <a:off x="4911" y="3041"/>
              <a:ext cx="667" cy="269"/>
            </a:xfrm>
            <a:custGeom>
              <a:avLst/>
              <a:gdLst>
                <a:gd name="T0" fmla="*/ 393 w 453"/>
                <a:gd name="T1" fmla="*/ 0 h 197"/>
                <a:gd name="T2" fmla="*/ 97 w 453"/>
                <a:gd name="T3" fmla="*/ 340 h 197"/>
                <a:gd name="T4" fmla="*/ 982 w 453"/>
                <a:gd name="T5" fmla="*/ 169 h 197"/>
                <a:gd name="T6" fmla="*/ 0 60000 65536"/>
                <a:gd name="T7" fmla="*/ 0 60000 65536"/>
                <a:gd name="T8" fmla="*/ 0 60000 65536"/>
                <a:gd name="T9" fmla="*/ 0 w 453"/>
                <a:gd name="T10" fmla="*/ 0 h 197"/>
                <a:gd name="T11" fmla="*/ 453 w 453"/>
                <a:gd name="T12" fmla="*/ 197 h 197"/>
              </a:gdLst>
              <a:ahLst/>
              <a:cxnLst>
                <a:cxn ang="T6">
                  <a:pos x="T0" y="T1"/>
                </a:cxn>
                <a:cxn ang="T7">
                  <a:pos x="T2" y="T3"/>
                </a:cxn>
                <a:cxn ang="T8">
                  <a:pos x="T4" y="T5"/>
                </a:cxn>
              </a:cxnLst>
              <a:rect l="T9" t="T10" r="T11" b="T12"/>
              <a:pathLst>
                <a:path w="453" h="197">
                  <a:moveTo>
                    <a:pt x="181" y="0"/>
                  </a:moveTo>
                  <a:cubicBezTo>
                    <a:pt x="90" y="83"/>
                    <a:pt x="0" y="167"/>
                    <a:pt x="45" y="182"/>
                  </a:cubicBezTo>
                  <a:cubicBezTo>
                    <a:pt x="90" y="197"/>
                    <a:pt x="385" y="106"/>
                    <a:pt x="453" y="91"/>
                  </a:cubicBezTo>
                </a:path>
              </a:pathLst>
            </a:custGeom>
            <a:solidFill>
              <a:srgbClr val="FF7FFF"/>
            </a:solidFill>
            <a:ln w="25400" cap="flat" cmpd="sng">
              <a:solidFill>
                <a:srgbClr val="FF00FF"/>
              </a:solidFill>
              <a:prstDash val="solid"/>
              <a:round/>
              <a:headEnd/>
              <a:tailEnd/>
            </a:ln>
          </p:spPr>
          <p:txBody>
            <a:bodyPr/>
            <a:lstStyle/>
            <a:p>
              <a:endParaRPr lang="zh-CN" altLang="en-US"/>
            </a:p>
          </p:txBody>
        </p:sp>
        <p:sp>
          <p:nvSpPr>
            <p:cNvPr id="157725" name="Line 56"/>
            <p:cNvSpPr>
              <a:spLocks noChangeShapeType="1"/>
            </p:cNvSpPr>
            <p:nvPr/>
          </p:nvSpPr>
          <p:spPr bwMode="auto">
            <a:xfrm>
              <a:off x="3732" y="2817"/>
              <a:ext cx="1818" cy="584"/>
            </a:xfrm>
            <a:prstGeom prst="line">
              <a:avLst/>
            </a:prstGeom>
            <a:noFill/>
            <a:ln w="2540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7726" name="Rectangle 57"/>
            <p:cNvSpPr>
              <a:spLocks noChangeArrowheads="1"/>
            </p:cNvSpPr>
            <p:nvPr/>
          </p:nvSpPr>
          <p:spPr bwMode="auto">
            <a:xfrm>
              <a:off x="3641" y="2340"/>
              <a:ext cx="266" cy="5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7727" name="Line 58"/>
            <p:cNvSpPr>
              <a:spLocks noChangeShapeType="1"/>
            </p:cNvSpPr>
            <p:nvPr/>
          </p:nvSpPr>
          <p:spPr bwMode="auto">
            <a:xfrm flipH="1">
              <a:off x="3459" y="2833"/>
              <a:ext cx="396" cy="135"/>
            </a:xfrm>
            <a:prstGeom prst="line">
              <a:avLst/>
            </a:prstGeom>
            <a:noFill/>
            <a:ln w="16002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728" name="Rectangle 59"/>
            <p:cNvSpPr>
              <a:spLocks noChangeArrowheads="1"/>
            </p:cNvSpPr>
            <p:nvPr/>
          </p:nvSpPr>
          <p:spPr bwMode="auto">
            <a:xfrm>
              <a:off x="3792" y="2715"/>
              <a:ext cx="1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en-US" altLang="zh-CN" b="1" i="1">
                  <a:solidFill>
                    <a:srgbClr val="000000"/>
                  </a:solidFill>
                  <a:latin typeface="Times New Roman" panose="02020603050405020304" pitchFamily="18" charset="0"/>
                </a:rPr>
                <a:t>O</a:t>
              </a:r>
              <a:endParaRPr lang="en-US" altLang="zh-CN" b="1">
                <a:solidFill>
                  <a:srgbClr val="000000"/>
                </a:solidFill>
              </a:endParaRPr>
            </a:p>
          </p:txBody>
        </p:sp>
        <p:sp>
          <p:nvSpPr>
            <p:cNvPr id="157729" name="Text Box 61"/>
            <p:cNvSpPr txBox="1">
              <a:spLocks noChangeArrowheads="1"/>
            </p:cNvSpPr>
            <p:nvPr/>
          </p:nvSpPr>
          <p:spPr bwMode="auto">
            <a:xfrm>
              <a:off x="3301" y="3748"/>
              <a:ext cx="24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en-US" altLang="zh-CN" sz="1400" b="1">
                  <a:solidFill>
                    <a:srgbClr val="000000"/>
                  </a:solidFill>
                  <a:latin typeface="Times New Roman" panose="02020603050405020304" pitchFamily="18" charset="0"/>
                  <a:ea typeface="幼圆" panose="02010509060101010101" pitchFamily="49" charset="-122"/>
                </a:rPr>
                <a:t>Uniform plane wave in ideal medium</a:t>
              </a:r>
            </a:p>
          </p:txBody>
        </p:sp>
        <p:sp>
          <p:nvSpPr>
            <p:cNvPr id="157730" name="Line 64"/>
            <p:cNvSpPr>
              <a:spLocks noChangeShapeType="1"/>
            </p:cNvSpPr>
            <p:nvPr/>
          </p:nvSpPr>
          <p:spPr bwMode="auto">
            <a:xfrm flipV="1">
              <a:off x="3917" y="2161"/>
              <a:ext cx="1" cy="717"/>
            </a:xfrm>
            <a:prstGeom prst="line">
              <a:avLst/>
            </a:prstGeom>
            <a:noFill/>
            <a:ln w="2540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7731" name="Line 65"/>
            <p:cNvSpPr>
              <a:spLocks noChangeAspect="1" noChangeShapeType="1"/>
            </p:cNvSpPr>
            <p:nvPr/>
          </p:nvSpPr>
          <p:spPr bwMode="auto">
            <a:xfrm flipH="1">
              <a:off x="3170" y="2877"/>
              <a:ext cx="738" cy="270"/>
            </a:xfrm>
            <a:prstGeom prst="line">
              <a:avLst/>
            </a:prstGeom>
            <a:noFill/>
            <a:ln w="2540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7732" name="Line 69"/>
            <p:cNvSpPr>
              <a:spLocks noChangeShapeType="1"/>
            </p:cNvSpPr>
            <p:nvPr/>
          </p:nvSpPr>
          <p:spPr bwMode="auto">
            <a:xfrm flipV="1">
              <a:off x="4021" y="2592"/>
              <a:ext cx="0" cy="32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7733" name="Line 70"/>
            <p:cNvSpPr>
              <a:spLocks noChangeShapeType="1"/>
            </p:cNvSpPr>
            <p:nvPr/>
          </p:nvSpPr>
          <p:spPr bwMode="auto">
            <a:xfrm flipH="1">
              <a:off x="3768" y="2914"/>
              <a:ext cx="253" cy="9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69108" name="Object 38"/>
          <p:cNvGraphicFramePr>
            <a:graphicFrameLocks noChangeAspect="1"/>
          </p:cNvGraphicFramePr>
          <p:nvPr>
            <p:extLst>
              <p:ext uri="{D42A27DB-BD31-4B8C-83A1-F6EECF244321}">
                <p14:modId xmlns:p14="http://schemas.microsoft.com/office/powerpoint/2010/main" val="2664093012"/>
              </p:ext>
            </p:extLst>
          </p:nvPr>
        </p:nvGraphicFramePr>
        <p:xfrm>
          <a:off x="10241816" y="2060575"/>
          <a:ext cx="296863" cy="330200"/>
        </p:xfrm>
        <a:graphic>
          <a:graphicData uri="http://schemas.openxmlformats.org/presentationml/2006/ole">
            <mc:AlternateContent xmlns:mc="http://schemas.openxmlformats.org/markup-compatibility/2006">
              <mc:Choice xmlns:v="urn:schemas-microsoft-com:vml" Requires="v">
                <p:oleObj spid="_x0000_s214213" name="Equation" r:id="rId15" imgW="152640" imgH="203040" progId="Equation.DSMT4">
                  <p:embed/>
                </p:oleObj>
              </mc:Choice>
              <mc:Fallback>
                <p:oleObj name="Equation" r:id="rId15" imgW="152640" imgH="2030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41816" y="2060575"/>
                        <a:ext cx="29686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9116" name="AutoShape 92"/>
          <p:cNvSpPr>
            <a:spLocks noChangeArrowheads="1"/>
          </p:cNvSpPr>
          <p:nvPr/>
        </p:nvSpPr>
        <p:spPr bwMode="auto">
          <a:xfrm>
            <a:off x="3792539" y="1516064"/>
            <a:ext cx="576263" cy="142875"/>
          </a:xfrm>
          <a:prstGeom prst="rightArrow">
            <a:avLst>
              <a:gd name="adj1" fmla="val 50000"/>
              <a:gd name="adj2" fmla="val 100833"/>
            </a:avLst>
          </a:prstGeom>
          <a:solidFill>
            <a:srgbClr val="993300"/>
          </a:solidFill>
          <a:ln w="9525">
            <a:solidFill>
              <a:srgbClr val="FF5757"/>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sp>
        <p:nvSpPr>
          <p:cNvPr id="769120" name="AutoShape 96"/>
          <p:cNvSpPr>
            <a:spLocks noChangeArrowheads="1"/>
          </p:cNvSpPr>
          <p:nvPr/>
        </p:nvSpPr>
        <p:spPr bwMode="auto">
          <a:xfrm>
            <a:off x="3071814" y="2708276"/>
            <a:ext cx="649287" cy="142875"/>
          </a:xfrm>
          <a:prstGeom prst="rightArrow">
            <a:avLst>
              <a:gd name="adj1" fmla="val 50000"/>
              <a:gd name="adj2" fmla="val 113611"/>
            </a:avLst>
          </a:prstGeom>
          <a:solidFill>
            <a:srgbClr val="993300"/>
          </a:solidFill>
          <a:ln w="9525">
            <a:solidFill>
              <a:srgbClr val="FF5757"/>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graphicFrame>
        <p:nvGraphicFramePr>
          <p:cNvPr id="157737" name="Object 41"/>
          <p:cNvGraphicFramePr>
            <a:graphicFrameLocks noChangeAspect="1"/>
          </p:cNvGraphicFramePr>
          <p:nvPr>
            <p:extLst>
              <p:ext uri="{D42A27DB-BD31-4B8C-83A1-F6EECF244321}">
                <p14:modId xmlns:p14="http://schemas.microsoft.com/office/powerpoint/2010/main" val="492568957"/>
              </p:ext>
            </p:extLst>
          </p:nvPr>
        </p:nvGraphicFramePr>
        <p:xfrm>
          <a:off x="3717131" y="1700213"/>
          <a:ext cx="697322" cy="423862"/>
        </p:xfrm>
        <a:graphic>
          <a:graphicData uri="http://schemas.openxmlformats.org/presentationml/2006/ole">
            <mc:AlternateContent xmlns:mc="http://schemas.openxmlformats.org/markup-compatibility/2006">
              <mc:Choice xmlns:v="urn:schemas-microsoft-com:vml" Requires="v">
                <p:oleObj spid="_x0000_s214214" name="Equation" r:id="rId17" imgW="457560" imgH="279360" progId="Equation.DSMT4">
                  <p:embed/>
                </p:oleObj>
              </mc:Choice>
              <mc:Fallback>
                <p:oleObj name="Equation" r:id="rId17" imgW="457560" imgH="2793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7131" y="1700213"/>
                        <a:ext cx="697322" cy="423862"/>
                      </a:xfrm>
                      <a:prstGeom prst="rect">
                        <a:avLst/>
                      </a:prstGeom>
                      <a:noFill/>
                      <a:ln>
                        <a:noFill/>
                      </a:ln>
                      <a:effectLst/>
                    </p:spPr>
                  </p:pic>
                </p:oleObj>
              </mc:Fallback>
            </mc:AlternateContent>
          </a:graphicData>
        </a:graphic>
      </p:graphicFrame>
      <p:graphicFrame>
        <p:nvGraphicFramePr>
          <p:cNvPr id="157738" name="Object 42"/>
          <p:cNvGraphicFramePr>
            <a:graphicFrameLocks noChangeAspect="1"/>
          </p:cNvGraphicFramePr>
          <p:nvPr>
            <p:extLst>
              <p:ext uri="{D42A27DB-BD31-4B8C-83A1-F6EECF244321}">
                <p14:modId xmlns:p14="http://schemas.microsoft.com/office/powerpoint/2010/main" val="3424408668"/>
              </p:ext>
            </p:extLst>
          </p:nvPr>
        </p:nvGraphicFramePr>
        <p:xfrm>
          <a:off x="3143251" y="2879622"/>
          <a:ext cx="560388" cy="449368"/>
        </p:xfrm>
        <a:graphic>
          <a:graphicData uri="http://schemas.openxmlformats.org/presentationml/2006/ole">
            <mc:AlternateContent xmlns:mc="http://schemas.openxmlformats.org/markup-compatibility/2006">
              <mc:Choice xmlns:v="urn:schemas-microsoft-com:vml" Requires="v">
                <p:oleObj spid="_x0000_s214215" name="Equation" r:id="rId19" imgW="330480" imgH="253800" progId="Equation.DSMT4">
                  <p:embed/>
                </p:oleObj>
              </mc:Choice>
              <mc:Fallback>
                <p:oleObj name="Equation" r:id="rId19" imgW="330480" imgH="2538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3251" y="2879622"/>
                        <a:ext cx="560388" cy="4493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5269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9110"/>
                                        </p:tgtEl>
                                        <p:attrNameLst>
                                          <p:attrName>style.visibility</p:attrName>
                                        </p:attrNameLst>
                                      </p:cBhvr>
                                      <p:to>
                                        <p:strVal val="visible"/>
                                      </p:to>
                                    </p:set>
                                    <p:animEffect transition="in" filter="blinds(horizontal)">
                                      <p:cBhvr>
                                        <p:cTn id="7" dur="500"/>
                                        <p:tgtEl>
                                          <p:spTgt spid="7691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9048"/>
                                        </p:tgtEl>
                                        <p:attrNameLst>
                                          <p:attrName>style.visibility</p:attrName>
                                        </p:attrNameLst>
                                      </p:cBhvr>
                                      <p:to>
                                        <p:strVal val="visible"/>
                                      </p:to>
                                    </p:set>
                                    <p:animEffect transition="in" filter="blinds(horizontal)">
                                      <p:cBhvr>
                                        <p:cTn id="12" dur="500"/>
                                        <p:tgtEl>
                                          <p:spTgt spid="769048"/>
                                        </p:tgtEl>
                                      </p:cBhvr>
                                    </p:animEffect>
                                  </p:childTnLst>
                                </p:cTn>
                              </p:par>
                              <p:par>
                                <p:cTn id="13" presetID="3" presetClass="entr" presetSubtype="10" fill="hold" nodeType="withEffect">
                                  <p:stCondLst>
                                    <p:cond delay="0"/>
                                  </p:stCondLst>
                                  <p:childTnLst>
                                    <p:set>
                                      <p:cBhvr>
                                        <p:cTn id="14" dur="1" fill="hold">
                                          <p:stCondLst>
                                            <p:cond delay="0"/>
                                          </p:stCondLst>
                                        </p:cTn>
                                        <p:tgtEl>
                                          <p:spTgt spid="769046"/>
                                        </p:tgtEl>
                                        <p:attrNameLst>
                                          <p:attrName>style.visibility</p:attrName>
                                        </p:attrNameLst>
                                      </p:cBhvr>
                                      <p:to>
                                        <p:strVal val="visible"/>
                                      </p:to>
                                    </p:set>
                                    <p:animEffect transition="in" filter="blinds(horizontal)">
                                      <p:cBhvr>
                                        <p:cTn id="15" dur="500"/>
                                        <p:tgtEl>
                                          <p:spTgt spid="7690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69049"/>
                                        </p:tgtEl>
                                        <p:attrNameLst>
                                          <p:attrName>style.visibility</p:attrName>
                                        </p:attrNameLst>
                                      </p:cBhvr>
                                      <p:to>
                                        <p:strVal val="visible"/>
                                      </p:to>
                                    </p:set>
                                    <p:animEffect transition="in" filter="blinds(horizontal)">
                                      <p:cBhvr>
                                        <p:cTn id="20" dur="500"/>
                                        <p:tgtEl>
                                          <p:spTgt spid="7690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69060"/>
                                        </p:tgtEl>
                                        <p:attrNameLst>
                                          <p:attrName>style.visibility</p:attrName>
                                        </p:attrNameLst>
                                      </p:cBhvr>
                                      <p:to>
                                        <p:strVal val="visible"/>
                                      </p:to>
                                    </p:set>
                                    <p:animEffect transition="in" filter="blinds(horizontal)">
                                      <p:cBhvr>
                                        <p:cTn id="25" dur="500"/>
                                        <p:tgtEl>
                                          <p:spTgt spid="769060"/>
                                        </p:tgtEl>
                                      </p:cBhvr>
                                    </p:animEffect>
                                  </p:childTnLst>
                                </p:cTn>
                              </p:par>
                              <p:par>
                                <p:cTn id="26" presetID="3" presetClass="entr" presetSubtype="10" fill="hold" nodeType="withEffect">
                                  <p:stCondLst>
                                    <p:cond delay="0"/>
                                  </p:stCondLst>
                                  <p:childTnLst>
                                    <p:set>
                                      <p:cBhvr>
                                        <p:cTn id="27" dur="1" fill="hold">
                                          <p:stCondLst>
                                            <p:cond delay="0"/>
                                          </p:stCondLst>
                                        </p:cTn>
                                        <p:tgtEl>
                                          <p:spTgt spid="769058"/>
                                        </p:tgtEl>
                                        <p:attrNameLst>
                                          <p:attrName>style.visibility</p:attrName>
                                        </p:attrNameLst>
                                      </p:cBhvr>
                                      <p:to>
                                        <p:strVal val="visible"/>
                                      </p:to>
                                    </p:set>
                                    <p:animEffect transition="in" filter="blinds(horizontal)">
                                      <p:cBhvr>
                                        <p:cTn id="28" dur="500"/>
                                        <p:tgtEl>
                                          <p:spTgt spid="76905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69116"/>
                                        </p:tgtEl>
                                        <p:attrNameLst>
                                          <p:attrName>style.visibility</p:attrName>
                                        </p:attrNameLst>
                                      </p:cBhvr>
                                      <p:to>
                                        <p:strVal val="visible"/>
                                      </p:to>
                                    </p:set>
                                    <p:animEffect transition="in" filter="blinds(horizontal)">
                                      <p:cBhvr>
                                        <p:cTn id="33" dur="500"/>
                                        <p:tgtEl>
                                          <p:spTgt spid="769116"/>
                                        </p:tgtEl>
                                      </p:cBhvr>
                                    </p:animEffect>
                                  </p:childTnLst>
                                </p:cTn>
                              </p:par>
                            </p:childTnLst>
                          </p:cTn>
                        </p:par>
                        <p:par>
                          <p:cTn id="34" fill="hold" nodeType="afterGroup">
                            <p:stCondLst>
                              <p:cond delay="500"/>
                            </p:stCondLst>
                            <p:childTnLst>
                              <p:par>
                                <p:cTn id="35" presetID="3" presetClass="entr" presetSubtype="10" fill="hold" nodeType="afterEffect">
                                  <p:stCondLst>
                                    <p:cond delay="0"/>
                                  </p:stCondLst>
                                  <p:childTnLst>
                                    <p:set>
                                      <p:cBhvr>
                                        <p:cTn id="36" dur="1" fill="hold">
                                          <p:stCondLst>
                                            <p:cond delay="0"/>
                                          </p:stCondLst>
                                        </p:cTn>
                                        <p:tgtEl>
                                          <p:spTgt spid="157737"/>
                                        </p:tgtEl>
                                        <p:attrNameLst>
                                          <p:attrName>style.visibility</p:attrName>
                                        </p:attrNameLst>
                                      </p:cBhvr>
                                      <p:to>
                                        <p:strVal val="visible"/>
                                      </p:to>
                                    </p:set>
                                    <p:animEffect transition="in" filter="blinds(horizontal)">
                                      <p:cBhvr>
                                        <p:cTn id="37" dur="500"/>
                                        <p:tgtEl>
                                          <p:spTgt spid="1577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57699"/>
                                        </p:tgtEl>
                                        <p:attrNameLst>
                                          <p:attrName>style.visibility</p:attrName>
                                        </p:attrNameLst>
                                      </p:cBhvr>
                                      <p:to>
                                        <p:strVal val="visible"/>
                                      </p:to>
                                    </p:set>
                                    <p:animEffect transition="in" filter="blinds(horizontal)">
                                      <p:cBhvr>
                                        <p:cTn id="42" dur="500"/>
                                        <p:tgtEl>
                                          <p:spTgt spid="1576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9120"/>
                                        </p:tgtEl>
                                        <p:attrNameLst>
                                          <p:attrName>style.visibility</p:attrName>
                                        </p:attrNameLst>
                                      </p:cBhvr>
                                      <p:to>
                                        <p:strVal val="visible"/>
                                      </p:to>
                                    </p:set>
                                    <p:animEffect transition="in" filter="blinds(horizontal)">
                                      <p:cBhvr>
                                        <p:cTn id="47" dur="500"/>
                                        <p:tgtEl>
                                          <p:spTgt spid="769120"/>
                                        </p:tgtEl>
                                      </p:cBhvr>
                                    </p:animEffect>
                                  </p:childTnLst>
                                </p:cTn>
                              </p:par>
                            </p:childTnLst>
                          </p:cTn>
                        </p:par>
                        <p:par>
                          <p:cTn id="48" fill="hold" nodeType="afterGroup">
                            <p:stCondLst>
                              <p:cond delay="500"/>
                            </p:stCondLst>
                            <p:childTnLst>
                              <p:par>
                                <p:cTn id="49" presetID="3" presetClass="entr" presetSubtype="10" fill="hold" nodeType="afterEffect">
                                  <p:stCondLst>
                                    <p:cond delay="0"/>
                                  </p:stCondLst>
                                  <p:childTnLst>
                                    <p:set>
                                      <p:cBhvr>
                                        <p:cTn id="50" dur="1" fill="hold">
                                          <p:stCondLst>
                                            <p:cond delay="0"/>
                                          </p:stCondLst>
                                        </p:cTn>
                                        <p:tgtEl>
                                          <p:spTgt spid="157738"/>
                                        </p:tgtEl>
                                        <p:attrNameLst>
                                          <p:attrName>style.visibility</p:attrName>
                                        </p:attrNameLst>
                                      </p:cBhvr>
                                      <p:to>
                                        <p:strVal val="visible"/>
                                      </p:to>
                                    </p:set>
                                    <p:animEffect transition="in" filter="blinds(horizontal)">
                                      <p:cBhvr>
                                        <p:cTn id="51" dur="500"/>
                                        <p:tgtEl>
                                          <p:spTgt spid="15773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769113"/>
                                        </p:tgtEl>
                                        <p:attrNameLst>
                                          <p:attrName>style.visibility</p:attrName>
                                        </p:attrNameLst>
                                      </p:cBhvr>
                                      <p:to>
                                        <p:strVal val="visible"/>
                                      </p:to>
                                    </p:set>
                                    <p:animEffect transition="in" filter="blinds(horizontal)">
                                      <p:cBhvr>
                                        <p:cTn id="56" dur="500"/>
                                        <p:tgtEl>
                                          <p:spTgt spid="7691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57702"/>
                                        </p:tgtEl>
                                        <p:attrNameLst>
                                          <p:attrName>style.visibility</p:attrName>
                                        </p:attrNameLst>
                                      </p:cBhvr>
                                      <p:to>
                                        <p:strVal val="visible"/>
                                      </p:to>
                                    </p:set>
                                    <p:animEffect transition="in" filter="blinds(horizontal)">
                                      <p:cBhvr>
                                        <p:cTn id="61" dur="500"/>
                                        <p:tgtEl>
                                          <p:spTgt spid="157702"/>
                                        </p:tgtEl>
                                      </p:cBhvr>
                                    </p:animEffect>
                                  </p:childTnLst>
                                </p:cTn>
                              </p:par>
                              <p:par>
                                <p:cTn id="62" presetID="3" presetClass="entr" presetSubtype="10" fill="hold" nodeType="withEffect">
                                  <p:stCondLst>
                                    <p:cond delay="0"/>
                                  </p:stCondLst>
                                  <p:childTnLst>
                                    <p:set>
                                      <p:cBhvr>
                                        <p:cTn id="63" dur="1" fill="hold">
                                          <p:stCondLst>
                                            <p:cond delay="0"/>
                                          </p:stCondLst>
                                        </p:cTn>
                                        <p:tgtEl>
                                          <p:spTgt spid="769063"/>
                                        </p:tgtEl>
                                        <p:attrNameLst>
                                          <p:attrName>style.visibility</p:attrName>
                                        </p:attrNameLst>
                                      </p:cBhvr>
                                      <p:to>
                                        <p:strVal val="visible"/>
                                      </p:to>
                                    </p:set>
                                    <p:animEffect transition="in" filter="blinds(horizontal)">
                                      <p:cBhvr>
                                        <p:cTn id="64" dur="500"/>
                                        <p:tgtEl>
                                          <p:spTgt spid="769063"/>
                                        </p:tgtEl>
                                      </p:cBhvr>
                                    </p:animEffect>
                                  </p:childTnLst>
                                </p:cTn>
                              </p:par>
                              <p:par>
                                <p:cTn id="65" presetID="3" presetClass="entr" presetSubtype="10" fill="hold" nodeType="withEffect">
                                  <p:stCondLst>
                                    <p:cond delay="0"/>
                                  </p:stCondLst>
                                  <p:childTnLst>
                                    <p:set>
                                      <p:cBhvr>
                                        <p:cTn id="66" dur="1" fill="hold">
                                          <p:stCondLst>
                                            <p:cond delay="0"/>
                                          </p:stCondLst>
                                        </p:cTn>
                                        <p:tgtEl>
                                          <p:spTgt spid="769108"/>
                                        </p:tgtEl>
                                        <p:attrNameLst>
                                          <p:attrName>style.visibility</p:attrName>
                                        </p:attrNameLst>
                                      </p:cBhvr>
                                      <p:to>
                                        <p:strVal val="visible"/>
                                      </p:to>
                                    </p:set>
                                    <p:animEffect transition="in" filter="blinds(horizontal)">
                                      <p:cBhvr>
                                        <p:cTn id="67" dur="500"/>
                                        <p:tgtEl>
                                          <p:spTgt spid="769108"/>
                                        </p:tgtEl>
                                      </p:cBhvr>
                                    </p:animEffect>
                                  </p:childTnLst>
                                </p:cTn>
                              </p:par>
                            </p:childTnLst>
                          </p:cTn>
                        </p:par>
                        <p:par>
                          <p:cTn id="68" fill="hold" nodeType="afterGroup">
                            <p:stCondLst>
                              <p:cond delay="500"/>
                            </p:stCondLst>
                            <p:childTnLst>
                              <p:par>
                                <p:cTn id="69" presetID="3" presetClass="entr" presetSubtype="10" fill="hold" nodeType="afterEffect">
                                  <p:stCondLst>
                                    <p:cond delay="0"/>
                                  </p:stCondLst>
                                  <p:childTnLst>
                                    <p:set>
                                      <p:cBhvr>
                                        <p:cTn id="70" dur="1" fill="hold">
                                          <p:stCondLst>
                                            <p:cond delay="0"/>
                                          </p:stCondLst>
                                        </p:cTn>
                                        <p:tgtEl>
                                          <p:spTgt spid="769097"/>
                                        </p:tgtEl>
                                        <p:attrNameLst>
                                          <p:attrName>style.visibility</p:attrName>
                                        </p:attrNameLst>
                                      </p:cBhvr>
                                      <p:to>
                                        <p:strVal val="visible"/>
                                      </p:to>
                                    </p:set>
                                    <p:animEffect transition="in" filter="blinds(horizontal)">
                                      <p:cBhvr>
                                        <p:cTn id="71" dur="500"/>
                                        <p:tgtEl>
                                          <p:spTgt spid="769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2" grpId="0" animBg="1"/>
      <p:bldP spid="769048" grpId="0"/>
      <p:bldP spid="769049" grpId="0"/>
      <p:bldP spid="769060" grpId="0"/>
      <p:bldP spid="769116" grpId="0" animBg="1"/>
      <p:bldP spid="7691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8722" name="Object 2"/>
          <p:cNvGraphicFramePr>
            <a:graphicFrameLocks noGrp="1" noChangeAspect="1"/>
          </p:cNvGraphicFramePr>
          <p:nvPr>
            <p:ph sz="half" idx="4294967295"/>
          </p:nvPr>
        </p:nvGraphicFramePr>
        <p:xfrm>
          <a:off x="6096001" y="2332038"/>
          <a:ext cx="2239963" cy="474662"/>
        </p:xfrm>
        <a:graphic>
          <a:graphicData uri="http://schemas.openxmlformats.org/presentationml/2006/ole">
            <mc:AlternateContent xmlns:mc="http://schemas.openxmlformats.org/markup-compatibility/2006">
              <mc:Choice xmlns:v="urn:schemas-microsoft-com:vml" Requires="v">
                <p:oleObj spid="_x0000_s215162" name="Equation" r:id="rId3" imgW="1347480" imgH="304560" progId="Equation.DSMT4">
                  <p:embed/>
                </p:oleObj>
              </mc:Choice>
              <mc:Fallback>
                <p:oleObj name="Equation" r:id="rId3" imgW="1347480" imgH="3045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2332038"/>
                        <a:ext cx="2239963"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3" name="Object 3"/>
          <p:cNvGraphicFramePr>
            <a:graphicFrameLocks noGrp="1" noChangeAspect="1"/>
          </p:cNvGraphicFramePr>
          <p:nvPr>
            <p:ph sz="quarter" idx="4294967295"/>
          </p:nvPr>
        </p:nvGraphicFramePr>
        <p:xfrm>
          <a:off x="3106739" y="2265363"/>
          <a:ext cx="2243137" cy="533400"/>
        </p:xfrm>
        <a:graphic>
          <a:graphicData uri="http://schemas.openxmlformats.org/presentationml/2006/ole">
            <mc:AlternateContent xmlns:mc="http://schemas.openxmlformats.org/markup-compatibility/2006">
              <mc:Choice xmlns:v="urn:schemas-microsoft-com:vml" Requires="v">
                <p:oleObj spid="_x0000_s215163" name="Equation" r:id="rId5" imgW="1258560" imgH="330120" progId="Equation.DSMT4">
                  <p:embed/>
                </p:oleObj>
              </mc:Choice>
              <mc:Fallback>
                <p:oleObj name="Equation" r:id="rId5" imgW="1258560" imgH="33012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739" y="2265363"/>
                        <a:ext cx="22431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4" name="Object 4"/>
          <p:cNvGraphicFramePr>
            <a:graphicFrameLocks noGrp="1" noChangeAspect="1"/>
          </p:cNvGraphicFramePr>
          <p:nvPr>
            <p:ph sz="quarter" idx="4294967295"/>
          </p:nvPr>
        </p:nvGraphicFramePr>
        <p:xfrm>
          <a:off x="5154613" y="2857500"/>
          <a:ext cx="1047750" cy="368300"/>
        </p:xfrm>
        <a:graphic>
          <a:graphicData uri="http://schemas.openxmlformats.org/presentationml/2006/ole">
            <mc:AlternateContent xmlns:mc="http://schemas.openxmlformats.org/markup-compatibility/2006">
              <mc:Choice xmlns:v="urn:schemas-microsoft-com:vml" Requires="v">
                <p:oleObj spid="_x0000_s215164" name="Equation" r:id="rId7" imgW="712080" imgH="279360" progId="Equation.DSMT4">
                  <p:embed/>
                </p:oleObj>
              </mc:Choice>
              <mc:Fallback>
                <p:oleObj name="Equation" r:id="rId7" imgW="712080" imgH="27936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4613" y="2857500"/>
                        <a:ext cx="10477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56" name="灯片编号占位符 5"/>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FE8A13D-E720-482D-9A16-7491BC059D18}" type="slidenum">
              <a:rPr lang="en-US" altLang="zh-CN" sz="1400">
                <a:solidFill>
                  <a:srgbClr val="000000"/>
                </a:solidFill>
              </a:rPr>
              <a:pPr algn="r"/>
              <a:t>14</a:t>
            </a:fld>
            <a:endParaRPr lang="en-US" altLang="zh-CN" sz="1400">
              <a:solidFill>
                <a:srgbClr val="000000"/>
              </a:solidFill>
            </a:endParaRPr>
          </a:p>
        </p:txBody>
      </p:sp>
      <p:sp>
        <p:nvSpPr>
          <p:cNvPr id="158726" name="Text Box 2"/>
          <p:cNvSpPr txBox="1">
            <a:spLocks noChangeArrowheads="1"/>
          </p:cNvSpPr>
          <p:nvPr/>
        </p:nvSpPr>
        <p:spPr bwMode="auto">
          <a:xfrm>
            <a:off x="2566988" y="1700213"/>
            <a:ext cx="7632700" cy="448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r>
              <a:rPr kumimoji="1" lang="en-US" altLang="zh-CN" sz="2400" b="1" dirty="0">
                <a:solidFill>
                  <a:srgbClr val="000000"/>
                </a:solidFill>
                <a:latin typeface="Times New Roman" panose="02020603050405020304" pitchFamily="18" charset="0"/>
                <a:ea typeface="楷体_GB2312" pitchFamily="49" charset="-122"/>
              </a:rPr>
              <a:t>Solution for electromagnetic field complex vector </a:t>
            </a:r>
            <a:r>
              <a:rPr kumimoji="1" lang="zh-CN" altLang="en-US" sz="2400" b="1" dirty="0">
                <a:solidFill>
                  <a:srgbClr val="000000"/>
                </a:solidFill>
                <a:latin typeface="Times New Roman" panose="02020603050405020304" pitchFamily="18" charset="0"/>
                <a:ea typeface="楷体_GB2312" pitchFamily="49" charset="-122"/>
              </a:rPr>
              <a:t>：</a:t>
            </a:r>
          </a:p>
          <a:p>
            <a:pPr>
              <a:spcBef>
                <a:spcPct val="50000"/>
              </a:spcBef>
              <a:buFont typeface="Wingdings" panose="05000000000000000000" pitchFamily="2" charset="2"/>
              <a:buChar char="l"/>
            </a:pPr>
            <a:endParaRPr kumimoji="1" lang="zh-CN" altLang="en-US" sz="2400" b="1" dirty="0">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dirty="0">
                <a:solidFill>
                  <a:srgbClr val="0000CC"/>
                </a:solidFill>
                <a:latin typeface="Times New Roman" panose="02020603050405020304" pitchFamily="18" charset="0"/>
                <a:ea typeface="楷体_GB2312" pitchFamily="49" charset="-122"/>
              </a:rPr>
              <a:t>The direction of                 meet the Right-handed Corkscrew Rule</a:t>
            </a:r>
          </a:p>
          <a:p>
            <a:pPr>
              <a:spcBef>
                <a:spcPct val="50000"/>
              </a:spcBef>
              <a:buFont typeface="Wingdings" panose="05000000000000000000" pitchFamily="2" charset="2"/>
              <a:buChar char="l"/>
            </a:pPr>
            <a:r>
              <a:rPr kumimoji="1" lang="en-US" altLang="zh-CN" sz="2400" b="1" dirty="0">
                <a:solidFill>
                  <a:srgbClr val="000000"/>
                </a:solidFill>
                <a:latin typeface="Times New Roman" panose="02020603050405020304" pitchFamily="18" charset="0"/>
                <a:ea typeface="楷体_GB2312" pitchFamily="49" charset="-122"/>
              </a:rPr>
              <a:t> Transverse electromagnetic wave</a:t>
            </a:r>
            <a:r>
              <a:rPr kumimoji="1" lang="zh-CN" altLang="en-US" sz="2400" b="1" dirty="0">
                <a:solidFill>
                  <a:srgbClr val="000000"/>
                </a:solidFill>
                <a:latin typeface="Times New Roman" panose="02020603050405020304" pitchFamily="18" charset="0"/>
                <a:ea typeface="楷体_GB2312" pitchFamily="49" charset="-122"/>
              </a:rPr>
              <a:t>（</a:t>
            </a:r>
            <a:r>
              <a:rPr kumimoji="1" lang="en-US" altLang="zh-CN" sz="2400" b="1" dirty="0">
                <a:solidFill>
                  <a:srgbClr val="000000"/>
                </a:solidFill>
                <a:latin typeface="Times New Roman" panose="02020603050405020304" pitchFamily="18" charset="0"/>
                <a:ea typeface="楷体_GB2312" pitchFamily="49" charset="-122"/>
              </a:rPr>
              <a:t>TEM wave</a:t>
            </a:r>
            <a:r>
              <a:rPr kumimoji="1" lang="zh-CN" altLang="en-US" sz="2400" b="1" dirty="0">
                <a:solidFill>
                  <a:srgbClr val="000000"/>
                </a:solidFill>
                <a:latin typeface="Times New Roman" panose="02020603050405020304" pitchFamily="18" charset="0"/>
                <a:ea typeface="楷体_GB2312" pitchFamily="49" charset="-122"/>
              </a:rPr>
              <a:t>）</a:t>
            </a:r>
          </a:p>
          <a:p>
            <a:pPr>
              <a:spcBef>
                <a:spcPct val="50000"/>
              </a:spcBef>
              <a:buFont typeface="Wingdings" panose="05000000000000000000" pitchFamily="2" charset="2"/>
              <a:buNone/>
            </a:pPr>
            <a:endParaRPr kumimoji="1" lang="zh-CN" altLang="en-US" sz="2400" b="1" dirty="0">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dirty="0">
                <a:solidFill>
                  <a:srgbClr val="0000CC"/>
                </a:solidFill>
                <a:latin typeface="Times New Roman" panose="02020603050405020304" pitchFamily="18" charset="0"/>
                <a:ea typeface="楷体_GB2312" pitchFamily="49" charset="-122"/>
              </a:rPr>
              <a:t>The direction of propagation along the space phase lag</a:t>
            </a:r>
          </a:p>
          <a:p>
            <a:pPr>
              <a:spcBef>
                <a:spcPct val="50000"/>
              </a:spcBef>
              <a:buFont typeface="Wingdings" panose="05000000000000000000" pitchFamily="2" charset="2"/>
              <a:buChar char="l"/>
            </a:pPr>
            <a:r>
              <a:rPr kumimoji="1" lang="en-US" altLang="zh-CN" sz="2400" b="1" dirty="0">
                <a:solidFill>
                  <a:srgbClr val="000000"/>
                </a:solidFill>
                <a:latin typeface="Times New Roman" panose="02020603050405020304" pitchFamily="18" charset="0"/>
                <a:ea typeface="楷体_GB2312" pitchFamily="49" charset="-122"/>
              </a:rPr>
              <a:t>Electric and magnetic fields in phase, amplitude difference of      times </a:t>
            </a:r>
            <a:endParaRPr lang="en-US" altLang="zh-CN" sz="2400" dirty="0">
              <a:solidFill>
                <a:srgbClr val="000000"/>
              </a:solidFill>
              <a:latin typeface="Times New Roman" panose="02020603050405020304" pitchFamily="18" charset="0"/>
              <a:ea typeface="楷体_GB2312" pitchFamily="49" charset="-122"/>
            </a:endParaRPr>
          </a:p>
        </p:txBody>
      </p:sp>
      <p:graphicFrame>
        <p:nvGraphicFramePr>
          <p:cNvPr id="158727" name="Object 7"/>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15165" name="Equation" r:id="rId9" imgW="114151" imgH="215619" progId="Equation.3">
                  <p:embed/>
                </p:oleObj>
              </mc:Choice>
              <mc:Fallback>
                <p:oleObj name="Equation" r:id="rId9" imgW="114151"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28" name="Rectangle 4"/>
          <p:cNvSpPr>
            <a:spLocks noChangeArrowheads="1"/>
          </p:cNvSpPr>
          <p:nvPr/>
        </p:nvSpPr>
        <p:spPr bwMode="auto">
          <a:xfrm>
            <a:off x="2711450" y="836613"/>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kumimoji="1" lang="en-US" altLang="zh-CN" sz="2800" b="1">
                <a:solidFill>
                  <a:srgbClr val="800000"/>
                </a:solidFill>
                <a:ea typeface="楷体_GB2312" pitchFamily="49" charset="-122"/>
              </a:rPr>
              <a:t>Summary for Uniform Plane Wave</a:t>
            </a:r>
            <a:endParaRPr lang="en-US" altLang="zh-CN" sz="2800" b="1">
              <a:solidFill>
                <a:srgbClr val="800000"/>
              </a:solidFill>
              <a:ea typeface="楷体_GB2312" pitchFamily="49" charset="-122"/>
            </a:endParaRPr>
          </a:p>
        </p:txBody>
      </p:sp>
      <p:graphicFrame>
        <p:nvGraphicFramePr>
          <p:cNvPr id="158729" name="Object 9"/>
          <p:cNvGraphicFramePr>
            <a:graphicFrameLocks noChangeAspect="1"/>
          </p:cNvGraphicFramePr>
          <p:nvPr/>
        </p:nvGraphicFramePr>
        <p:xfrm>
          <a:off x="3503614" y="4221163"/>
          <a:ext cx="4321175" cy="531812"/>
        </p:xfrm>
        <a:graphic>
          <a:graphicData uri="http://schemas.openxmlformats.org/presentationml/2006/ole">
            <mc:AlternateContent xmlns:mc="http://schemas.openxmlformats.org/markup-compatibility/2006">
              <mc:Choice xmlns:v="urn:schemas-microsoft-com:vml" Requires="v">
                <p:oleObj spid="_x0000_s215166" name="Equation" r:id="rId11" imgW="2593440" imgH="304560" progId="Equation.DSMT4">
                  <p:embed/>
                </p:oleObj>
              </mc:Choice>
              <mc:Fallback>
                <p:oleObj name="Equation" r:id="rId11" imgW="259344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3614" y="4221163"/>
                        <a:ext cx="432117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30" name="Object 10"/>
          <p:cNvGraphicFramePr>
            <a:graphicFrameLocks noChangeAspect="1"/>
          </p:cNvGraphicFramePr>
          <p:nvPr/>
        </p:nvGraphicFramePr>
        <p:xfrm>
          <a:off x="4727576" y="5805488"/>
          <a:ext cx="296863" cy="330200"/>
        </p:xfrm>
        <a:graphic>
          <a:graphicData uri="http://schemas.openxmlformats.org/presentationml/2006/ole">
            <mc:AlternateContent xmlns:mc="http://schemas.openxmlformats.org/markup-compatibility/2006">
              <mc:Choice xmlns:v="urn:schemas-microsoft-com:vml" Requires="v">
                <p:oleObj spid="_x0000_s215167" name="Equation" r:id="rId13" imgW="152640" imgH="203040" progId="Equation.DSMT4">
                  <p:embed/>
                </p:oleObj>
              </mc:Choice>
              <mc:Fallback>
                <p:oleObj name="Equation" r:id="rId13" imgW="15264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7576" y="5805488"/>
                        <a:ext cx="29686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161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3" name="灯片编号占位符 3"/>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E0613BB-AF98-4AC2-8FEC-F983E81F3841}" type="slidenum">
              <a:rPr lang="en-US" altLang="zh-CN" sz="1400">
                <a:solidFill>
                  <a:srgbClr val="000000"/>
                </a:solidFill>
              </a:rPr>
              <a:pPr algn="r"/>
              <a:t>15</a:t>
            </a:fld>
            <a:endParaRPr lang="en-US" altLang="zh-CN" sz="1400">
              <a:solidFill>
                <a:srgbClr val="000000"/>
              </a:solidFill>
            </a:endParaRPr>
          </a:p>
        </p:txBody>
      </p:sp>
      <p:sp>
        <p:nvSpPr>
          <p:cNvPr id="160771" name="Rectangle 12"/>
          <p:cNvSpPr>
            <a:spLocks noChangeArrowheads="1"/>
          </p:cNvSpPr>
          <p:nvPr/>
        </p:nvSpPr>
        <p:spPr bwMode="auto">
          <a:xfrm>
            <a:off x="1703389" y="692150"/>
            <a:ext cx="800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800000"/>
                </a:solidFill>
              </a:rPr>
              <a:t>1</a:t>
            </a:r>
            <a:r>
              <a:rPr lang="zh-CN" altLang="en-US" sz="2400" b="1">
                <a:solidFill>
                  <a:srgbClr val="800000"/>
                </a:solidFill>
              </a:rPr>
              <a:t>、</a:t>
            </a:r>
            <a:r>
              <a:rPr lang="en-US" altLang="zh-CN" sz="2400" b="1">
                <a:solidFill>
                  <a:srgbClr val="800000"/>
                </a:solidFill>
                <a:ea typeface="楷体_GB2312" pitchFamily="49" charset="-122"/>
              </a:rPr>
              <a:t>Propagation parameters of uniform plane wave</a:t>
            </a:r>
          </a:p>
        </p:txBody>
      </p:sp>
      <p:sp>
        <p:nvSpPr>
          <p:cNvPr id="160772" name="Text Box 26"/>
          <p:cNvSpPr txBox="1">
            <a:spLocks noChangeArrowheads="1"/>
          </p:cNvSpPr>
          <p:nvPr/>
        </p:nvSpPr>
        <p:spPr bwMode="auto">
          <a:xfrm>
            <a:off x="1703388" y="2900364"/>
            <a:ext cx="8831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rPr>
              <a:t>Period </a:t>
            </a:r>
            <a:r>
              <a:rPr kumimoji="1" lang="en-US" altLang="zh-CN" sz="2400" b="1" i="1">
                <a:solidFill>
                  <a:srgbClr val="000000"/>
                </a:solidFill>
                <a:latin typeface="Times New Roman" panose="02020603050405020304" pitchFamily="18" charset="0"/>
                <a:ea typeface="楷体_GB2312" pitchFamily="49" charset="-122"/>
              </a:rPr>
              <a:t>T</a:t>
            </a:r>
            <a:r>
              <a:rPr kumimoji="1" lang="en-US" altLang="zh-CN" sz="2400" b="1">
                <a:solidFill>
                  <a:srgbClr val="000000"/>
                </a:solidFill>
                <a:latin typeface="Times New Roman" panose="02020603050405020304" pitchFamily="18" charset="0"/>
                <a:ea typeface="楷体_GB2312" pitchFamily="49" charset="-122"/>
              </a:rPr>
              <a:t> </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At the same location, the time interval corresponding</a:t>
            </a:r>
          </a:p>
          <a:p>
            <a:pPr>
              <a:spcBef>
                <a:spcPct val="50000"/>
              </a:spcBef>
            </a:pPr>
            <a:r>
              <a:rPr kumimoji="1" lang="en-US" altLang="zh-CN" sz="2400" b="1">
                <a:solidFill>
                  <a:srgbClr val="000000"/>
                </a:solidFill>
                <a:latin typeface="Times New Roman" panose="02020603050405020304" pitchFamily="18" charset="0"/>
                <a:ea typeface="楷体_GB2312" pitchFamily="49" charset="-122"/>
              </a:rPr>
              <a:t>phase change 2π</a:t>
            </a:r>
            <a:endParaRPr kumimoji="1" lang="en-US" altLang="zh-CN" sz="2400">
              <a:solidFill>
                <a:srgbClr val="000000"/>
              </a:solidFill>
              <a:latin typeface="Times New Roman" panose="02020603050405020304" pitchFamily="18" charset="0"/>
              <a:ea typeface="楷体_GB2312" pitchFamily="49" charset="-122"/>
            </a:endParaRPr>
          </a:p>
        </p:txBody>
      </p:sp>
      <p:sp>
        <p:nvSpPr>
          <p:cNvPr id="160773" name="Text Box 37"/>
          <p:cNvSpPr txBox="1">
            <a:spLocks noChangeArrowheads="1"/>
          </p:cNvSpPr>
          <p:nvPr/>
        </p:nvSpPr>
        <p:spPr bwMode="auto">
          <a:xfrm>
            <a:off x="1703389" y="1458913"/>
            <a:ext cx="800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1</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Angular frequency, Frequency and Period</a:t>
            </a:r>
          </a:p>
        </p:txBody>
      </p:sp>
      <p:sp>
        <p:nvSpPr>
          <p:cNvPr id="160774" name="Text Box 35"/>
          <p:cNvSpPr txBox="1">
            <a:spLocks noChangeArrowheads="1"/>
          </p:cNvSpPr>
          <p:nvPr/>
        </p:nvSpPr>
        <p:spPr bwMode="auto">
          <a:xfrm>
            <a:off x="1687514" y="1971676"/>
            <a:ext cx="8897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rgbClr val="0000CC"/>
                </a:solidFill>
                <a:latin typeface="Times New Roman" panose="02020603050405020304" pitchFamily="18" charset="0"/>
              </a:rPr>
              <a:t>Angular frequency </a:t>
            </a:r>
            <a:r>
              <a:rPr kumimoji="1" lang="el-GR" altLang="zh-CN" sz="2400" b="1" i="1" dirty="0">
                <a:solidFill>
                  <a:srgbClr val="0000CC"/>
                </a:solidFill>
                <a:latin typeface="楷体_GB2312" pitchFamily="49" charset="-122"/>
                <a:ea typeface="楷体_GB2312" pitchFamily="49" charset="-122"/>
              </a:rPr>
              <a:t>ω</a:t>
            </a:r>
            <a:r>
              <a:rPr kumimoji="1" lang="en-US" altLang="zh-CN" sz="2400" b="1" dirty="0">
                <a:solidFill>
                  <a:srgbClr val="0000CC"/>
                </a:solidFill>
                <a:latin typeface="Times New Roman" panose="02020603050405020304" pitchFamily="18" charset="0"/>
                <a:ea typeface="楷体_GB2312" pitchFamily="49" charset="-122"/>
              </a:rPr>
              <a:t> </a:t>
            </a:r>
            <a:r>
              <a:rPr kumimoji="1" lang="zh-CN" altLang="en-US" sz="2400" b="1" dirty="0">
                <a:solidFill>
                  <a:srgbClr val="0000CC"/>
                </a:solidFill>
                <a:latin typeface="Times New Roman" panose="02020603050405020304" pitchFamily="18" charset="0"/>
                <a:ea typeface="楷体_GB2312" pitchFamily="49" charset="-122"/>
              </a:rPr>
              <a:t>： </a:t>
            </a:r>
            <a:r>
              <a:rPr kumimoji="1" lang="en-US" altLang="zh-CN" sz="2400" b="1" dirty="0">
                <a:solidFill>
                  <a:srgbClr val="0000CC"/>
                </a:solidFill>
                <a:latin typeface="Times New Roman" panose="02020603050405020304" pitchFamily="18" charset="0"/>
                <a:ea typeface="楷体_GB2312" pitchFamily="49" charset="-122"/>
              </a:rPr>
              <a:t>refers to the change of the phase per unit time, unit: rad /s</a:t>
            </a:r>
            <a:r>
              <a:rPr kumimoji="1" lang="en-US" altLang="zh-CN" sz="2400" dirty="0">
                <a:solidFill>
                  <a:srgbClr val="0000CC"/>
                </a:solidFill>
                <a:latin typeface="幼圆" panose="02010509060101010101" pitchFamily="49" charset="-122"/>
                <a:ea typeface="幼圆" panose="02010509060101010101" pitchFamily="49" charset="-122"/>
              </a:rPr>
              <a:t> </a:t>
            </a:r>
          </a:p>
        </p:txBody>
      </p:sp>
      <p:grpSp>
        <p:nvGrpSpPr>
          <p:cNvPr id="160775" name="Group 144"/>
          <p:cNvGrpSpPr>
            <a:grpSpLocks/>
          </p:cNvGrpSpPr>
          <p:nvPr/>
        </p:nvGrpSpPr>
        <p:grpSpPr bwMode="auto">
          <a:xfrm>
            <a:off x="1703389" y="5137151"/>
            <a:ext cx="4579937" cy="765175"/>
            <a:chOff x="-44" y="2511"/>
            <a:chExt cx="2885" cy="482"/>
          </a:xfrm>
        </p:grpSpPr>
        <p:sp>
          <p:nvSpPr>
            <p:cNvPr id="160776" name="Text Box 52"/>
            <p:cNvSpPr txBox="1">
              <a:spLocks noChangeArrowheads="1"/>
            </p:cNvSpPr>
            <p:nvPr/>
          </p:nvSpPr>
          <p:spPr bwMode="auto">
            <a:xfrm>
              <a:off x="-44" y="2597"/>
              <a:ext cx="1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CC"/>
                  </a:solidFill>
                </a:rPr>
                <a:t>Frequency </a:t>
              </a:r>
              <a:r>
                <a:rPr kumimoji="1" lang="en-US" altLang="zh-CN" sz="2400" b="1" i="1">
                  <a:solidFill>
                    <a:srgbClr val="0000CC"/>
                  </a:solidFill>
                  <a:latin typeface="Times New Roman" panose="02020603050405020304" pitchFamily="18" charset="0"/>
                </a:rPr>
                <a:t>f </a:t>
              </a:r>
              <a:r>
                <a:rPr kumimoji="1" lang="en-US" altLang="zh-CN" sz="2400" b="1">
                  <a:solidFill>
                    <a:srgbClr val="0000CC"/>
                  </a:solidFill>
                </a:rPr>
                <a:t> </a:t>
              </a:r>
              <a:r>
                <a:rPr kumimoji="1" lang="zh-CN" altLang="en-US" sz="2400" b="1">
                  <a:solidFill>
                    <a:srgbClr val="0000CC"/>
                  </a:solidFill>
                </a:rPr>
                <a:t>：</a:t>
              </a:r>
              <a:endParaRPr kumimoji="1" lang="zh-CN" altLang="en-US" sz="2400">
                <a:solidFill>
                  <a:srgbClr val="0000CC"/>
                </a:solidFill>
              </a:endParaRPr>
            </a:p>
          </p:txBody>
        </p:sp>
        <p:graphicFrame>
          <p:nvGraphicFramePr>
            <p:cNvPr id="160777" name="Object 9" descr="虚线网格">
              <a:hlinkClick r:id="" action="ppaction://noaction" highlightClick="1"/>
            </p:cNvPr>
            <p:cNvGraphicFramePr>
              <a:graphicFrameLocks/>
            </p:cNvGraphicFramePr>
            <p:nvPr/>
          </p:nvGraphicFramePr>
          <p:xfrm>
            <a:off x="1449" y="2511"/>
            <a:ext cx="1392" cy="482"/>
          </p:xfrm>
          <a:graphic>
            <a:graphicData uri="http://schemas.openxmlformats.org/presentationml/2006/ole">
              <mc:AlternateContent xmlns:mc="http://schemas.openxmlformats.org/markup-compatibility/2006">
                <mc:Choice xmlns:v="urn:schemas-microsoft-com:vml" Requires="v">
                  <p:oleObj spid="_x0000_s216129" name="Equation" r:id="rId3" imgW="1500120" imgH="507600" progId="Equation.DSMT4">
                    <p:embed/>
                  </p:oleObj>
                </mc:Choice>
                <mc:Fallback>
                  <p:oleObj name="Equation" r:id="rId3" imgW="1500120" imgH="507600"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 y="2511"/>
                          <a:ext cx="1392" cy="482"/>
                        </a:xfrm>
                        <a:prstGeom prst="rect">
                          <a:avLst/>
                        </a:prstGeom>
                        <a:noFill/>
                        <a:extLst>
                          <a:ext uri="{909E8E84-426E-40DD-AFC4-6F175D3DCCD1}">
                            <a14:hiddenFill xmlns:a14="http://schemas.microsoft.com/office/drawing/2010/main">
                              <a:solidFill>
                                <a:srgbClr val="99CCFF"/>
                              </a:solidFill>
                            </a14:hiddenFill>
                          </a:ext>
                        </a:extLst>
                      </p:spPr>
                    </p:pic>
                  </p:oleObj>
                </mc:Fallback>
              </mc:AlternateContent>
            </a:graphicData>
          </a:graphic>
        </p:graphicFrame>
      </p:grpSp>
      <p:grpSp>
        <p:nvGrpSpPr>
          <p:cNvPr id="160778" name="Group 112"/>
          <p:cNvGrpSpPr>
            <a:grpSpLocks noChangeAspect="1"/>
          </p:cNvGrpSpPr>
          <p:nvPr/>
        </p:nvGrpSpPr>
        <p:grpSpPr bwMode="auto">
          <a:xfrm>
            <a:off x="6640513" y="3543300"/>
            <a:ext cx="3632200" cy="2840038"/>
            <a:chOff x="3243" y="1820"/>
            <a:chExt cx="2288" cy="1789"/>
          </a:xfrm>
        </p:grpSpPr>
        <p:sp>
          <p:nvSpPr>
            <p:cNvPr id="160779" name="AutoShape 111"/>
            <p:cNvSpPr>
              <a:spLocks noChangeAspect="1" noChangeArrowheads="1" noTextEdit="1"/>
            </p:cNvSpPr>
            <p:nvPr/>
          </p:nvSpPr>
          <p:spPr bwMode="auto">
            <a:xfrm>
              <a:off x="3243" y="1820"/>
              <a:ext cx="2268"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0780" name="Rectangle 113"/>
            <p:cNvSpPr>
              <a:spLocks noChangeArrowheads="1"/>
            </p:cNvSpPr>
            <p:nvPr/>
          </p:nvSpPr>
          <p:spPr bwMode="auto">
            <a:xfrm>
              <a:off x="5507" y="3493"/>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0781" name="Rectangle 114"/>
            <p:cNvSpPr>
              <a:spLocks noChangeArrowheads="1"/>
            </p:cNvSpPr>
            <p:nvPr/>
          </p:nvSpPr>
          <p:spPr bwMode="auto">
            <a:xfrm>
              <a:off x="3246" y="1829"/>
              <a:ext cx="2259" cy="168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0782" name="Rectangle 115"/>
            <p:cNvSpPr>
              <a:spLocks noChangeArrowheads="1"/>
            </p:cNvSpPr>
            <p:nvPr/>
          </p:nvSpPr>
          <p:spPr bwMode="auto">
            <a:xfrm>
              <a:off x="3246" y="1829"/>
              <a:ext cx="2259" cy="168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0783" name="Freeform 116"/>
            <p:cNvSpPr>
              <a:spLocks noEditPoints="1"/>
            </p:cNvSpPr>
            <p:nvPr/>
          </p:nvSpPr>
          <p:spPr bwMode="auto">
            <a:xfrm>
              <a:off x="3507" y="2513"/>
              <a:ext cx="1835" cy="36"/>
            </a:xfrm>
            <a:custGeom>
              <a:avLst/>
              <a:gdLst>
                <a:gd name="T0" fmla="*/ 0 w 1835"/>
                <a:gd name="T1" fmla="*/ 11 h 36"/>
                <a:gd name="T2" fmla="*/ 1757 w 1835"/>
                <a:gd name="T3" fmla="*/ 12 h 36"/>
                <a:gd name="T4" fmla="*/ 1757 w 1835"/>
                <a:gd name="T5" fmla="*/ 25 h 36"/>
                <a:gd name="T6" fmla="*/ 0 w 1835"/>
                <a:gd name="T7" fmla="*/ 25 h 36"/>
                <a:gd name="T8" fmla="*/ 0 w 1835"/>
                <a:gd name="T9" fmla="*/ 11 h 36"/>
                <a:gd name="T10" fmla="*/ 1749 w 1835"/>
                <a:gd name="T11" fmla="*/ 0 h 36"/>
                <a:gd name="T12" fmla="*/ 1835 w 1835"/>
                <a:gd name="T13" fmla="*/ 18 h 36"/>
                <a:gd name="T14" fmla="*/ 1749 w 1835"/>
                <a:gd name="T15" fmla="*/ 36 h 36"/>
                <a:gd name="T16" fmla="*/ 1749 w 1835"/>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5"/>
                <a:gd name="T28" fmla="*/ 0 h 36"/>
                <a:gd name="T29" fmla="*/ 1835 w 1835"/>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5" h="36">
                  <a:moveTo>
                    <a:pt x="0" y="11"/>
                  </a:moveTo>
                  <a:lnTo>
                    <a:pt x="1757" y="12"/>
                  </a:lnTo>
                  <a:lnTo>
                    <a:pt x="1757" y="25"/>
                  </a:lnTo>
                  <a:lnTo>
                    <a:pt x="0" y="25"/>
                  </a:lnTo>
                  <a:lnTo>
                    <a:pt x="0" y="11"/>
                  </a:lnTo>
                  <a:close/>
                  <a:moveTo>
                    <a:pt x="1749" y="0"/>
                  </a:moveTo>
                  <a:lnTo>
                    <a:pt x="1835" y="18"/>
                  </a:lnTo>
                  <a:lnTo>
                    <a:pt x="1749" y="36"/>
                  </a:lnTo>
                  <a:lnTo>
                    <a:pt x="1749" y="0"/>
                  </a:lnTo>
                  <a:close/>
                </a:path>
              </a:pathLst>
            </a:custGeom>
            <a:solidFill>
              <a:srgbClr val="0000FF"/>
            </a:solidFill>
            <a:ln w="1588">
              <a:solidFill>
                <a:srgbClr val="0000FF"/>
              </a:solidFill>
              <a:prstDash val="solid"/>
              <a:round/>
              <a:headEnd/>
              <a:tailEnd/>
            </a:ln>
          </p:spPr>
          <p:txBody>
            <a:bodyPr/>
            <a:lstStyle/>
            <a:p>
              <a:endParaRPr lang="zh-CN" altLang="en-US"/>
            </a:p>
          </p:txBody>
        </p:sp>
        <p:sp>
          <p:nvSpPr>
            <p:cNvPr id="160784" name="Freeform 117"/>
            <p:cNvSpPr>
              <a:spLocks/>
            </p:cNvSpPr>
            <p:nvPr/>
          </p:nvSpPr>
          <p:spPr bwMode="auto">
            <a:xfrm>
              <a:off x="3272" y="2179"/>
              <a:ext cx="463" cy="351"/>
            </a:xfrm>
            <a:custGeom>
              <a:avLst/>
              <a:gdLst>
                <a:gd name="T0" fmla="*/ 14 w 463"/>
                <a:gd name="T1" fmla="*/ 319 h 351"/>
                <a:gd name="T2" fmla="*/ 43 w 463"/>
                <a:gd name="T3" fmla="*/ 254 h 351"/>
                <a:gd name="T4" fmla="*/ 65 w 463"/>
                <a:gd name="T5" fmla="*/ 208 h 351"/>
                <a:gd name="T6" fmla="*/ 79 w 463"/>
                <a:gd name="T7" fmla="*/ 177 h 351"/>
                <a:gd name="T8" fmla="*/ 94 w 463"/>
                <a:gd name="T9" fmla="*/ 149 h 351"/>
                <a:gd name="T10" fmla="*/ 108 w 463"/>
                <a:gd name="T11" fmla="*/ 122 h 351"/>
                <a:gd name="T12" fmla="*/ 123 w 463"/>
                <a:gd name="T13" fmla="*/ 99 h 351"/>
                <a:gd name="T14" fmla="*/ 137 w 463"/>
                <a:gd name="T15" fmla="*/ 76 h 351"/>
                <a:gd name="T16" fmla="*/ 152 w 463"/>
                <a:gd name="T17" fmla="*/ 55 h 351"/>
                <a:gd name="T18" fmla="*/ 166 w 463"/>
                <a:gd name="T19" fmla="*/ 38 h 351"/>
                <a:gd name="T20" fmla="*/ 181 w 463"/>
                <a:gd name="T21" fmla="*/ 24 h 351"/>
                <a:gd name="T22" fmla="*/ 195 w 463"/>
                <a:gd name="T23" fmla="*/ 13 h 351"/>
                <a:gd name="T24" fmla="*/ 210 w 463"/>
                <a:gd name="T25" fmla="*/ 5 h 351"/>
                <a:gd name="T26" fmla="*/ 224 w 463"/>
                <a:gd name="T27" fmla="*/ 1 h 351"/>
                <a:gd name="T28" fmla="*/ 235 w 463"/>
                <a:gd name="T29" fmla="*/ 0 h 351"/>
                <a:gd name="T30" fmla="*/ 243 w 463"/>
                <a:gd name="T31" fmla="*/ 3 h 351"/>
                <a:gd name="T32" fmla="*/ 250 w 463"/>
                <a:gd name="T33" fmla="*/ 6 h 351"/>
                <a:gd name="T34" fmla="*/ 258 w 463"/>
                <a:gd name="T35" fmla="*/ 10 h 351"/>
                <a:gd name="T36" fmla="*/ 266 w 463"/>
                <a:gd name="T37" fmla="*/ 17 h 351"/>
                <a:gd name="T38" fmla="*/ 275 w 463"/>
                <a:gd name="T39" fmla="*/ 24 h 351"/>
                <a:gd name="T40" fmla="*/ 283 w 463"/>
                <a:gd name="T41" fmla="*/ 33 h 351"/>
                <a:gd name="T42" fmla="*/ 295 w 463"/>
                <a:gd name="T43" fmla="*/ 47 h 351"/>
                <a:gd name="T44" fmla="*/ 312 w 463"/>
                <a:gd name="T45" fmla="*/ 71 h 351"/>
                <a:gd name="T46" fmla="*/ 328 w 463"/>
                <a:gd name="T47" fmla="*/ 96 h 351"/>
                <a:gd name="T48" fmla="*/ 345 w 463"/>
                <a:gd name="T49" fmla="*/ 125 h 351"/>
                <a:gd name="T50" fmla="*/ 361 w 463"/>
                <a:gd name="T51" fmla="*/ 154 h 351"/>
                <a:gd name="T52" fmla="*/ 393 w 463"/>
                <a:gd name="T53" fmla="*/ 215 h 351"/>
                <a:gd name="T54" fmla="*/ 408 w 463"/>
                <a:gd name="T55" fmla="*/ 244 h 351"/>
                <a:gd name="T56" fmla="*/ 421 w 463"/>
                <a:gd name="T57" fmla="*/ 272 h 351"/>
                <a:gd name="T58" fmla="*/ 434 w 463"/>
                <a:gd name="T59" fmla="*/ 297 h 351"/>
                <a:gd name="T60" fmla="*/ 445 w 463"/>
                <a:gd name="T61" fmla="*/ 320 h 351"/>
                <a:gd name="T62" fmla="*/ 450 w 463"/>
                <a:gd name="T63" fmla="*/ 330 h 351"/>
                <a:gd name="T64" fmla="*/ 455 w 463"/>
                <a:gd name="T65" fmla="*/ 338 h 351"/>
                <a:gd name="T66" fmla="*/ 460 w 463"/>
                <a:gd name="T67" fmla="*/ 345 h 351"/>
                <a:gd name="T68" fmla="*/ 463 w 463"/>
                <a:gd name="T69" fmla="*/ 351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3"/>
                <a:gd name="T106" fmla="*/ 0 h 351"/>
                <a:gd name="T107" fmla="*/ 463 w 463"/>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3" h="351">
                  <a:moveTo>
                    <a:pt x="0" y="351"/>
                  </a:moveTo>
                  <a:lnTo>
                    <a:pt x="14" y="319"/>
                  </a:lnTo>
                  <a:lnTo>
                    <a:pt x="29" y="286"/>
                  </a:lnTo>
                  <a:lnTo>
                    <a:pt x="43" y="254"/>
                  </a:lnTo>
                  <a:lnTo>
                    <a:pt x="58" y="223"/>
                  </a:lnTo>
                  <a:lnTo>
                    <a:pt x="65" y="208"/>
                  </a:lnTo>
                  <a:lnTo>
                    <a:pt x="72" y="193"/>
                  </a:lnTo>
                  <a:lnTo>
                    <a:pt x="79" y="177"/>
                  </a:lnTo>
                  <a:lnTo>
                    <a:pt x="87" y="163"/>
                  </a:lnTo>
                  <a:lnTo>
                    <a:pt x="94" y="149"/>
                  </a:lnTo>
                  <a:lnTo>
                    <a:pt x="101" y="136"/>
                  </a:lnTo>
                  <a:lnTo>
                    <a:pt x="108" y="122"/>
                  </a:lnTo>
                  <a:lnTo>
                    <a:pt x="116" y="111"/>
                  </a:lnTo>
                  <a:lnTo>
                    <a:pt x="123" y="99"/>
                  </a:lnTo>
                  <a:lnTo>
                    <a:pt x="130" y="87"/>
                  </a:lnTo>
                  <a:lnTo>
                    <a:pt x="137" y="76"/>
                  </a:lnTo>
                  <a:lnTo>
                    <a:pt x="145" y="65"/>
                  </a:lnTo>
                  <a:lnTo>
                    <a:pt x="152" y="55"/>
                  </a:lnTo>
                  <a:lnTo>
                    <a:pt x="159" y="47"/>
                  </a:lnTo>
                  <a:lnTo>
                    <a:pt x="166" y="38"/>
                  </a:lnTo>
                  <a:lnTo>
                    <a:pt x="173" y="31"/>
                  </a:lnTo>
                  <a:lnTo>
                    <a:pt x="181" y="24"/>
                  </a:lnTo>
                  <a:lnTo>
                    <a:pt x="188" y="18"/>
                  </a:lnTo>
                  <a:lnTo>
                    <a:pt x="195" y="13"/>
                  </a:lnTo>
                  <a:lnTo>
                    <a:pt x="202" y="9"/>
                  </a:lnTo>
                  <a:lnTo>
                    <a:pt x="210" y="5"/>
                  </a:lnTo>
                  <a:lnTo>
                    <a:pt x="217" y="3"/>
                  </a:lnTo>
                  <a:lnTo>
                    <a:pt x="224" y="1"/>
                  </a:lnTo>
                  <a:lnTo>
                    <a:pt x="231" y="0"/>
                  </a:lnTo>
                  <a:lnTo>
                    <a:pt x="235" y="0"/>
                  </a:lnTo>
                  <a:lnTo>
                    <a:pt x="238" y="1"/>
                  </a:lnTo>
                  <a:lnTo>
                    <a:pt x="243" y="3"/>
                  </a:lnTo>
                  <a:lnTo>
                    <a:pt x="247" y="4"/>
                  </a:lnTo>
                  <a:lnTo>
                    <a:pt x="250" y="6"/>
                  </a:lnTo>
                  <a:lnTo>
                    <a:pt x="254" y="8"/>
                  </a:lnTo>
                  <a:lnTo>
                    <a:pt x="258" y="10"/>
                  </a:lnTo>
                  <a:lnTo>
                    <a:pt x="262" y="13"/>
                  </a:lnTo>
                  <a:lnTo>
                    <a:pt x="266" y="17"/>
                  </a:lnTo>
                  <a:lnTo>
                    <a:pt x="271" y="20"/>
                  </a:lnTo>
                  <a:lnTo>
                    <a:pt x="275" y="24"/>
                  </a:lnTo>
                  <a:lnTo>
                    <a:pt x="279" y="28"/>
                  </a:lnTo>
                  <a:lnTo>
                    <a:pt x="283" y="33"/>
                  </a:lnTo>
                  <a:lnTo>
                    <a:pt x="287" y="37"/>
                  </a:lnTo>
                  <a:lnTo>
                    <a:pt x="295" y="47"/>
                  </a:lnTo>
                  <a:lnTo>
                    <a:pt x="304" y="59"/>
                  </a:lnTo>
                  <a:lnTo>
                    <a:pt x="312" y="71"/>
                  </a:lnTo>
                  <a:lnTo>
                    <a:pt x="320" y="82"/>
                  </a:lnTo>
                  <a:lnTo>
                    <a:pt x="328" y="96"/>
                  </a:lnTo>
                  <a:lnTo>
                    <a:pt x="337" y="111"/>
                  </a:lnTo>
                  <a:lnTo>
                    <a:pt x="345" y="125"/>
                  </a:lnTo>
                  <a:lnTo>
                    <a:pt x="353" y="140"/>
                  </a:lnTo>
                  <a:lnTo>
                    <a:pt x="361" y="154"/>
                  </a:lnTo>
                  <a:lnTo>
                    <a:pt x="378" y="185"/>
                  </a:lnTo>
                  <a:lnTo>
                    <a:pt x="393" y="215"/>
                  </a:lnTo>
                  <a:lnTo>
                    <a:pt x="401" y="229"/>
                  </a:lnTo>
                  <a:lnTo>
                    <a:pt x="408" y="244"/>
                  </a:lnTo>
                  <a:lnTo>
                    <a:pt x="415" y="258"/>
                  </a:lnTo>
                  <a:lnTo>
                    <a:pt x="421" y="272"/>
                  </a:lnTo>
                  <a:lnTo>
                    <a:pt x="427" y="285"/>
                  </a:lnTo>
                  <a:lnTo>
                    <a:pt x="434" y="297"/>
                  </a:lnTo>
                  <a:lnTo>
                    <a:pt x="440" y="309"/>
                  </a:lnTo>
                  <a:lnTo>
                    <a:pt x="445" y="320"/>
                  </a:lnTo>
                  <a:lnTo>
                    <a:pt x="448" y="324"/>
                  </a:lnTo>
                  <a:lnTo>
                    <a:pt x="450" y="330"/>
                  </a:lnTo>
                  <a:lnTo>
                    <a:pt x="452" y="334"/>
                  </a:lnTo>
                  <a:lnTo>
                    <a:pt x="455" y="338"/>
                  </a:lnTo>
                  <a:lnTo>
                    <a:pt x="457" y="341"/>
                  </a:lnTo>
                  <a:lnTo>
                    <a:pt x="460" y="345"/>
                  </a:lnTo>
                  <a:lnTo>
                    <a:pt x="462" y="348"/>
                  </a:lnTo>
                  <a:lnTo>
                    <a:pt x="463" y="351"/>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5" name="Freeform 118"/>
            <p:cNvSpPr>
              <a:spLocks/>
            </p:cNvSpPr>
            <p:nvPr/>
          </p:nvSpPr>
          <p:spPr bwMode="auto">
            <a:xfrm>
              <a:off x="4199" y="2179"/>
              <a:ext cx="463" cy="351"/>
            </a:xfrm>
            <a:custGeom>
              <a:avLst/>
              <a:gdLst>
                <a:gd name="T0" fmla="*/ 15 w 463"/>
                <a:gd name="T1" fmla="*/ 319 h 351"/>
                <a:gd name="T2" fmla="*/ 44 w 463"/>
                <a:gd name="T3" fmla="*/ 254 h 351"/>
                <a:gd name="T4" fmla="*/ 65 w 463"/>
                <a:gd name="T5" fmla="*/ 208 h 351"/>
                <a:gd name="T6" fmla="*/ 80 w 463"/>
                <a:gd name="T7" fmla="*/ 177 h 351"/>
                <a:gd name="T8" fmla="*/ 94 w 463"/>
                <a:gd name="T9" fmla="*/ 149 h 351"/>
                <a:gd name="T10" fmla="*/ 109 w 463"/>
                <a:gd name="T11" fmla="*/ 122 h 351"/>
                <a:gd name="T12" fmla="*/ 123 w 463"/>
                <a:gd name="T13" fmla="*/ 99 h 351"/>
                <a:gd name="T14" fmla="*/ 138 w 463"/>
                <a:gd name="T15" fmla="*/ 76 h 351"/>
                <a:gd name="T16" fmla="*/ 152 w 463"/>
                <a:gd name="T17" fmla="*/ 55 h 351"/>
                <a:gd name="T18" fmla="*/ 167 w 463"/>
                <a:gd name="T19" fmla="*/ 38 h 351"/>
                <a:gd name="T20" fmla="*/ 181 w 463"/>
                <a:gd name="T21" fmla="*/ 24 h 351"/>
                <a:gd name="T22" fmla="*/ 196 w 463"/>
                <a:gd name="T23" fmla="*/ 13 h 351"/>
                <a:gd name="T24" fmla="*/ 210 w 463"/>
                <a:gd name="T25" fmla="*/ 5 h 351"/>
                <a:gd name="T26" fmla="*/ 224 w 463"/>
                <a:gd name="T27" fmla="*/ 1 h 351"/>
                <a:gd name="T28" fmla="*/ 236 w 463"/>
                <a:gd name="T29" fmla="*/ 0 h 351"/>
                <a:gd name="T30" fmla="*/ 243 w 463"/>
                <a:gd name="T31" fmla="*/ 3 h 351"/>
                <a:gd name="T32" fmla="*/ 250 w 463"/>
                <a:gd name="T33" fmla="*/ 6 h 351"/>
                <a:gd name="T34" fmla="*/ 259 w 463"/>
                <a:gd name="T35" fmla="*/ 10 h 351"/>
                <a:gd name="T36" fmla="*/ 267 w 463"/>
                <a:gd name="T37" fmla="*/ 17 h 351"/>
                <a:gd name="T38" fmla="*/ 274 w 463"/>
                <a:gd name="T39" fmla="*/ 24 h 351"/>
                <a:gd name="T40" fmla="*/ 282 w 463"/>
                <a:gd name="T41" fmla="*/ 33 h 351"/>
                <a:gd name="T42" fmla="*/ 296 w 463"/>
                <a:gd name="T43" fmla="*/ 47 h 351"/>
                <a:gd name="T44" fmla="*/ 312 w 463"/>
                <a:gd name="T45" fmla="*/ 71 h 351"/>
                <a:gd name="T46" fmla="*/ 329 w 463"/>
                <a:gd name="T47" fmla="*/ 96 h 351"/>
                <a:gd name="T48" fmla="*/ 345 w 463"/>
                <a:gd name="T49" fmla="*/ 125 h 351"/>
                <a:gd name="T50" fmla="*/ 362 w 463"/>
                <a:gd name="T51" fmla="*/ 154 h 351"/>
                <a:gd name="T52" fmla="*/ 394 w 463"/>
                <a:gd name="T53" fmla="*/ 215 h 351"/>
                <a:gd name="T54" fmla="*/ 408 w 463"/>
                <a:gd name="T55" fmla="*/ 244 h 351"/>
                <a:gd name="T56" fmla="*/ 422 w 463"/>
                <a:gd name="T57" fmla="*/ 272 h 351"/>
                <a:gd name="T58" fmla="*/ 434 w 463"/>
                <a:gd name="T59" fmla="*/ 297 h 351"/>
                <a:gd name="T60" fmla="*/ 445 w 463"/>
                <a:gd name="T61" fmla="*/ 320 h 351"/>
                <a:gd name="T62" fmla="*/ 451 w 463"/>
                <a:gd name="T63" fmla="*/ 330 h 351"/>
                <a:gd name="T64" fmla="*/ 456 w 463"/>
                <a:gd name="T65" fmla="*/ 338 h 351"/>
                <a:gd name="T66" fmla="*/ 460 w 463"/>
                <a:gd name="T67" fmla="*/ 345 h 351"/>
                <a:gd name="T68" fmla="*/ 463 w 463"/>
                <a:gd name="T69" fmla="*/ 351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3"/>
                <a:gd name="T106" fmla="*/ 0 h 351"/>
                <a:gd name="T107" fmla="*/ 463 w 463"/>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3" h="351">
                  <a:moveTo>
                    <a:pt x="0" y="351"/>
                  </a:moveTo>
                  <a:lnTo>
                    <a:pt x="15" y="319"/>
                  </a:lnTo>
                  <a:lnTo>
                    <a:pt x="29" y="286"/>
                  </a:lnTo>
                  <a:lnTo>
                    <a:pt x="44" y="254"/>
                  </a:lnTo>
                  <a:lnTo>
                    <a:pt x="58" y="223"/>
                  </a:lnTo>
                  <a:lnTo>
                    <a:pt x="65" y="208"/>
                  </a:lnTo>
                  <a:lnTo>
                    <a:pt x="73" y="193"/>
                  </a:lnTo>
                  <a:lnTo>
                    <a:pt x="80" y="177"/>
                  </a:lnTo>
                  <a:lnTo>
                    <a:pt x="87" y="163"/>
                  </a:lnTo>
                  <a:lnTo>
                    <a:pt x="94" y="149"/>
                  </a:lnTo>
                  <a:lnTo>
                    <a:pt x="102" y="136"/>
                  </a:lnTo>
                  <a:lnTo>
                    <a:pt x="109" y="122"/>
                  </a:lnTo>
                  <a:lnTo>
                    <a:pt x="116" y="111"/>
                  </a:lnTo>
                  <a:lnTo>
                    <a:pt x="123" y="99"/>
                  </a:lnTo>
                  <a:lnTo>
                    <a:pt x="130" y="87"/>
                  </a:lnTo>
                  <a:lnTo>
                    <a:pt x="138" y="76"/>
                  </a:lnTo>
                  <a:lnTo>
                    <a:pt x="145" y="65"/>
                  </a:lnTo>
                  <a:lnTo>
                    <a:pt x="152" y="55"/>
                  </a:lnTo>
                  <a:lnTo>
                    <a:pt x="159" y="47"/>
                  </a:lnTo>
                  <a:lnTo>
                    <a:pt x="167" y="38"/>
                  </a:lnTo>
                  <a:lnTo>
                    <a:pt x="174" y="31"/>
                  </a:lnTo>
                  <a:lnTo>
                    <a:pt x="181" y="24"/>
                  </a:lnTo>
                  <a:lnTo>
                    <a:pt x="188" y="18"/>
                  </a:lnTo>
                  <a:lnTo>
                    <a:pt x="196" y="13"/>
                  </a:lnTo>
                  <a:lnTo>
                    <a:pt x="203" y="9"/>
                  </a:lnTo>
                  <a:lnTo>
                    <a:pt x="210" y="5"/>
                  </a:lnTo>
                  <a:lnTo>
                    <a:pt x="217" y="3"/>
                  </a:lnTo>
                  <a:lnTo>
                    <a:pt x="224" y="1"/>
                  </a:lnTo>
                  <a:lnTo>
                    <a:pt x="232" y="0"/>
                  </a:lnTo>
                  <a:lnTo>
                    <a:pt x="236" y="0"/>
                  </a:lnTo>
                  <a:lnTo>
                    <a:pt x="239" y="1"/>
                  </a:lnTo>
                  <a:lnTo>
                    <a:pt x="243" y="3"/>
                  </a:lnTo>
                  <a:lnTo>
                    <a:pt x="247" y="4"/>
                  </a:lnTo>
                  <a:lnTo>
                    <a:pt x="250" y="6"/>
                  </a:lnTo>
                  <a:lnTo>
                    <a:pt x="254" y="8"/>
                  </a:lnTo>
                  <a:lnTo>
                    <a:pt x="259" y="10"/>
                  </a:lnTo>
                  <a:lnTo>
                    <a:pt x="263" y="13"/>
                  </a:lnTo>
                  <a:lnTo>
                    <a:pt x="267" y="17"/>
                  </a:lnTo>
                  <a:lnTo>
                    <a:pt x="271" y="20"/>
                  </a:lnTo>
                  <a:lnTo>
                    <a:pt x="274" y="24"/>
                  </a:lnTo>
                  <a:lnTo>
                    <a:pt x="278" y="28"/>
                  </a:lnTo>
                  <a:lnTo>
                    <a:pt x="282" y="33"/>
                  </a:lnTo>
                  <a:lnTo>
                    <a:pt x="286" y="37"/>
                  </a:lnTo>
                  <a:lnTo>
                    <a:pt x="296" y="47"/>
                  </a:lnTo>
                  <a:lnTo>
                    <a:pt x="304" y="59"/>
                  </a:lnTo>
                  <a:lnTo>
                    <a:pt x="312" y="71"/>
                  </a:lnTo>
                  <a:lnTo>
                    <a:pt x="321" y="82"/>
                  </a:lnTo>
                  <a:lnTo>
                    <a:pt x="329" y="96"/>
                  </a:lnTo>
                  <a:lnTo>
                    <a:pt x="337" y="111"/>
                  </a:lnTo>
                  <a:lnTo>
                    <a:pt x="345" y="125"/>
                  </a:lnTo>
                  <a:lnTo>
                    <a:pt x="354" y="140"/>
                  </a:lnTo>
                  <a:lnTo>
                    <a:pt x="362" y="154"/>
                  </a:lnTo>
                  <a:lnTo>
                    <a:pt x="378" y="185"/>
                  </a:lnTo>
                  <a:lnTo>
                    <a:pt x="394" y="215"/>
                  </a:lnTo>
                  <a:lnTo>
                    <a:pt x="401" y="229"/>
                  </a:lnTo>
                  <a:lnTo>
                    <a:pt x="408" y="244"/>
                  </a:lnTo>
                  <a:lnTo>
                    <a:pt x="416" y="258"/>
                  </a:lnTo>
                  <a:lnTo>
                    <a:pt x="422" y="272"/>
                  </a:lnTo>
                  <a:lnTo>
                    <a:pt x="428" y="285"/>
                  </a:lnTo>
                  <a:lnTo>
                    <a:pt x="434" y="297"/>
                  </a:lnTo>
                  <a:lnTo>
                    <a:pt x="440" y="309"/>
                  </a:lnTo>
                  <a:lnTo>
                    <a:pt x="445" y="320"/>
                  </a:lnTo>
                  <a:lnTo>
                    <a:pt x="449" y="324"/>
                  </a:lnTo>
                  <a:lnTo>
                    <a:pt x="451" y="330"/>
                  </a:lnTo>
                  <a:lnTo>
                    <a:pt x="453" y="334"/>
                  </a:lnTo>
                  <a:lnTo>
                    <a:pt x="456" y="338"/>
                  </a:lnTo>
                  <a:lnTo>
                    <a:pt x="458" y="341"/>
                  </a:lnTo>
                  <a:lnTo>
                    <a:pt x="460" y="345"/>
                  </a:lnTo>
                  <a:lnTo>
                    <a:pt x="462" y="348"/>
                  </a:lnTo>
                  <a:lnTo>
                    <a:pt x="463" y="351"/>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6" name="Freeform 119"/>
            <p:cNvSpPr>
              <a:spLocks/>
            </p:cNvSpPr>
            <p:nvPr/>
          </p:nvSpPr>
          <p:spPr bwMode="auto">
            <a:xfrm>
              <a:off x="3734" y="2530"/>
              <a:ext cx="463" cy="351"/>
            </a:xfrm>
            <a:custGeom>
              <a:avLst/>
              <a:gdLst>
                <a:gd name="T0" fmla="*/ 449 w 463"/>
                <a:gd name="T1" fmla="*/ 34 h 351"/>
                <a:gd name="T2" fmla="*/ 420 w 463"/>
                <a:gd name="T3" fmla="*/ 98 h 351"/>
                <a:gd name="T4" fmla="*/ 398 w 463"/>
                <a:gd name="T5" fmla="*/ 145 h 351"/>
                <a:gd name="T6" fmla="*/ 384 w 463"/>
                <a:gd name="T7" fmla="*/ 174 h 351"/>
                <a:gd name="T8" fmla="*/ 369 w 463"/>
                <a:gd name="T9" fmla="*/ 202 h 351"/>
                <a:gd name="T10" fmla="*/ 355 w 463"/>
                <a:gd name="T11" fmla="*/ 229 h 351"/>
                <a:gd name="T12" fmla="*/ 340 w 463"/>
                <a:gd name="T13" fmla="*/ 254 h 351"/>
                <a:gd name="T14" fmla="*/ 325 w 463"/>
                <a:gd name="T15" fmla="*/ 276 h 351"/>
                <a:gd name="T16" fmla="*/ 310 w 463"/>
                <a:gd name="T17" fmla="*/ 296 h 351"/>
                <a:gd name="T18" fmla="*/ 296 w 463"/>
                <a:gd name="T19" fmla="*/ 313 h 351"/>
                <a:gd name="T20" fmla="*/ 282 w 463"/>
                <a:gd name="T21" fmla="*/ 328 h 351"/>
                <a:gd name="T22" fmla="*/ 267 w 463"/>
                <a:gd name="T23" fmla="*/ 339 h 351"/>
                <a:gd name="T24" fmla="*/ 253 w 463"/>
                <a:gd name="T25" fmla="*/ 347 h 351"/>
                <a:gd name="T26" fmla="*/ 238 w 463"/>
                <a:gd name="T27" fmla="*/ 351 h 351"/>
                <a:gd name="T28" fmla="*/ 228 w 463"/>
                <a:gd name="T29" fmla="*/ 351 h 351"/>
                <a:gd name="T30" fmla="*/ 221 w 463"/>
                <a:gd name="T31" fmla="*/ 350 h 351"/>
                <a:gd name="T32" fmla="*/ 212 w 463"/>
                <a:gd name="T33" fmla="*/ 347 h 351"/>
                <a:gd name="T34" fmla="*/ 205 w 463"/>
                <a:gd name="T35" fmla="*/ 341 h 351"/>
                <a:gd name="T36" fmla="*/ 197 w 463"/>
                <a:gd name="T37" fmla="*/ 336 h 351"/>
                <a:gd name="T38" fmla="*/ 189 w 463"/>
                <a:gd name="T39" fmla="*/ 328 h 351"/>
                <a:gd name="T40" fmla="*/ 180 w 463"/>
                <a:gd name="T41" fmla="*/ 320 h 351"/>
                <a:gd name="T42" fmla="*/ 168 w 463"/>
                <a:gd name="T43" fmla="*/ 305 h 351"/>
                <a:gd name="T44" fmla="*/ 151 w 463"/>
                <a:gd name="T45" fmla="*/ 282 h 351"/>
                <a:gd name="T46" fmla="*/ 134 w 463"/>
                <a:gd name="T47" fmla="*/ 256 h 351"/>
                <a:gd name="T48" fmla="*/ 117 w 463"/>
                <a:gd name="T49" fmla="*/ 228 h 351"/>
                <a:gd name="T50" fmla="*/ 101 w 463"/>
                <a:gd name="T51" fmla="*/ 198 h 351"/>
                <a:gd name="T52" fmla="*/ 70 w 463"/>
                <a:gd name="T53" fmla="*/ 137 h 351"/>
                <a:gd name="T54" fmla="*/ 54 w 463"/>
                <a:gd name="T55" fmla="*/ 108 h 351"/>
                <a:gd name="T56" fmla="*/ 41 w 463"/>
                <a:gd name="T57" fmla="*/ 80 h 351"/>
                <a:gd name="T58" fmla="*/ 28 w 463"/>
                <a:gd name="T59" fmla="*/ 54 h 351"/>
                <a:gd name="T60" fmla="*/ 17 w 463"/>
                <a:gd name="T61" fmla="*/ 33 h 351"/>
                <a:gd name="T62" fmla="*/ 12 w 463"/>
                <a:gd name="T63" fmla="*/ 23 h 351"/>
                <a:gd name="T64" fmla="*/ 8 w 463"/>
                <a:gd name="T65" fmla="*/ 14 h 351"/>
                <a:gd name="T66" fmla="*/ 4 w 463"/>
                <a:gd name="T67" fmla="*/ 7 h 351"/>
                <a:gd name="T68" fmla="*/ 0 w 463"/>
                <a:gd name="T69" fmla="*/ 0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3"/>
                <a:gd name="T106" fmla="*/ 0 h 351"/>
                <a:gd name="T107" fmla="*/ 463 w 463"/>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3" h="351">
                  <a:moveTo>
                    <a:pt x="463" y="0"/>
                  </a:moveTo>
                  <a:lnTo>
                    <a:pt x="449" y="34"/>
                  </a:lnTo>
                  <a:lnTo>
                    <a:pt x="434" y="66"/>
                  </a:lnTo>
                  <a:lnTo>
                    <a:pt x="420" y="98"/>
                  </a:lnTo>
                  <a:lnTo>
                    <a:pt x="405" y="130"/>
                  </a:lnTo>
                  <a:lnTo>
                    <a:pt x="398" y="145"/>
                  </a:lnTo>
                  <a:lnTo>
                    <a:pt x="391" y="160"/>
                  </a:lnTo>
                  <a:lnTo>
                    <a:pt x="384" y="174"/>
                  </a:lnTo>
                  <a:lnTo>
                    <a:pt x="377" y="189"/>
                  </a:lnTo>
                  <a:lnTo>
                    <a:pt x="369" y="202"/>
                  </a:lnTo>
                  <a:lnTo>
                    <a:pt x="362" y="216"/>
                  </a:lnTo>
                  <a:lnTo>
                    <a:pt x="355" y="229"/>
                  </a:lnTo>
                  <a:lnTo>
                    <a:pt x="348" y="242"/>
                  </a:lnTo>
                  <a:lnTo>
                    <a:pt x="340" y="254"/>
                  </a:lnTo>
                  <a:lnTo>
                    <a:pt x="333" y="266"/>
                  </a:lnTo>
                  <a:lnTo>
                    <a:pt x="325" y="276"/>
                  </a:lnTo>
                  <a:lnTo>
                    <a:pt x="318" y="286"/>
                  </a:lnTo>
                  <a:lnTo>
                    <a:pt x="310" y="296"/>
                  </a:lnTo>
                  <a:lnTo>
                    <a:pt x="303" y="306"/>
                  </a:lnTo>
                  <a:lnTo>
                    <a:pt x="296" y="313"/>
                  </a:lnTo>
                  <a:lnTo>
                    <a:pt x="289" y="321"/>
                  </a:lnTo>
                  <a:lnTo>
                    <a:pt x="282" y="328"/>
                  </a:lnTo>
                  <a:lnTo>
                    <a:pt x="274" y="334"/>
                  </a:lnTo>
                  <a:lnTo>
                    <a:pt x="267" y="339"/>
                  </a:lnTo>
                  <a:lnTo>
                    <a:pt x="260" y="343"/>
                  </a:lnTo>
                  <a:lnTo>
                    <a:pt x="253" y="347"/>
                  </a:lnTo>
                  <a:lnTo>
                    <a:pt x="245" y="349"/>
                  </a:lnTo>
                  <a:lnTo>
                    <a:pt x="238" y="351"/>
                  </a:lnTo>
                  <a:lnTo>
                    <a:pt x="231" y="351"/>
                  </a:lnTo>
                  <a:lnTo>
                    <a:pt x="228" y="351"/>
                  </a:lnTo>
                  <a:lnTo>
                    <a:pt x="224" y="350"/>
                  </a:lnTo>
                  <a:lnTo>
                    <a:pt x="221" y="350"/>
                  </a:lnTo>
                  <a:lnTo>
                    <a:pt x="216" y="348"/>
                  </a:lnTo>
                  <a:lnTo>
                    <a:pt x="212" y="347"/>
                  </a:lnTo>
                  <a:lnTo>
                    <a:pt x="208" y="344"/>
                  </a:lnTo>
                  <a:lnTo>
                    <a:pt x="205" y="341"/>
                  </a:lnTo>
                  <a:lnTo>
                    <a:pt x="201" y="339"/>
                  </a:lnTo>
                  <a:lnTo>
                    <a:pt x="197" y="336"/>
                  </a:lnTo>
                  <a:lnTo>
                    <a:pt x="193" y="332"/>
                  </a:lnTo>
                  <a:lnTo>
                    <a:pt x="189" y="328"/>
                  </a:lnTo>
                  <a:lnTo>
                    <a:pt x="184" y="324"/>
                  </a:lnTo>
                  <a:lnTo>
                    <a:pt x="180" y="320"/>
                  </a:lnTo>
                  <a:lnTo>
                    <a:pt x="176" y="314"/>
                  </a:lnTo>
                  <a:lnTo>
                    <a:pt x="168" y="305"/>
                  </a:lnTo>
                  <a:lnTo>
                    <a:pt x="160" y="294"/>
                  </a:lnTo>
                  <a:lnTo>
                    <a:pt x="151" y="282"/>
                  </a:lnTo>
                  <a:lnTo>
                    <a:pt x="142" y="269"/>
                  </a:lnTo>
                  <a:lnTo>
                    <a:pt x="134" y="256"/>
                  </a:lnTo>
                  <a:lnTo>
                    <a:pt x="126" y="242"/>
                  </a:lnTo>
                  <a:lnTo>
                    <a:pt x="117" y="228"/>
                  </a:lnTo>
                  <a:lnTo>
                    <a:pt x="109" y="213"/>
                  </a:lnTo>
                  <a:lnTo>
                    <a:pt x="101" y="198"/>
                  </a:lnTo>
                  <a:lnTo>
                    <a:pt x="85" y="167"/>
                  </a:lnTo>
                  <a:lnTo>
                    <a:pt x="70" y="137"/>
                  </a:lnTo>
                  <a:lnTo>
                    <a:pt x="62" y="122"/>
                  </a:lnTo>
                  <a:lnTo>
                    <a:pt x="54" y="108"/>
                  </a:lnTo>
                  <a:lnTo>
                    <a:pt x="48" y="94"/>
                  </a:lnTo>
                  <a:lnTo>
                    <a:pt x="41" y="80"/>
                  </a:lnTo>
                  <a:lnTo>
                    <a:pt x="35" y="67"/>
                  </a:lnTo>
                  <a:lnTo>
                    <a:pt x="28" y="54"/>
                  </a:lnTo>
                  <a:lnTo>
                    <a:pt x="22" y="43"/>
                  </a:lnTo>
                  <a:lnTo>
                    <a:pt x="17" y="33"/>
                  </a:lnTo>
                  <a:lnTo>
                    <a:pt x="15" y="27"/>
                  </a:lnTo>
                  <a:lnTo>
                    <a:pt x="12" y="23"/>
                  </a:lnTo>
                  <a:lnTo>
                    <a:pt x="10" y="19"/>
                  </a:lnTo>
                  <a:lnTo>
                    <a:pt x="8" y="14"/>
                  </a:lnTo>
                  <a:lnTo>
                    <a:pt x="6" y="10"/>
                  </a:lnTo>
                  <a:lnTo>
                    <a:pt x="4" y="7"/>
                  </a:lnTo>
                  <a:lnTo>
                    <a:pt x="2" y="3"/>
                  </a:lnTo>
                  <a:lnTo>
                    <a:pt x="0" y="0"/>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7" name="Freeform 120"/>
            <p:cNvSpPr>
              <a:spLocks/>
            </p:cNvSpPr>
            <p:nvPr/>
          </p:nvSpPr>
          <p:spPr bwMode="auto">
            <a:xfrm>
              <a:off x="4661" y="2530"/>
              <a:ext cx="464" cy="351"/>
            </a:xfrm>
            <a:custGeom>
              <a:avLst/>
              <a:gdLst>
                <a:gd name="T0" fmla="*/ 449 w 464"/>
                <a:gd name="T1" fmla="*/ 34 h 351"/>
                <a:gd name="T2" fmla="*/ 420 w 464"/>
                <a:gd name="T3" fmla="*/ 98 h 351"/>
                <a:gd name="T4" fmla="*/ 399 w 464"/>
                <a:gd name="T5" fmla="*/ 145 h 351"/>
                <a:gd name="T6" fmla="*/ 384 w 464"/>
                <a:gd name="T7" fmla="*/ 174 h 351"/>
                <a:gd name="T8" fmla="*/ 369 w 464"/>
                <a:gd name="T9" fmla="*/ 202 h 351"/>
                <a:gd name="T10" fmla="*/ 354 w 464"/>
                <a:gd name="T11" fmla="*/ 229 h 351"/>
                <a:gd name="T12" fmla="*/ 340 w 464"/>
                <a:gd name="T13" fmla="*/ 254 h 351"/>
                <a:gd name="T14" fmla="*/ 325 w 464"/>
                <a:gd name="T15" fmla="*/ 276 h 351"/>
                <a:gd name="T16" fmla="*/ 311 w 464"/>
                <a:gd name="T17" fmla="*/ 296 h 351"/>
                <a:gd name="T18" fmla="*/ 296 w 464"/>
                <a:gd name="T19" fmla="*/ 313 h 351"/>
                <a:gd name="T20" fmla="*/ 282 w 464"/>
                <a:gd name="T21" fmla="*/ 328 h 351"/>
                <a:gd name="T22" fmla="*/ 268 w 464"/>
                <a:gd name="T23" fmla="*/ 339 h 351"/>
                <a:gd name="T24" fmla="*/ 253 w 464"/>
                <a:gd name="T25" fmla="*/ 347 h 351"/>
                <a:gd name="T26" fmla="*/ 239 w 464"/>
                <a:gd name="T27" fmla="*/ 351 h 351"/>
                <a:gd name="T28" fmla="*/ 228 w 464"/>
                <a:gd name="T29" fmla="*/ 351 h 351"/>
                <a:gd name="T30" fmla="*/ 221 w 464"/>
                <a:gd name="T31" fmla="*/ 350 h 351"/>
                <a:gd name="T32" fmla="*/ 213 w 464"/>
                <a:gd name="T33" fmla="*/ 347 h 351"/>
                <a:gd name="T34" fmla="*/ 206 w 464"/>
                <a:gd name="T35" fmla="*/ 341 h 351"/>
                <a:gd name="T36" fmla="*/ 197 w 464"/>
                <a:gd name="T37" fmla="*/ 336 h 351"/>
                <a:gd name="T38" fmla="*/ 189 w 464"/>
                <a:gd name="T39" fmla="*/ 328 h 351"/>
                <a:gd name="T40" fmla="*/ 181 w 464"/>
                <a:gd name="T41" fmla="*/ 320 h 351"/>
                <a:gd name="T42" fmla="*/ 168 w 464"/>
                <a:gd name="T43" fmla="*/ 305 h 351"/>
                <a:gd name="T44" fmla="*/ 152 w 464"/>
                <a:gd name="T45" fmla="*/ 282 h 351"/>
                <a:gd name="T46" fmla="*/ 134 w 464"/>
                <a:gd name="T47" fmla="*/ 256 h 351"/>
                <a:gd name="T48" fmla="*/ 118 w 464"/>
                <a:gd name="T49" fmla="*/ 228 h 351"/>
                <a:gd name="T50" fmla="*/ 101 w 464"/>
                <a:gd name="T51" fmla="*/ 198 h 351"/>
                <a:gd name="T52" fmla="*/ 70 w 464"/>
                <a:gd name="T53" fmla="*/ 137 h 351"/>
                <a:gd name="T54" fmla="*/ 55 w 464"/>
                <a:gd name="T55" fmla="*/ 108 h 351"/>
                <a:gd name="T56" fmla="*/ 41 w 464"/>
                <a:gd name="T57" fmla="*/ 80 h 351"/>
                <a:gd name="T58" fmla="*/ 29 w 464"/>
                <a:gd name="T59" fmla="*/ 54 h 351"/>
                <a:gd name="T60" fmla="*/ 18 w 464"/>
                <a:gd name="T61" fmla="*/ 33 h 351"/>
                <a:gd name="T62" fmla="*/ 12 w 464"/>
                <a:gd name="T63" fmla="*/ 23 h 351"/>
                <a:gd name="T64" fmla="*/ 8 w 464"/>
                <a:gd name="T65" fmla="*/ 14 h 351"/>
                <a:gd name="T66" fmla="*/ 4 w 464"/>
                <a:gd name="T67" fmla="*/ 7 h 351"/>
                <a:gd name="T68" fmla="*/ 0 w 464"/>
                <a:gd name="T69" fmla="*/ 0 h 3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351"/>
                <a:gd name="T107" fmla="*/ 464 w 464"/>
                <a:gd name="T108" fmla="*/ 351 h 3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4" h="351">
                  <a:moveTo>
                    <a:pt x="464" y="0"/>
                  </a:moveTo>
                  <a:lnTo>
                    <a:pt x="449" y="34"/>
                  </a:lnTo>
                  <a:lnTo>
                    <a:pt x="435" y="66"/>
                  </a:lnTo>
                  <a:lnTo>
                    <a:pt x="420" y="98"/>
                  </a:lnTo>
                  <a:lnTo>
                    <a:pt x="406" y="130"/>
                  </a:lnTo>
                  <a:lnTo>
                    <a:pt x="399" y="145"/>
                  </a:lnTo>
                  <a:lnTo>
                    <a:pt x="391" y="160"/>
                  </a:lnTo>
                  <a:lnTo>
                    <a:pt x="384" y="174"/>
                  </a:lnTo>
                  <a:lnTo>
                    <a:pt x="376" y="189"/>
                  </a:lnTo>
                  <a:lnTo>
                    <a:pt x="369" y="202"/>
                  </a:lnTo>
                  <a:lnTo>
                    <a:pt x="361" y="216"/>
                  </a:lnTo>
                  <a:lnTo>
                    <a:pt x="354" y="229"/>
                  </a:lnTo>
                  <a:lnTo>
                    <a:pt x="347" y="242"/>
                  </a:lnTo>
                  <a:lnTo>
                    <a:pt x="340" y="254"/>
                  </a:lnTo>
                  <a:lnTo>
                    <a:pt x="333" y="266"/>
                  </a:lnTo>
                  <a:lnTo>
                    <a:pt x="325" y="276"/>
                  </a:lnTo>
                  <a:lnTo>
                    <a:pt x="318" y="286"/>
                  </a:lnTo>
                  <a:lnTo>
                    <a:pt x="311" y="296"/>
                  </a:lnTo>
                  <a:lnTo>
                    <a:pt x="304" y="306"/>
                  </a:lnTo>
                  <a:lnTo>
                    <a:pt x="296" y="313"/>
                  </a:lnTo>
                  <a:lnTo>
                    <a:pt x="289" y="321"/>
                  </a:lnTo>
                  <a:lnTo>
                    <a:pt x="282" y="328"/>
                  </a:lnTo>
                  <a:lnTo>
                    <a:pt x="275" y="334"/>
                  </a:lnTo>
                  <a:lnTo>
                    <a:pt x="268" y="339"/>
                  </a:lnTo>
                  <a:lnTo>
                    <a:pt x="260" y="343"/>
                  </a:lnTo>
                  <a:lnTo>
                    <a:pt x="253" y="347"/>
                  </a:lnTo>
                  <a:lnTo>
                    <a:pt x="246" y="349"/>
                  </a:lnTo>
                  <a:lnTo>
                    <a:pt x="239" y="351"/>
                  </a:lnTo>
                  <a:lnTo>
                    <a:pt x="231" y="351"/>
                  </a:lnTo>
                  <a:lnTo>
                    <a:pt x="228" y="351"/>
                  </a:lnTo>
                  <a:lnTo>
                    <a:pt x="224" y="350"/>
                  </a:lnTo>
                  <a:lnTo>
                    <a:pt x="221" y="350"/>
                  </a:lnTo>
                  <a:lnTo>
                    <a:pt x="217" y="348"/>
                  </a:lnTo>
                  <a:lnTo>
                    <a:pt x="213" y="347"/>
                  </a:lnTo>
                  <a:lnTo>
                    <a:pt x="209" y="344"/>
                  </a:lnTo>
                  <a:lnTo>
                    <a:pt x="206" y="341"/>
                  </a:lnTo>
                  <a:lnTo>
                    <a:pt x="201" y="339"/>
                  </a:lnTo>
                  <a:lnTo>
                    <a:pt x="197" y="336"/>
                  </a:lnTo>
                  <a:lnTo>
                    <a:pt x="193" y="332"/>
                  </a:lnTo>
                  <a:lnTo>
                    <a:pt x="189" y="328"/>
                  </a:lnTo>
                  <a:lnTo>
                    <a:pt x="185" y="324"/>
                  </a:lnTo>
                  <a:lnTo>
                    <a:pt x="181" y="320"/>
                  </a:lnTo>
                  <a:lnTo>
                    <a:pt x="177" y="314"/>
                  </a:lnTo>
                  <a:lnTo>
                    <a:pt x="168" y="305"/>
                  </a:lnTo>
                  <a:lnTo>
                    <a:pt x="160" y="294"/>
                  </a:lnTo>
                  <a:lnTo>
                    <a:pt x="152" y="282"/>
                  </a:lnTo>
                  <a:lnTo>
                    <a:pt x="143" y="269"/>
                  </a:lnTo>
                  <a:lnTo>
                    <a:pt x="134" y="256"/>
                  </a:lnTo>
                  <a:lnTo>
                    <a:pt x="126" y="242"/>
                  </a:lnTo>
                  <a:lnTo>
                    <a:pt x="118" y="228"/>
                  </a:lnTo>
                  <a:lnTo>
                    <a:pt x="109" y="213"/>
                  </a:lnTo>
                  <a:lnTo>
                    <a:pt x="101" y="198"/>
                  </a:lnTo>
                  <a:lnTo>
                    <a:pt x="86" y="167"/>
                  </a:lnTo>
                  <a:lnTo>
                    <a:pt x="70" y="137"/>
                  </a:lnTo>
                  <a:lnTo>
                    <a:pt x="62" y="122"/>
                  </a:lnTo>
                  <a:lnTo>
                    <a:pt x="55" y="108"/>
                  </a:lnTo>
                  <a:lnTo>
                    <a:pt x="49" y="94"/>
                  </a:lnTo>
                  <a:lnTo>
                    <a:pt x="41" y="80"/>
                  </a:lnTo>
                  <a:lnTo>
                    <a:pt x="35" y="67"/>
                  </a:lnTo>
                  <a:lnTo>
                    <a:pt x="29" y="54"/>
                  </a:lnTo>
                  <a:lnTo>
                    <a:pt x="23" y="43"/>
                  </a:lnTo>
                  <a:lnTo>
                    <a:pt x="18" y="33"/>
                  </a:lnTo>
                  <a:lnTo>
                    <a:pt x="16" y="27"/>
                  </a:lnTo>
                  <a:lnTo>
                    <a:pt x="12" y="23"/>
                  </a:lnTo>
                  <a:lnTo>
                    <a:pt x="10" y="19"/>
                  </a:lnTo>
                  <a:lnTo>
                    <a:pt x="8" y="14"/>
                  </a:lnTo>
                  <a:lnTo>
                    <a:pt x="6" y="10"/>
                  </a:lnTo>
                  <a:lnTo>
                    <a:pt x="4" y="7"/>
                  </a:lnTo>
                  <a:lnTo>
                    <a:pt x="2" y="3"/>
                  </a:lnTo>
                  <a:lnTo>
                    <a:pt x="0" y="0"/>
                  </a:lnTo>
                </a:path>
              </a:pathLst>
            </a:custGeom>
            <a:noFill/>
            <a:ln w="349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8" name="Rectangle 121"/>
            <p:cNvSpPr>
              <a:spLocks noChangeArrowheads="1"/>
            </p:cNvSpPr>
            <p:nvPr/>
          </p:nvSpPr>
          <p:spPr bwMode="auto">
            <a:xfrm>
              <a:off x="5342" y="2552"/>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i="1">
                  <a:solidFill>
                    <a:srgbClr val="000000"/>
                  </a:solidFill>
                  <a:latin typeface="Times New Roman" panose="02020603050405020304" pitchFamily="18" charset="0"/>
                </a:rPr>
                <a:t>t</a:t>
              </a:r>
              <a:endParaRPr lang="en-US" altLang="zh-CN" sz="2800">
                <a:solidFill>
                  <a:srgbClr val="000000"/>
                </a:solidFill>
              </a:endParaRPr>
            </a:p>
          </p:txBody>
        </p:sp>
        <p:sp>
          <p:nvSpPr>
            <p:cNvPr id="160789" name="Rectangle 122"/>
            <p:cNvSpPr>
              <a:spLocks noChangeArrowheads="1"/>
            </p:cNvSpPr>
            <p:nvPr/>
          </p:nvSpPr>
          <p:spPr bwMode="auto">
            <a:xfrm>
              <a:off x="5399" y="2578"/>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0790" name="Line 123"/>
            <p:cNvSpPr>
              <a:spLocks noChangeShapeType="1"/>
            </p:cNvSpPr>
            <p:nvPr/>
          </p:nvSpPr>
          <p:spPr bwMode="auto">
            <a:xfrm flipV="1">
              <a:off x="3949" y="2951"/>
              <a:ext cx="1" cy="14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1" name="Line 124"/>
            <p:cNvSpPr>
              <a:spLocks noChangeShapeType="1"/>
            </p:cNvSpPr>
            <p:nvPr/>
          </p:nvSpPr>
          <p:spPr bwMode="auto">
            <a:xfrm flipV="1">
              <a:off x="4887" y="2951"/>
              <a:ext cx="1" cy="14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2" name="Freeform 125"/>
            <p:cNvSpPr>
              <a:spLocks noEditPoints="1"/>
            </p:cNvSpPr>
            <p:nvPr/>
          </p:nvSpPr>
          <p:spPr bwMode="auto">
            <a:xfrm>
              <a:off x="3956" y="2977"/>
              <a:ext cx="927" cy="36"/>
            </a:xfrm>
            <a:custGeom>
              <a:avLst/>
              <a:gdLst>
                <a:gd name="T0" fmla="*/ 25 w 927"/>
                <a:gd name="T1" fmla="*/ 12 h 36"/>
                <a:gd name="T2" fmla="*/ 901 w 927"/>
                <a:gd name="T3" fmla="*/ 13 h 36"/>
                <a:gd name="T4" fmla="*/ 901 w 927"/>
                <a:gd name="T5" fmla="*/ 24 h 36"/>
                <a:gd name="T6" fmla="*/ 25 w 927"/>
                <a:gd name="T7" fmla="*/ 24 h 36"/>
                <a:gd name="T8" fmla="*/ 25 w 927"/>
                <a:gd name="T9" fmla="*/ 12 h 36"/>
                <a:gd name="T10" fmla="*/ 35 w 927"/>
                <a:gd name="T11" fmla="*/ 36 h 36"/>
                <a:gd name="T12" fmla="*/ 0 w 927"/>
                <a:gd name="T13" fmla="*/ 17 h 36"/>
                <a:gd name="T14" fmla="*/ 35 w 927"/>
                <a:gd name="T15" fmla="*/ 0 h 36"/>
                <a:gd name="T16" fmla="*/ 35 w 927"/>
                <a:gd name="T17" fmla="*/ 36 h 36"/>
                <a:gd name="T18" fmla="*/ 893 w 927"/>
                <a:gd name="T19" fmla="*/ 0 h 36"/>
                <a:gd name="T20" fmla="*/ 927 w 927"/>
                <a:gd name="T21" fmla="*/ 18 h 36"/>
                <a:gd name="T22" fmla="*/ 893 w 927"/>
                <a:gd name="T23" fmla="*/ 36 h 36"/>
                <a:gd name="T24" fmla="*/ 893 w 927"/>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7"/>
                <a:gd name="T40" fmla="*/ 0 h 36"/>
                <a:gd name="T41" fmla="*/ 927 w 927"/>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7" h="36">
                  <a:moveTo>
                    <a:pt x="25" y="12"/>
                  </a:moveTo>
                  <a:lnTo>
                    <a:pt x="901" y="13"/>
                  </a:lnTo>
                  <a:lnTo>
                    <a:pt x="901" y="24"/>
                  </a:lnTo>
                  <a:lnTo>
                    <a:pt x="25" y="24"/>
                  </a:lnTo>
                  <a:lnTo>
                    <a:pt x="25" y="12"/>
                  </a:lnTo>
                  <a:close/>
                  <a:moveTo>
                    <a:pt x="35" y="36"/>
                  </a:moveTo>
                  <a:lnTo>
                    <a:pt x="0" y="17"/>
                  </a:lnTo>
                  <a:lnTo>
                    <a:pt x="35" y="0"/>
                  </a:lnTo>
                  <a:lnTo>
                    <a:pt x="35" y="36"/>
                  </a:lnTo>
                  <a:close/>
                  <a:moveTo>
                    <a:pt x="893" y="0"/>
                  </a:moveTo>
                  <a:lnTo>
                    <a:pt x="927" y="18"/>
                  </a:lnTo>
                  <a:lnTo>
                    <a:pt x="893" y="36"/>
                  </a:lnTo>
                  <a:lnTo>
                    <a:pt x="893" y="0"/>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60793" name="Rectangle 126"/>
            <p:cNvSpPr>
              <a:spLocks noChangeArrowheads="1"/>
            </p:cNvSpPr>
            <p:nvPr/>
          </p:nvSpPr>
          <p:spPr bwMode="auto">
            <a:xfrm>
              <a:off x="4317" y="2881"/>
              <a:ext cx="239" cy="23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0794" name="Rectangle 127"/>
            <p:cNvSpPr>
              <a:spLocks noChangeArrowheads="1"/>
            </p:cNvSpPr>
            <p:nvPr/>
          </p:nvSpPr>
          <p:spPr bwMode="auto">
            <a:xfrm>
              <a:off x="4390" y="291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i="1">
                  <a:solidFill>
                    <a:srgbClr val="000000"/>
                  </a:solidFill>
                  <a:latin typeface="Times New Roman" panose="02020603050405020304" pitchFamily="18" charset="0"/>
                </a:rPr>
                <a:t>T</a:t>
              </a:r>
              <a:endParaRPr lang="en-US" altLang="zh-CN" sz="2800">
                <a:solidFill>
                  <a:srgbClr val="000000"/>
                </a:solidFill>
              </a:endParaRPr>
            </a:p>
          </p:txBody>
        </p:sp>
        <p:sp>
          <p:nvSpPr>
            <p:cNvPr id="160795" name="Rectangle 128"/>
            <p:cNvSpPr>
              <a:spLocks noChangeArrowheads="1"/>
            </p:cNvSpPr>
            <p:nvPr/>
          </p:nvSpPr>
          <p:spPr bwMode="auto">
            <a:xfrm>
              <a:off x="4493" y="2949"/>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0796" name="Rectangle 129"/>
            <p:cNvSpPr>
              <a:spLocks noChangeArrowheads="1"/>
            </p:cNvSpPr>
            <p:nvPr/>
          </p:nvSpPr>
          <p:spPr bwMode="auto">
            <a:xfrm>
              <a:off x="3266" y="2008"/>
              <a:ext cx="238" cy="56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0797" name="Freeform 130"/>
            <p:cNvSpPr>
              <a:spLocks noEditPoints="1"/>
            </p:cNvSpPr>
            <p:nvPr/>
          </p:nvSpPr>
          <p:spPr bwMode="auto">
            <a:xfrm>
              <a:off x="3489" y="1899"/>
              <a:ext cx="35" cy="1192"/>
            </a:xfrm>
            <a:custGeom>
              <a:avLst/>
              <a:gdLst>
                <a:gd name="T0" fmla="*/ 10 w 35"/>
                <a:gd name="T1" fmla="*/ 1192 h 1192"/>
                <a:gd name="T2" fmla="*/ 11 w 35"/>
                <a:gd name="T3" fmla="*/ 81 h 1192"/>
                <a:gd name="T4" fmla="*/ 24 w 35"/>
                <a:gd name="T5" fmla="*/ 81 h 1192"/>
                <a:gd name="T6" fmla="*/ 24 w 35"/>
                <a:gd name="T7" fmla="*/ 1192 h 1192"/>
                <a:gd name="T8" fmla="*/ 10 w 35"/>
                <a:gd name="T9" fmla="*/ 1192 h 1192"/>
                <a:gd name="T10" fmla="*/ 0 w 35"/>
                <a:gd name="T11" fmla="*/ 90 h 1192"/>
                <a:gd name="T12" fmla="*/ 17 w 35"/>
                <a:gd name="T13" fmla="*/ 0 h 1192"/>
                <a:gd name="T14" fmla="*/ 35 w 35"/>
                <a:gd name="T15" fmla="*/ 90 h 1192"/>
                <a:gd name="T16" fmla="*/ 0 w 35"/>
                <a:gd name="T17" fmla="*/ 90 h 1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1192"/>
                <a:gd name="T29" fmla="*/ 35 w 35"/>
                <a:gd name="T30" fmla="*/ 1192 h 11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1192">
                  <a:moveTo>
                    <a:pt x="10" y="1192"/>
                  </a:moveTo>
                  <a:lnTo>
                    <a:pt x="11" y="81"/>
                  </a:lnTo>
                  <a:lnTo>
                    <a:pt x="24" y="81"/>
                  </a:lnTo>
                  <a:lnTo>
                    <a:pt x="24" y="1192"/>
                  </a:lnTo>
                  <a:lnTo>
                    <a:pt x="10" y="1192"/>
                  </a:lnTo>
                  <a:close/>
                  <a:moveTo>
                    <a:pt x="0" y="90"/>
                  </a:moveTo>
                  <a:lnTo>
                    <a:pt x="17" y="0"/>
                  </a:lnTo>
                  <a:lnTo>
                    <a:pt x="35" y="90"/>
                  </a:lnTo>
                  <a:lnTo>
                    <a:pt x="0" y="90"/>
                  </a:lnTo>
                  <a:close/>
                </a:path>
              </a:pathLst>
            </a:custGeom>
            <a:solidFill>
              <a:srgbClr val="0000FF"/>
            </a:solidFill>
            <a:ln w="1588">
              <a:solidFill>
                <a:srgbClr val="0000FF"/>
              </a:solidFill>
              <a:prstDash val="solid"/>
              <a:round/>
              <a:headEnd/>
              <a:tailEnd/>
            </a:ln>
          </p:spPr>
          <p:txBody>
            <a:bodyPr/>
            <a:lstStyle/>
            <a:p>
              <a:endParaRPr lang="zh-CN" altLang="en-US"/>
            </a:p>
          </p:txBody>
        </p:sp>
        <p:sp>
          <p:nvSpPr>
            <p:cNvPr id="160798" name="Rectangle 131"/>
            <p:cNvSpPr>
              <a:spLocks noChangeArrowheads="1"/>
            </p:cNvSpPr>
            <p:nvPr/>
          </p:nvSpPr>
          <p:spPr bwMode="auto">
            <a:xfrm>
              <a:off x="3404" y="2467"/>
              <a:ext cx="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700" i="1">
                  <a:solidFill>
                    <a:srgbClr val="000000"/>
                  </a:solidFill>
                  <a:latin typeface="Times New Roman" panose="02020603050405020304" pitchFamily="18" charset="0"/>
                </a:rPr>
                <a:t>o</a:t>
              </a:r>
              <a:endParaRPr lang="en-US" altLang="zh-CN" sz="2800">
                <a:solidFill>
                  <a:srgbClr val="000000"/>
                </a:solidFill>
              </a:endParaRPr>
            </a:p>
          </p:txBody>
        </p:sp>
        <p:sp>
          <p:nvSpPr>
            <p:cNvPr id="160799" name="Rectangle 132"/>
            <p:cNvSpPr>
              <a:spLocks noChangeArrowheads="1"/>
            </p:cNvSpPr>
            <p:nvPr/>
          </p:nvSpPr>
          <p:spPr bwMode="auto">
            <a:xfrm>
              <a:off x="3488" y="2508"/>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0800" name="Rectangle 133"/>
            <p:cNvSpPr>
              <a:spLocks noChangeArrowheads="1"/>
            </p:cNvSpPr>
            <p:nvPr/>
          </p:nvSpPr>
          <p:spPr bwMode="auto">
            <a:xfrm>
              <a:off x="3650" y="1969"/>
              <a:ext cx="3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100" i="1">
                  <a:solidFill>
                    <a:srgbClr val="000000"/>
                  </a:solidFill>
                  <a:latin typeface="Times New Roman" panose="02020603050405020304" pitchFamily="18" charset="0"/>
                </a:rPr>
                <a:t>x</a:t>
              </a:r>
              <a:endParaRPr lang="en-US" altLang="zh-CN" sz="2800">
                <a:solidFill>
                  <a:srgbClr val="000000"/>
                </a:solidFill>
              </a:endParaRPr>
            </a:p>
          </p:txBody>
        </p:sp>
        <p:sp>
          <p:nvSpPr>
            <p:cNvPr id="160801" name="Rectangle 134"/>
            <p:cNvSpPr>
              <a:spLocks noChangeArrowheads="1"/>
            </p:cNvSpPr>
            <p:nvPr/>
          </p:nvSpPr>
          <p:spPr bwMode="auto">
            <a:xfrm>
              <a:off x="3560" y="1877"/>
              <a:ext cx="9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900" i="1">
                  <a:solidFill>
                    <a:srgbClr val="000000"/>
                  </a:solidFill>
                  <a:latin typeface="Times New Roman" panose="02020603050405020304" pitchFamily="18" charset="0"/>
                </a:rPr>
                <a:t>E</a:t>
              </a:r>
              <a:endParaRPr lang="en-US" altLang="zh-CN" sz="2800">
                <a:solidFill>
                  <a:srgbClr val="000000"/>
                </a:solidFill>
              </a:endParaRPr>
            </a:p>
          </p:txBody>
        </p:sp>
        <p:sp>
          <p:nvSpPr>
            <p:cNvPr id="160802" name="Rectangle 135"/>
            <p:cNvSpPr>
              <a:spLocks noChangeArrowheads="1"/>
            </p:cNvSpPr>
            <p:nvPr/>
          </p:nvSpPr>
          <p:spPr bwMode="auto">
            <a:xfrm>
              <a:off x="3713" y="1937"/>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grpSp>
      <p:grpSp>
        <p:nvGrpSpPr>
          <p:cNvPr id="160803" name="Group 145"/>
          <p:cNvGrpSpPr>
            <a:grpSpLocks/>
          </p:cNvGrpSpPr>
          <p:nvPr/>
        </p:nvGrpSpPr>
        <p:grpSpPr bwMode="auto">
          <a:xfrm>
            <a:off x="2652713" y="4079876"/>
            <a:ext cx="3359150" cy="792163"/>
            <a:chOff x="759" y="1978"/>
            <a:chExt cx="1983" cy="482"/>
          </a:xfrm>
        </p:grpSpPr>
        <p:graphicFrame>
          <p:nvGraphicFramePr>
            <p:cNvPr id="160804" name="Object 36" descr="虚线网格">
              <a:hlinkClick r:id="" action="ppaction://noaction" highlightClick="1"/>
            </p:cNvPr>
            <p:cNvGraphicFramePr>
              <a:graphicFrameLocks/>
            </p:cNvGraphicFramePr>
            <p:nvPr/>
          </p:nvGraphicFramePr>
          <p:xfrm>
            <a:off x="1851" y="1978"/>
            <a:ext cx="891" cy="482"/>
          </p:xfrm>
          <a:graphic>
            <a:graphicData uri="http://schemas.openxmlformats.org/presentationml/2006/ole">
              <mc:AlternateContent xmlns:mc="http://schemas.openxmlformats.org/markup-compatibility/2006">
                <mc:Choice xmlns:v="urn:schemas-microsoft-com:vml" Requires="v">
                  <p:oleObj spid="_x0000_s216130" name="Equation" r:id="rId5" imgW="953280" imgH="507600" progId="Equation.DSMT4">
                    <p:embed/>
                  </p:oleObj>
                </mc:Choice>
                <mc:Fallback>
                  <p:oleObj name="Equation" r:id="rId5" imgW="953280" imgH="507600"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 y="1978"/>
                          <a:ext cx="891" cy="482"/>
                        </a:xfrm>
                        <a:prstGeom prst="rect">
                          <a:avLst/>
                        </a:prstGeom>
                        <a:noFill/>
                        <a:extLst>
                          <a:ext uri="{909E8E84-426E-40DD-AFC4-6F175D3DCCD1}">
                            <a14:hiddenFill xmlns:a14="http://schemas.microsoft.com/office/drawing/2010/main">
                              <a:solidFill>
                                <a:srgbClr val="99CCFF"/>
                              </a:solidFill>
                            </a14:hiddenFill>
                          </a:ext>
                        </a:extLst>
                      </p:spPr>
                    </p:pic>
                  </p:oleObj>
                </mc:Fallback>
              </mc:AlternateContent>
            </a:graphicData>
          </a:graphic>
        </p:graphicFrame>
        <p:graphicFrame>
          <p:nvGraphicFramePr>
            <p:cNvPr id="160805" name="Object 37" descr="虚线网格">
              <a:hlinkClick r:id="" action="ppaction://noaction" highlightClick="1"/>
            </p:cNvPr>
            <p:cNvGraphicFramePr>
              <a:graphicFrameLocks/>
            </p:cNvGraphicFramePr>
            <p:nvPr/>
          </p:nvGraphicFramePr>
          <p:xfrm>
            <a:off x="759" y="2110"/>
            <a:ext cx="689" cy="217"/>
          </p:xfrm>
          <a:graphic>
            <a:graphicData uri="http://schemas.openxmlformats.org/presentationml/2006/ole">
              <mc:AlternateContent xmlns:mc="http://schemas.openxmlformats.org/markup-compatibility/2006">
                <mc:Choice xmlns:v="urn:schemas-microsoft-com:vml" Requires="v">
                  <p:oleObj spid="_x0000_s216131" name="Equation" r:id="rId7" imgW="737280" imgH="228600" progId="Equation.DSMT4">
                    <p:embed/>
                  </p:oleObj>
                </mc:Choice>
                <mc:Fallback>
                  <p:oleObj name="Equation" r:id="rId7" imgW="737280" imgH="228600" progId="Equation.DSMT4">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 y="2110"/>
                          <a:ext cx="689" cy="217"/>
                        </a:xfrm>
                        <a:prstGeom prst="rect">
                          <a:avLst/>
                        </a:prstGeom>
                        <a:noFill/>
                        <a:extLst>
                          <a:ext uri="{909E8E84-426E-40DD-AFC4-6F175D3DCCD1}">
                            <a14:hiddenFill xmlns:a14="http://schemas.microsoft.com/office/drawing/2010/main">
                              <a:solidFill>
                                <a:srgbClr val="99CCFF"/>
                              </a:solidFill>
                            </a14:hiddenFill>
                          </a:ext>
                        </a:extLst>
                      </p:spPr>
                    </p:pic>
                  </p:oleObj>
                </mc:Fallback>
              </mc:AlternateContent>
            </a:graphicData>
          </a:graphic>
        </p:graphicFrame>
        <p:sp>
          <p:nvSpPr>
            <p:cNvPr id="160806" name="AutoShape 141"/>
            <p:cNvSpPr>
              <a:spLocks noChangeArrowheads="1"/>
            </p:cNvSpPr>
            <p:nvPr/>
          </p:nvSpPr>
          <p:spPr bwMode="auto">
            <a:xfrm>
              <a:off x="1473" y="2159"/>
              <a:ext cx="318" cy="140"/>
            </a:xfrm>
            <a:prstGeom prst="rightArrow">
              <a:avLst>
                <a:gd name="adj1" fmla="val 50000"/>
                <a:gd name="adj2" fmla="val 56786"/>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Tree>
    <p:extLst>
      <p:ext uri="{BB962C8B-B14F-4D97-AF65-F5344CB8AC3E}">
        <p14:creationId xmlns:p14="http://schemas.microsoft.com/office/powerpoint/2010/main" val="1053598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7" name="灯片编号占位符 3"/>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FD0D667-5F46-4101-B119-FFAE32B795BB}" type="slidenum">
              <a:rPr lang="en-US" altLang="zh-CN" sz="1400">
                <a:solidFill>
                  <a:srgbClr val="000000"/>
                </a:solidFill>
              </a:rPr>
              <a:pPr algn="r"/>
              <a:t>16</a:t>
            </a:fld>
            <a:endParaRPr lang="en-US" altLang="zh-CN" sz="1400">
              <a:solidFill>
                <a:srgbClr val="000000"/>
              </a:solidFill>
            </a:endParaRPr>
          </a:p>
        </p:txBody>
      </p:sp>
      <p:sp>
        <p:nvSpPr>
          <p:cNvPr id="161795" name="Text Box 13"/>
          <p:cNvSpPr txBox="1">
            <a:spLocks noChangeArrowheads="1"/>
          </p:cNvSpPr>
          <p:nvPr/>
        </p:nvSpPr>
        <p:spPr bwMode="auto">
          <a:xfrm>
            <a:off x="1524001" y="549275"/>
            <a:ext cx="7235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800000"/>
                </a:solidFill>
                <a:ea typeface="楷体_GB2312" pitchFamily="49" charset="-122"/>
              </a:rPr>
              <a:t>（</a:t>
            </a:r>
            <a:r>
              <a:rPr kumimoji="1" lang="en-US" altLang="zh-CN" sz="2400" b="1">
                <a:solidFill>
                  <a:srgbClr val="800000"/>
                </a:solidFill>
                <a:ea typeface="楷体_GB2312" pitchFamily="49" charset="-122"/>
              </a:rPr>
              <a:t>2</a:t>
            </a:r>
            <a:r>
              <a:rPr kumimoji="1" lang="zh-CN" altLang="en-US" sz="2400" b="1">
                <a:solidFill>
                  <a:srgbClr val="800000"/>
                </a:solidFill>
                <a:ea typeface="楷体_GB2312" pitchFamily="49" charset="-122"/>
              </a:rPr>
              <a:t>）</a:t>
            </a:r>
            <a:r>
              <a:rPr kumimoji="1" lang="en-US" altLang="zh-CN" sz="2400" b="1">
                <a:solidFill>
                  <a:srgbClr val="800000"/>
                </a:solidFill>
                <a:ea typeface="楷体_GB2312" pitchFamily="49" charset="-122"/>
              </a:rPr>
              <a:t>Wave length and  Phase constant</a:t>
            </a:r>
          </a:p>
        </p:txBody>
      </p:sp>
      <p:graphicFrame>
        <p:nvGraphicFramePr>
          <p:cNvPr id="161796" name="Object 4"/>
          <p:cNvGraphicFramePr>
            <a:graphicFrameLocks noChangeAspect="1"/>
          </p:cNvGraphicFramePr>
          <p:nvPr/>
        </p:nvGraphicFramePr>
        <p:xfrm>
          <a:off x="2927351" y="4941888"/>
          <a:ext cx="2557463" cy="1003300"/>
        </p:xfrm>
        <a:graphic>
          <a:graphicData uri="http://schemas.openxmlformats.org/presentationml/2006/ole">
            <mc:AlternateContent xmlns:mc="http://schemas.openxmlformats.org/markup-compatibility/2006">
              <mc:Choice xmlns:v="urn:schemas-microsoft-com:vml" Requires="v">
                <p:oleObj spid="_x0000_s217150" name="Equation" r:id="rId3" imgW="1322280" imgH="507600" progId="Equation.DSMT4">
                  <p:embed/>
                </p:oleObj>
              </mc:Choice>
              <mc:Fallback>
                <p:oleObj name="Equation" r:id="rId3" imgW="1322280" imgH="50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4941888"/>
                        <a:ext cx="2557463" cy="10033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61797" name="Text Box 31"/>
          <p:cNvSpPr txBox="1">
            <a:spLocks noChangeArrowheads="1"/>
          </p:cNvSpPr>
          <p:nvPr/>
        </p:nvSpPr>
        <p:spPr bwMode="auto">
          <a:xfrm>
            <a:off x="1666876" y="1171576"/>
            <a:ext cx="88884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CC"/>
                </a:solidFill>
              </a:rPr>
              <a:t>Wave length </a:t>
            </a:r>
            <a:r>
              <a:rPr kumimoji="1" lang="el-GR" altLang="zh-CN" sz="2400" b="1" i="1">
                <a:solidFill>
                  <a:srgbClr val="0000CC"/>
                </a:solidFill>
                <a:latin typeface="Times New Roman" panose="02020603050405020304" pitchFamily="18" charset="0"/>
                <a:ea typeface="楷体_GB2312" pitchFamily="49" charset="-122"/>
              </a:rPr>
              <a:t>λ</a:t>
            </a:r>
            <a:r>
              <a:rPr kumimoji="1" lang="en-US" altLang="zh-CN" sz="2400" b="1">
                <a:solidFill>
                  <a:srgbClr val="0000CC"/>
                </a:solidFill>
              </a:rPr>
              <a:t> </a:t>
            </a:r>
            <a:r>
              <a:rPr kumimoji="1" lang="zh-CN" altLang="en-US" sz="2400" b="1">
                <a:solidFill>
                  <a:srgbClr val="0000CC"/>
                </a:solidFill>
              </a:rPr>
              <a:t>：</a:t>
            </a:r>
            <a:r>
              <a:rPr kumimoji="1" lang="en-US" altLang="zh-CN" sz="2400" b="1">
                <a:solidFill>
                  <a:srgbClr val="0000CC"/>
                </a:solidFill>
                <a:ea typeface="楷体_GB2312" pitchFamily="49" charset="-122"/>
              </a:rPr>
              <a:t>At the same location, the space interval </a:t>
            </a:r>
          </a:p>
          <a:p>
            <a:pPr>
              <a:spcBef>
                <a:spcPct val="50000"/>
              </a:spcBef>
            </a:pPr>
            <a:r>
              <a:rPr kumimoji="1" lang="en-US" altLang="zh-CN" sz="2400" b="1">
                <a:solidFill>
                  <a:srgbClr val="0000CC"/>
                </a:solidFill>
                <a:ea typeface="楷体_GB2312" pitchFamily="49" charset="-122"/>
              </a:rPr>
              <a:t>corresponding phase change 2πof equiphase surface</a:t>
            </a:r>
            <a:endParaRPr kumimoji="1" lang="en-US" altLang="zh-CN" sz="2400">
              <a:solidFill>
                <a:srgbClr val="0000CC"/>
              </a:solidFill>
            </a:endParaRPr>
          </a:p>
        </p:txBody>
      </p:sp>
      <p:sp>
        <p:nvSpPr>
          <p:cNvPr id="161798" name="Text Box 40"/>
          <p:cNvSpPr txBox="1">
            <a:spLocks noChangeArrowheads="1"/>
          </p:cNvSpPr>
          <p:nvPr/>
        </p:nvSpPr>
        <p:spPr bwMode="auto">
          <a:xfrm>
            <a:off x="1881188" y="3328988"/>
            <a:ext cx="47815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rPr>
              <a:t>Phase constant k</a:t>
            </a:r>
            <a:r>
              <a:rPr kumimoji="1" lang="zh-CN" altLang="en-US" sz="2400" b="1">
                <a:solidFill>
                  <a:srgbClr val="000000"/>
                </a:solidFill>
                <a:latin typeface="Times New Roman" panose="02020603050405020304" pitchFamily="18" charset="0"/>
              </a:rPr>
              <a:t>： </a:t>
            </a:r>
            <a:r>
              <a:rPr kumimoji="1" lang="en-US" altLang="zh-CN" sz="2400" b="1">
                <a:solidFill>
                  <a:srgbClr val="000000"/>
                </a:solidFill>
                <a:latin typeface="Times New Roman" panose="02020603050405020304" pitchFamily="18" charset="0"/>
              </a:rPr>
              <a:t>refers  to  the  </a:t>
            </a:r>
          </a:p>
          <a:p>
            <a:pPr>
              <a:spcBef>
                <a:spcPct val="50000"/>
              </a:spcBef>
            </a:pPr>
            <a:r>
              <a:rPr kumimoji="1" lang="en-US" altLang="zh-CN" sz="2400" b="1">
                <a:solidFill>
                  <a:srgbClr val="000000"/>
                </a:solidFill>
                <a:latin typeface="Times New Roman" panose="02020603050405020304" pitchFamily="18" charset="0"/>
              </a:rPr>
              <a:t>change  of  the  phase  per  unit  </a:t>
            </a:r>
          </a:p>
          <a:p>
            <a:pPr>
              <a:spcBef>
                <a:spcPct val="50000"/>
              </a:spcBef>
            </a:pPr>
            <a:r>
              <a:rPr kumimoji="1" lang="en-US" altLang="zh-CN" sz="2400" b="1">
                <a:solidFill>
                  <a:srgbClr val="000000"/>
                </a:solidFill>
                <a:latin typeface="Times New Roman" panose="02020603050405020304" pitchFamily="18" charset="0"/>
              </a:rPr>
              <a:t>distance.</a:t>
            </a:r>
            <a:r>
              <a:rPr kumimoji="1" lang="zh-CN" altLang="en-US" sz="2400" b="1">
                <a:solidFill>
                  <a:srgbClr val="000000"/>
                </a:solidFill>
                <a:latin typeface="Times New Roman" panose="02020603050405020304" pitchFamily="18" charset="0"/>
              </a:rPr>
              <a:t>（</a:t>
            </a:r>
            <a:r>
              <a:rPr kumimoji="1" lang="en-US" altLang="zh-CN" sz="2400" b="1">
                <a:solidFill>
                  <a:srgbClr val="000000"/>
                </a:solidFill>
                <a:latin typeface="Times New Roman" panose="02020603050405020304" pitchFamily="18" charset="0"/>
              </a:rPr>
              <a:t>wave number</a:t>
            </a:r>
            <a:r>
              <a:rPr kumimoji="1" lang="zh-CN" altLang="en-US" sz="2400" b="1">
                <a:solidFill>
                  <a:srgbClr val="000000"/>
                </a:solidFill>
                <a:latin typeface="Times New Roman" panose="02020603050405020304" pitchFamily="18" charset="0"/>
              </a:rPr>
              <a:t>）</a:t>
            </a:r>
            <a:endParaRPr kumimoji="1" lang="zh-CN" altLang="en-US" sz="2400">
              <a:solidFill>
                <a:srgbClr val="000000"/>
              </a:solidFill>
            </a:endParaRPr>
          </a:p>
        </p:txBody>
      </p:sp>
      <p:grpSp>
        <p:nvGrpSpPr>
          <p:cNvPr id="161799" name="Group 52"/>
          <p:cNvGrpSpPr>
            <a:grpSpLocks noChangeAspect="1"/>
          </p:cNvGrpSpPr>
          <p:nvPr/>
        </p:nvGrpSpPr>
        <p:grpSpPr bwMode="auto">
          <a:xfrm>
            <a:off x="6959600" y="3424239"/>
            <a:ext cx="3595688" cy="2814637"/>
            <a:chOff x="3424" y="1745"/>
            <a:chExt cx="2265" cy="1773"/>
          </a:xfrm>
        </p:grpSpPr>
        <p:sp>
          <p:nvSpPr>
            <p:cNvPr id="161800" name="AutoShape 51"/>
            <p:cNvSpPr>
              <a:spLocks noChangeAspect="1" noChangeArrowheads="1" noTextEdit="1"/>
            </p:cNvSpPr>
            <p:nvPr/>
          </p:nvSpPr>
          <p:spPr bwMode="auto">
            <a:xfrm>
              <a:off x="3424" y="1745"/>
              <a:ext cx="2245"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801" name="Rectangle 53"/>
            <p:cNvSpPr>
              <a:spLocks noChangeArrowheads="1"/>
            </p:cNvSpPr>
            <p:nvPr/>
          </p:nvSpPr>
          <p:spPr bwMode="auto">
            <a:xfrm>
              <a:off x="5665" y="3402"/>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1802" name="Rectangle 54"/>
            <p:cNvSpPr>
              <a:spLocks noChangeArrowheads="1"/>
            </p:cNvSpPr>
            <p:nvPr/>
          </p:nvSpPr>
          <p:spPr bwMode="auto">
            <a:xfrm>
              <a:off x="3427" y="1754"/>
              <a:ext cx="2236" cy="166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1803" name="Rectangle 55"/>
            <p:cNvSpPr>
              <a:spLocks noChangeArrowheads="1"/>
            </p:cNvSpPr>
            <p:nvPr/>
          </p:nvSpPr>
          <p:spPr bwMode="auto">
            <a:xfrm>
              <a:off x="3427" y="1754"/>
              <a:ext cx="2236" cy="166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1804" name="Freeform 56"/>
            <p:cNvSpPr>
              <a:spLocks noEditPoints="1"/>
            </p:cNvSpPr>
            <p:nvPr/>
          </p:nvSpPr>
          <p:spPr bwMode="auto">
            <a:xfrm>
              <a:off x="3686" y="2431"/>
              <a:ext cx="1815" cy="36"/>
            </a:xfrm>
            <a:custGeom>
              <a:avLst/>
              <a:gdLst>
                <a:gd name="T0" fmla="*/ 0 w 1815"/>
                <a:gd name="T1" fmla="*/ 11 h 36"/>
                <a:gd name="T2" fmla="*/ 1739 w 1815"/>
                <a:gd name="T3" fmla="*/ 12 h 36"/>
                <a:gd name="T4" fmla="*/ 1739 w 1815"/>
                <a:gd name="T5" fmla="*/ 25 h 36"/>
                <a:gd name="T6" fmla="*/ 0 w 1815"/>
                <a:gd name="T7" fmla="*/ 25 h 36"/>
                <a:gd name="T8" fmla="*/ 0 w 1815"/>
                <a:gd name="T9" fmla="*/ 11 h 36"/>
                <a:gd name="T10" fmla="*/ 1730 w 1815"/>
                <a:gd name="T11" fmla="*/ 0 h 36"/>
                <a:gd name="T12" fmla="*/ 1815 w 1815"/>
                <a:gd name="T13" fmla="*/ 19 h 36"/>
                <a:gd name="T14" fmla="*/ 1730 w 1815"/>
                <a:gd name="T15" fmla="*/ 36 h 36"/>
                <a:gd name="T16" fmla="*/ 1730 w 1815"/>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5"/>
                <a:gd name="T28" fmla="*/ 0 h 36"/>
                <a:gd name="T29" fmla="*/ 1815 w 1815"/>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5" h="36">
                  <a:moveTo>
                    <a:pt x="0" y="11"/>
                  </a:moveTo>
                  <a:lnTo>
                    <a:pt x="1739" y="12"/>
                  </a:lnTo>
                  <a:lnTo>
                    <a:pt x="1739" y="25"/>
                  </a:lnTo>
                  <a:lnTo>
                    <a:pt x="0" y="25"/>
                  </a:lnTo>
                  <a:lnTo>
                    <a:pt x="0" y="11"/>
                  </a:lnTo>
                  <a:close/>
                  <a:moveTo>
                    <a:pt x="1730" y="0"/>
                  </a:moveTo>
                  <a:lnTo>
                    <a:pt x="1815" y="19"/>
                  </a:lnTo>
                  <a:lnTo>
                    <a:pt x="1730" y="36"/>
                  </a:lnTo>
                  <a:lnTo>
                    <a:pt x="1730" y="0"/>
                  </a:lnTo>
                  <a:close/>
                </a:path>
              </a:pathLst>
            </a:custGeom>
            <a:solidFill>
              <a:srgbClr val="0000FF"/>
            </a:solidFill>
            <a:ln w="1588">
              <a:solidFill>
                <a:srgbClr val="0000FF"/>
              </a:solidFill>
              <a:prstDash val="solid"/>
              <a:round/>
              <a:headEnd/>
              <a:tailEnd/>
            </a:ln>
          </p:spPr>
          <p:txBody>
            <a:bodyPr/>
            <a:lstStyle/>
            <a:p>
              <a:endParaRPr lang="zh-CN" altLang="en-US"/>
            </a:p>
          </p:txBody>
        </p:sp>
        <p:sp>
          <p:nvSpPr>
            <p:cNvPr id="161805" name="Freeform 57"/>
            <p:cNvSpPr>
              <a:spLocks/>
            </p:cNvSpPr>
            <p:nvPr/>
          </p:nvSpPr>
          <p:spPr bwMode="auto">
            <a:xfrm>
              <a:off x="3453" y="2101"/>
              <a:ext cx="458" cy="348"/>
            </a:xfrm>
            <a:custGeom>
              <a:avLst/>
              <a:gdLst>
                <a:gd name="T0" fmla="*/ 14 w 458"/>
                <a:gd name="T1" fmla="*/ 315 h 348"/>
                <a:gd name="T2" fmla="*/ 43 w 458"/>
                <a:gd name="T3" fmla="*/ 251 h 348"/>
                <a:gd name="T4" fmla="*/ 64 w 458"/>
                <a:gd name="T5" fmla="*/ 205 h 348"/>
                <a:gd name="T6" fmla="*/ 78 w 458"/>
                <a:gd name="T7" fmla="*/ 175 h 348"/>
                <a:gd name="T8" fmla="*/ 93 w 458"/>
                <a:gd name="T9" fmla="*/ 148 h 348"/>
                <a:gd name="T10" fmla="*/ 107 w 458"/>
                <a:gd name="T11" fmla="*/ 121 h 348"/>
                <a:gd name="T12" fmla="*/ 121 w 458"/>
                <a:gd name="T13" fmla="*/ 97 h 348"/>
                <a:gd name="T14" fmla="*/ 136 w 458"/>
                <a:gd name="T15" fmla="*/ 75 h 348"/>
                <a:gd name="T16" fmla="*/ 150 w 458"/>
                <a:gd name="T17" fmla="*/ 55 h 348"/>
                <a:gd name="T18" fmla="*/ 164 w 458"/>
                <a:gd name="T19" fmla="*/ 37 h 348"/>
                <a:gd name="T20" fmla="*/ 179 w 458"/>
                <a:gd name="T21" fmla="*/ 24 h 348"/>
                <a:gd name="T22" fmla="*/ 193 w 458"/>
                <a:gd name="T23" fmla="*/ 13 h 348"/>
                <a:gd name="T24" fmla="*/ 207 w 458"/>
                <a:gd name="T25" fmla="*/ 4 h 348"/>
                <a:gd name="T26" fmla="*/ 221 w 458"/>
                <a:gd name="T27" fmla="*/ 1 h 348"/>
                <a:gd name="T28" fmla="*/ 233 w 458"/>
                <a:gd name="T29" fmla="*/ 0 h 348"/>
                <a:gd name="T30" fmla="*/ 240 w 458"/>
                <a:gd name="T31" fmla="*/ 2 h 348"/>
                <a:gd name="T32" fmla="*/ 247 w 458"/>
                <a:gd name="T33" fmla="*/ 5 h 348"/>
                <a:gd name="T34" fmla="*/ 255 w 458"/>
                <a:gd name="T35" fmla="*/ 10 h 348"/>
                <a:gd name="T36" fmla="*/ 263 w 458"/>
                <a:gd name="T37" fmla="*/ 16 h 348"/>
                <a:gd name="T38" fmla="*/ 272 w 458"/>
                <a:gd name="T39" fmla="*/ 24 h 348"/>
                <a:gd name="T40" fmla="*/ 280 w 458"/>
                <a:gd name="T41" fmla="*/ 32 h 348"/>
                <a:gd name="T42" fmla="*/ 292 w 458"/>
                <a:gd name="T43" fmla="*/ 46 h 348"/>
                <a:gd name="T44" fmla="*/ 308 w 458"/>
                <a:gd name="T45" fmla="*/ 70 h 348"/>
                <a:gd name="T46" fmla="*/ 325 w 458"/>
                <a:gd name="T47" fmla="*/ 95 h 348"/>
                <a:gd name="T48" fmla="*/ 341 w 458"/>
                <a:gd name="T49" fmla="*/ 123 h 348"/>
                <a:gd name="T50" fmla="*/ 357 w 458"/>
                <a:gd name="T51" fmla="*/ 152 h 348"/>
                <a:gd name="T52" fmla="*/ 389 w 458"/>
                <a:gd name="T53" fmla="*/ 213 h 348"/>
                <a:gd name="T54" fmla="*/ 403 w 458"/>
                <a:gd name="T55" fmla="*/ 242 h 348"/>
                <a:gd name="T56" fmla="*/ 417 w 458"/>
                <a:gd name="T57" fmla="*/ 269 h 348"/>
                <a:gd name="T58" fmla="*/ 429 w 458"/>
                <a:gd name="T59" fmla="*/ 294 h 348"/>
                <a:gd name="T60" fmla="*/ 440 w 458"/>
                <a:gd name="T61" fmla="*/ 317 h 348"/>
                <a:gd name="T62" fmla="*/ 445 w 458"/>
                <a:gd name="T63" fmla="*/ 326 h 348"/>
                <a:gd name="T64" fmla="*/ 450 w 458"/>
                <a:gd name="T65" fmla="*/ 335 h 348"/>
                <a:gd name="T66" fmla="*/ 455 w 458"/>
                <a:gd name="T67" fmla="*/ 341 h 348"/>
                <a:gd name="T68" fmla="*/ 458 w 458"/>
                <a:gd name="T69" fmla="*/ 348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8"/>
                <a:gd name="T106" fmla="*/ 0 h 348"/>
                <a:gd name="T107" fmla="*/ 458 w 458"/>
                <a:gd name="T108" fmla="*/ 348 h 3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8" h="348">
                  <a:moveTo>
                    <a:pt x="0" y="348"/>
                  </a:moveTo>
                  <a:lnTo>
                    <a:pt x="14" y="315"/>
                  </a:lnTo>
                  <a:lnTo>
                    <a:pt x="28" y="283"/>
                  </a:lnTo>
                  <a:lnTo>
                    <a:pt x="43" y="251"/>
                  </a:lnTo>
                  <a:lnTo>
                    <a:pt x="57" y="220"/>
                  </a:lnTo>
                  <a:lnTo>
                    <a:pt x="64" y="205"/>
                  </a:lnTo>
                  <a:lnTo>
                    <a:pt x="71" y="190"/>
                  </a:lnTo>
                  <a:lnTo>
                    <a:pt x="78" y="175"/>
                  </a:lnTo>
                  <a:lnTo>
                    <a:pt x="85" y="161"/>
                  </a:lnTo>
                  <a:lnTo>
                    <a:pt x="93" y="148"/>
                  </a:lnTo>
                  <a:lnTo>
                    <a:pt x="100" y="135"/>
                  </a:lnTo>
                  <a:lnTo>
                    <a:pt x="107" y="121"/>
                  </a:lnTo>
                  <a:lnTo>
                    <a:pt x="114" y="109"/>
                  </a:lnTo>
                  <a:lnTo>
                    <a:pt x="121" y="97"/>
                  </a:lnTo>
                  <a:lnTo>
                    <a:pt x="128" y="86"/>
                  </a:lnTo>
                  <a:lnTo>
                    <a:pt x="136" y="75"/>
                  </a:lnTo>
                  <a:lnTo>
                    <a:pt x="143" y="64"/>
                  </a:lnTo>
                  <a:lnTo>
                    <a:pt x="150" y="55"/>
                  </a:lnTo>
                  <a:lnTo>
                    <a:pt x="157" y="46"/>
                  </a:lnTo>
                  <a:lnTo>
                    <a:pt x="164" y="37"/>
                  </a:lnTo>
                  <a:lnTo>
                    <a:pt x="171" y="30"/>
                  </a:lnTo>
                  <a:lnTo>
                    <a:pt x="179" y="24"/>
                  </a:lnTo>
                  <a:lnTo>
                    <a:pt x="186" y="17"/>
                  </a:lnTo>
                  <a:lnTo>
                    <a:pt x="193" y="13"/>
                  </a:lnTo>
                  <a:lnTo>
                    <a:pt x="200" y="9"/>
                  </a:lnTo>
                  <a:lnTo>
                    <a:pt x="207" y="4"/>
                  </a:lnTo>
                  <a:lnTo>
                    <a:pt x="214" y="2"/>
                  </a:lnTo>
                  <a:lnTo>
                    <a:pt x="221" y="1"/>
                  </a:lnTo>
                  <a:lnTo>
                    <a:pt x="229" y="0"/>
                  </a:lnTo>
                  <a:lnTo>
                    <a:pt x="233" y="0"/>
                  </a:lnTo>
                  <a:lnTo>
                    <a:pt x="236" y="1"/>
                  </a:lnTo>
                  <a:lnTo>
                    <a:pt x="240" y="2"/>
                  </a:lnTo>
                  <a:lnTo>
                    <a:pt x="244" y="3"/>
                  </a:lnTo>
                  <a:lnTo>
                    <a:pt x="247" y="5"/>
                  </a:lnTo>
                  <a:lnTo>
                    <a:pt x="251" y="8"/>
                  </a:lnTo>
                  <a:lnTo>
                    <a:pt x="255" y="10"/>
                  </a:lnTo>
                  <a:lnTo>
                    <a:pt x="259" y="13"/>
                  </a:lnTo>
                  <a:lnTo>
                    <a:pt x="263" y="16"/>
                  </a:lnTo>
                  <a:lnTo>
                    <a:pt x="267" y="19"/>
                  </a:lnTo>
                  <a:lnTo>
                    <a:pt x="272" y="24"/>
                  </a:lnTo>
                  <a:lnTo>
                    <a:pt x="276" y="28"/>
                  </a:lnTo>
                  <a:lnTo>
                    <a:pt x="280" y="32"/>
                  </a:lnTo>
                  <a:lnTo>
                    <a:pt x="284" y="36"/>
                  </a:lnTo>
                  <a:lnTo>
                    <a:pt x="292" y="46"/>
                  </a:lnTo>
                  <a:lnTo>
                    <a:pt x="300" y="58"/>
                  </a:lnTo>
                  <a:lnTo>
                    <a:pt x="308" y="70"/>
                  </a:lnTo>
                  <a:lnTo>
                    <a:pt x="317" y="81"/>
                  </a:lnTo>
                  <a:lnTo>
                    <a:pt x="325" y="95"/>
                  </a:lnTo>
                  <a:lnTo>
                    <a:pt x="333" y="109"/>
                  </a:lnTo>
                  <a:lnTo>
                    <a:pt x="341" y="123"/>
                  </a:lnTo>
                  <a:lnTo>
                    <a:pt x="349" y="138"/>
                  </a:lnTo>
                  <a:lnTo>
                    <a:pt x="357" y="152"/>
                  </a:lnTo>
                  <a:lnTo>
                    <a:pt x="374" y="183"/>
                  </a:lnTo>
                  <a:lnTo>
                    <a:pt x="389" y="213"/>
                  </a:lnTo>
                  <a:lnTo>
                    <a:pt x="396" y="227"/>
                  </a:lnTo>
                  <a:lnTo>
                    <a:pt x="403" y="242"/>
                  </a:lnTo>
                  <a:lnTo>
                    <a:pt x="411" y="256"/>
                  </a:lnTo>
                  <a:lnTo>
                    <a:pt x="417" y="269"/>
                  </a:lnTo>
                  <a:lnTo>
                    <a:pt x="423" y="282"/>
                  </a:lnTo>
                  <a:lnTo>
                    <a:pt x="429" y="294"/>
                  </a:lnTo>
                  <a:lnTo>
                    <a:pt x="435" y="306"/>
                  </a:lnTo>
                  <a:lnTo>
                    <a:pt x="440" y="317"/>
                  </a:lnTo>
                  <a:lnTo>
                    <a:pt x="443" y="321"/>
                  </a:lnTo>
                  <a:lnTo>
                    <a:pt x="445" y="326"/>
                  </a:lnTo>
                  <a:lnTo>
                    <a:pt x="447" y="330"/>
                  </a:lnTo>
                  <a:lnTo>
                    <a:pt x="450" y="335"/>
                  </a:lnTo>
                  <a:lnTo>
                    <a:pt x="453" y="338"/>
                  </a:lnTo>
                  <a:lnTo>
                    <a:pt x="455" y="341"/>
                  </a:lnTo>
                  <a:lnTo>
                    <a:pt x="457" y="344"/>
                  </a:lnTo>
                  <a:lnTo>
                    <a:pt x="458" y="348"/>
                  </a:lnTo>
                </a:path>
              </a:pathLst>
            </a:custGeom>
            <a:noFill/>
            <a:ln w="3333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806" name="Freeform 58"/>
            <p:cNvSpPr>
              <a:spLocks/>
            </p:cNvSpPr>
            <p:nvPr/>
          </p:nvSpPr>
          <p:spPr bwMode="auto">
            <a:xfrm>
              <a:off x="4371" y="2101"/>
              <a:ext cx="458" cy="348"/>
            </a:xfrm>
            <a:custGeom>
              <a:avLst/>
              <a:gdLst>
                <a:gd name="T0" fmla="*/ 14 w 458"/>
                <a:gd name="T1" fmla="*/ 315 h 348"/>
                <a:gd name="T2" fmla="*/ 43 w 458"/>
                <a:gd name="T3" fmla="*/ 251 h 348"/>
                <a:gd name="T4" fmla="*/ 64 w 458"/>
                <a:gd name="T5" fmla="*/ 205 h 348"/>
                <a:gd name="T6" fmla="*/ 78 w 458"/>
                <a:gd name="T7" fmla="*/ 175 h 348"/>
                <a:gd name="T8" fmla="*/ 93 w 458"/>
                <a:gd name="T9" fmla="*/ 148 h 348"/>
                <a:gd name="T10" fmla="*/ 107 w 458"/>
                <a:gd name="T11" fmla="*/ 121 h 348"/>
                <a:gd name="T12" fmla="*/ 121 w 458"/>
                <a:gd name="T13" fmla="*/ 97 h 348"/>
                <a:gd name="T14" fmla="*/ 136 w 458"/>
                <a:gd name="T15" fmla="*/ 75 h 348"/>
                <a:gd name="T16" fmla="*/ 150 w 458"/>
                <a:gd name="T17" fmla="*/ 55 h 348"/>
                <a:gd name="T18" fmla="*/ 164 w 458"/>
                <a:gd name="T19" fmla="*/ 37 h 348"/>
                <a:gd name="T20" fmla="*/ 179 w 458"/>
                <a:gd name="T21" fmla="*/ 24 h 348"/>
                <a:gd name="T22" fmla="*/ 193 w 458"/>
                <a:gd name="T23" fmla="*/ 13 h 348"/>
                <a:gd name="T24" fmla="*/ 207 w 458"/>
                <a:gd name="T25" fmla="*/ 4 h 348"/>
                <a:gd name="T26" fmla="*/ 222 w 458"/>
                <a:gd name="T27" fmla="*/ 1 h 348"/>
                <a:gd name="T28" fmla="*/ 233 w 458"/>
                <a:gd name="T29" fmla="*/ 0 h 348"/>
                <a:gd name="T30" fmla="*/ 240 w 458"/>
                <a:gd name="T31" fmla="*/ 2 h 348"/>
                <a:gd name="T32" fmla="*/ 247 w 458"/>
                <a:gd name="T33" fmla="*/ 5 h 348"/>
                <a:gd name="T34" fmla="*/ 255 w 458"/>
                <a:gd name="T35" fmla="*/ 10 h 348"/>
                <a:gd name="T36" fmla="*/ 263 w 458"/>
                <a:gd name="T37" fmla="*/ 16 h 348"/>
                <a:gd name="T38" fmla="*/ 271 w 458"/>
                <a:gd name="T39" fmla="*/ 24 h 348"/>
                <a:gd name="T40" fmla="*/ 279 w 458"/>
                <a:gd name="T41" fmla="*/ 32 h 348"/>
                <a:gd name="T42" fmla="*/ 292 w 458"/>
                <a:gd name="T43" fmla="*/ 46 h 348"/>
                <a:gd name="T44" fmla="*/ 308 w 458"/>
                <a:gd name="T45" fmla="*/ 70 h 348"/>
                <a:gd name="T46" fmla="*/ 325 w 458"/>
                <a:gd name="T47" fmla="*/ 95 h 348"/>
                <a:gd name="T48" fmla="*/ 341 w 458"/>
                <a:gd name="T49" fmla="*/ 123 h 348"/>
                <a:gd name="T50" fmla="*/ 357 w 458"/>
                <a:gd name="T51" fmla="*/ 152 h 348"/>
                <a:gd name="T52" fmla="*/ 389 w 458"/>
                <a:gd name="T53" fmla="*/ 213 h 348"/>
                <a:gd name="T54" fmla="*/ 403 w 458"/>
                <a:gd name="T55" fmla="*/ 242 h 348"/>
                <a:gd name="T56" fmla="*/ 417 w 458"/>
                <a:gd name="T57" fmla="*/ 269 h 348"/>
                <a:gd name="T58" fmla="*/ 429 w 458"/>
                <a:gd name="T59" fmla="*/ 294 h 348"/>
                <a:gd name="T60" fmla="*/ 440 w 458"/>
                <a:gd name="T61" fmla="*/ 317 h 348"/>
                <a:gd name="T62" fmla="*/ 445 w 458"/>
                <a:gd name="T63" fmla="*/ 326 h 348"/>
                <a:gd name="T64" fmla="*/ 451 w 458"/>
                <a:gd name="T65" fmla="*/ 335 h 348"/>
                <a:gd name="T66" fmla="*/ 455 w 458"/>
                <a:gd name="T67" fmla="*/ 341 h 348"/>
                <a:gd name="T68" fmla="*/ 458 w 458"/>
                <a:gd name="T69" fmla="*/ 348 h 3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8"/>
                <a:gd name="T106" fmla="*/ 0 h 348"/>
                <a:gd name="T107" fmla="*/ 458 w 458"/>
                <a:gd name="T108" fmla="*/ 348 h 3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8" h="348">
                  <a:moveTo>
                    <a:pt x="0" y="348"/>
                  </a:moveTo>
                  <a:lnTo>
                    <a:pt x="14" y="315"/>
                  </a:lnTo>
                  <a:lnTo>
                    <a:pt x="28" y="283"/>
                  </a:lnTo>
                  <a:lnTo>
                    <a:pt x="43" y="251"/>
                  </a:lnTo>
                  <a:lnTo>
                    <a:pt x="57" y="220"/>
                  </a:lnTo>
                  <a:lnTo>
                    <a:pt x="64" y="205"/>
                  </a:lnTo>
                  <a:lnTo>
                    <a:pt x="71" y="190"/>
                  </a:lnTo>
                  <a:lnTo>
                    <a:pt x="78" y="175"/>
                  </a:lnTo>
                  <a:lnTo>
                    <a:pt x="86" y="161"/>
                  </a:lnTo>
                  <a:lnTo>
                    <a:pt x="93" y="148"/>
                  </a:lnTo>
                  <a:lnTo>
                    <a:pt x="100" y="135"/>
                  </a:lnTo>
                  <a:lnTo>
                    <a:pt x="107" y="121"/>
                  </a:lnTo>
                  <a:lnTo>
                    <a:pt x="114" y="109"/>
                  </a:lnTo>
                  <a:lnTo>
                    <a:pt x="121" y="97"/>
                  </a:lnTo>
                  <a:lnTo>
                    <a:pt x="128" y="86"/>
                  </a:lnTo>
                  <a:lnTo>
                    <a:pt x="136" y="75"/>
                  </a:lnTo>
                  <a:lnTo>
                    <a:pt x="143" y="64"/>
                  </a:lnTo>
                  <a:lnTo>
                    <a:pt x="150" y="55"/>
                  </a:lnTo>
                  <a:lnTo>
                    <a:pt x="157" y="46"/>
                  </a:lnTo>
                  <a:lnTo>
                    <a:pt x="164" y="37"/>
                  </a:lnTo>
                  <a:lnTo>
                    <a:pt x="171" y="30"/>
                  </a:lnTo>
                  <a:lnTo>
                    <a:pt x="179" y="24"/>
                  </a:lnTo>
                  <a:lnTo>
                    <a:pt x="186" y="17"/>
                  </a:lnTo>
                  <a:lnTo>
                    <a:pt x="193" y="13"/>
                  </a:lnTo>
                  <a:lnTo>
                    <a:pt x="200" y="9"/>
                  </a:lnTo>
                  <a:lnTo>
                    <a:pt x="207" y="4"/>
                  </a:lnTo>
                  <a:lnTo>
                    <a:pt x="214" y="2"/>
                  </a:lnTo>
                  <a:lnTo>
                    <a:pt x="222" y="1"/>
                  </a:lnTo>
                  <a:lnTo>
                    <a:pt x="229" y="0"/>
                  </a:lnTo>
                  <a:lnTo>
                    <a:pt x="233" y="0"/>
                  </a:lnTo>
                  <a:lnTo>
                    <a:pt x="236" y="1"/>
                  </a:lnTo>
                  <a:lnTo>
                    <a:pt x="240" y="2"/>
                  </a:lnTo>
                  <a:lnTo>
                    <a:pt x="244" y="3"/>
                  </a:lnTo>
                  <a:lnTo>
                    <a:pt x="247" y="5"/>
                  </a:lnTo>
                  <a:lnTo>
                    <a:pt x="251" y="8"/>
                  </a:lnTo>
                  <a:lnTo>
                    <a:pt x="255" y="10"/>
                  </a:lnTo>
                  <a:lnTo>
                    <a:pt x="259" y="13"/>
                  </a:lnTo>
                  <a:lnTo>
                    <a:pt x="263" y="16"/>
                  </a:lnTo>
                  <a:lnTo>
                    <a:pt x="268" y="19"/>
                  </a:lnTo>
                  <a:lnTo>
                    <a:pt x="271" y="24"/>
                  </a:lnTo>
                  <a:lnTo>
                    <a:pt x="275" y="28"/>
                  </a:lnTo>
                  <a:lnTo>
                    <a:pt x="279" y="32"/>
                  </a:lnTo>
                  <a:lnTo>
                    <a:pt x="283" y="36"/>
                  </a:lnTo>
                  <a:lnTo>
                    <a:pt x="292" y="46"/>
                  </a:lnTo>
                  <a:lnTo>
                    <a:pt x="300" y="58"/>
                  </a:lnTo>
                  <a:lnTo>
                    <a:pt x="308" y="70"/>
                  </a:lnTo>
                  <a:lnTo>
                    <a:pt x="317" y="81"/>
                  </a:lnTo>
                  <a:lnTo>
                    <a:pt x="325" y="95"/>
                  </a:lnTo>
                  <a:lnTo>
                    <a:pt x="333" y="109"/>
                  </a:lnTo>
                  <a:lnTo>
                    <a:pt x="341" y="123"/>
                  </a:lnTo>
                  <a:lnTo>
                    <a:pt x="349" y="138"/>
                  </a:lnTo>
                  <a:lnTo>
                    <a:pt x="357" y="152"/>
                  </a:lnTo>
                  <a:lnTo>
                    <a:pt x="374" y="183"/>
                  </a:lnTo>
                  <a:lnTo>
                    <a:pt x="389" y="213"/>
                  </a:lnTo>
                  <a:lnTo>
                    <a:pt x="396" y="227"/>
                  </a:lnTo>
                  <a:lnTo>
                    <a:pt x="403" y="242"/>
                  </a:lnTo>
                  <a:lnTo>
                    <a:pt x="411" y="256"/>
                  </a:lnTo>
                  <a:lnTo>
                    <a:pt x="417" y="269"/>
                  </a:lnTo>
                  <a:lnTo>
                    <a:pt x="423" y="282"/>
                  </a:lnTo>
                  <a:lnTo>
                    <a:pt x="429" y="294"/>
                  </a:lnTo>
                  <a:lnTo>
                    <a:pt x="435" y="306"/>
                  </a:lnTo>
                  <a:lnTo>
                    <a:pt x="440" y="317"/>
                  </a:lnTo>
                  <a:lnTo>
                    <a:pt x="443" y="321"/>
                  </a:lnTo>
                  <a:lnTo>
                    <a:pt x="445" y="326"/>
                  </a:lnTo>
                  <a:lnTo>
                    <a:pt x="447" y="330"/>
                  </a:lnTo>
                  <a:lnTo>
                    <a:pt x="451" y="335"/>
                  </a:lnTo>
                  <a:lnTo>
                    <a:pt x="453" y="338"/>
                  </a:lnTo>
                  <a:lnTo>
                    <a:pt x="455" y="341"/>
                  </a:lnTo>
                  <a:lnTo>
                    <a:pt x="457" y="344"/>
                  </a:lnTo>
                  <a:lnTo>
                    <a:pt x="458" y="348"/>
                  </a:lnTo>
                </a:path>
              </a:pathLst>
            </a:custGeom>
            <a:noFill/>
            <a:ln w="3333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807" name="Freeform 59"/>
            <p:cNvSpPr>
              <a:spLocks/>
            </p:cNvSpPr>
            <p:nvPr/>
          </p:nvSpPr>
          <p:spPr bwMode="auto">
            <a:xfrm>
              <a:off x="3910" y="2449"/>
              <a:ext cx="459" cy="347"/>
            </a:xfrm>
            <a:custGeom>
              <a:avLst/>
              <a:gdLst>
                <a:gd name="T0" fmla="*/ 444 w 459"/>
                <a:gd name="T1" fmla="*/ 33 h 347"/>
                <a:gd name="T2" fmla="*/ 416 w 459"/>
                <a:gd name="T3" fmla="*/ 97 h 347"/>
                <a:gd name="T4" fmla="*/ 394 w 459"/>
                <a:gd name="T5" fmla="*/ 143 h 347"/>
                <a:gd name="T6" fmla="*/ 380 w 459"/>
                <a:gd name="T7" fmla="*/ 172 h 347"/>
                <a:gd name="T8" fmla="*/ 366 w 459"/>
                <a:gd name="T9" fmla="*/ 199 h 347"/>
                <a:gd name="T10" fmla="*/ 351 w 459"/>
                <a:gd name="T11" fmla="*/ 226 h 347"/>
                <a:gd name="T12" fmla="*/ 337 w 459"/>
                <a:gd name="T13" fmla="*/ 251 h 347"/>
                <a:gd name="T14" fmla="*/ 322 w 459"/>
                <a:gd name="T15" fmla="*/ 273 h 347"/>
                <a:gd name="T16" fmla="*/ 307 w 459"/>
                <a:gd name="T17" fmla="*/ 292 h 347"/>
                <a:gd name="T18" fmla="*/ 293 w 459"/>
                <a:gd name="T19" fmla="*/ 310 h 347"/>
                <a:gd name="T20" fmla="*/ 279 w 459"/>
                <a:gd name="T21" fmla="*/ 325 h 347"/>
                <a:gd name="T22" fmla="*/ 264 w 459"/>
                <a:gd name="T23" fmla="*/ 335 h 347"/>
                <a:gd name="T24" fmla="*/ 250 w 459"/>
                <a:gd name="T25" fmla="*/ 343 h 347"/>
                <a:gd name="T26" fmla="*/ 236 w 459"/>
                <a:gd name="T27" fmla="*/ 347 h 347"/>
                <a:gd name="T28" fmla="*/ 226 w 459"/>
                <a:gd name="T29" fmla="*/ 347 h 347"/>
                <a:gd name="T30" fmla="*/ 218 w 459"/>
                <a:gd name="T31" fmla="*/ 346 h 347"/>
                <a:gd name="T32" fmla="*/ 210 w 459"/>
                <a:gd name="T33" fmla="*/ 343 h 347"/>
                <a:gd name="T34" fmla="*/ 203 w 459"/>
                <a:gd name="T35" fmla="*/ 337 h 347"/>
                <a:gd name="T36" fmla="*/ 195 w 459"/>
                <a:gd name="T37" fmla="*/ 332 h 347"/>
                <a:gd name="T38" fmla="*/ 187 w 459"/>
                <a:gd name="T39" fmla="*/ 325 h 347"/>
                <a:gd name="T40" fmla="*/ 179 w 459"/>
                <a:gd name="T41" fmla="*/ 316 h 347"/>
                <a:gd name="T42" fmla="*/ 166 w 459"/>
                <a:gd name="T43" fmla="*/ 301 h 347"/>
                <a:gd name="T44" fmla="*/ 150 w 459"/>
                <a:gd name="T45" fmla="*/ 279 h 347"/>
                <a:gd name="T46" fmla="*/ 132 w 459"/>
                <a:gd name="T47" fmla="*/ 253 h 347"/>
                <a:gd name="T48" fmla="*/ 116 w 459"/>
                <a:gd name="T49" fmla="*/ 225 h 347"/>
                <a:gd name="T50" fmla="*/ 100 w 459"/>
                <a:gd name="T51" fmla="*/ 195 h 347"/>
                <a:gd name="T52" fmla="*/ 69 w 459"/>
                <a:gd name="T53" fmla="*/ 135 h 347"/>
                <a:gd name="T54" fmla="*/ 54 w 459"/>
                <a:gd name="T55" fmla="*/ 106 h 347"/>
                <a:gd name="T56" fmla="*/ 40 w 459"/>
                <a:gd name="T57" fmla="*/ 79 h 347"/>
                <a:gd name="T58" fmla="*/ 28 w 459"/>
                <a:gd name="T59" fmla="*/ 53 h 347"/>
                <a:gd name="T60" fmla="*/ 17 w 459"/>
                <a:gd name="T61" fmla="*/ 32 h 347"/>
                <a:gd name="T62" fmla="*/ 12 w 459"/>
                <a:gd name="T63" fmla="*/ 22 h 347"/>
                <a:gd name="T64" fmla="*/ 8 w 459"/>
                <a:gd name="T65" fmla="*/ 13 h 347"/>
                <a:gd name="T66" fmla="*/ 4 w 459"/>
                <a:gd name="T67" fmla="*/ 6 h 347"/>
                <a:gd name="T68" fmla="*/ 0 w 459"/>
                <a:gd name="T69" fmla="*/ 0 h 3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9"/>
                <a:gd name="T106" fmla="*/ 0 h 347"/>
                <a:gd name="T107" fmla="*/ 459 w 459"/>
                <a:gd name="T108" fmla="*/ 347 h 3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9" h="347">
                  <a:moveTo>
                    <a:pt x="459" y="0"/>
                  </a:moveTo>
                  <a:lnTo>
                    <a:pt x="444" y="33"/>
                  </a:lnTo>
                  <a:lnTo>
                    <a:pt x="430" y="65"/>
                  </a:lnTo>
                  <a:lnTo>
                    <a:pt x="416" y="97"/>
                  </a:lnTo>
                  <a:lnTo>
                    <a:pt x="401" y="128"/>
                  </a:lnTo>
                  <a:lnTo>
                    <a:pt x="394" y="143"/>
                  </a:lnTo>
                  <a:lnTo>
                    <a:pt x="387" y="158"/>
                  </a:lnTo>
                  <a:lnTo>
                    <a:pt x="380" y="172"/>
                  </a:lnTo>
                  <a:lnTo>
                    <a:pt x="373" y="187"/>
                  </a:lnTo>
                  <a:lnTo>
                    <a:pt x="366" y="199"/>
                  </a:lnTo>
                  <a:lnTo>
                    <a:pt x="358" y="213"/>
                  </a:lnTo>
                  <a:lnTo>
                    <a:pt x="351" y="226"/>
                  </a:lnTo>
                  <a:lnTo>
                    <a:pt x="344" y="239"/>
                  </a:lnTo>
                  <a:lnTo>
                    <a:pt x="337" y="251"/>
                  </a:lnTo>
                  <a:lnTo>
                    <a:pt x="330" y="263"/>
                  </a:lnTo>
                  <a:lnTo>
                    <a:pt x="322" y="273"/>
                  </a:lnTo>
                  <a:lnTo>
                    <a:pt x="314" y="283"/>
                  </a:lnTo>
                  <a:lnTo>
                    <a:pt x="307" y="292"/>
                  </a:lnTo>
                  <a:lnTo>
                    <a:pt x="300" y="302"/>
                  </a:lnTo>
                  <a:lnTo>
                    <a:pt x="293" y="310"/>
                  </a:lnTo>
                  <a:lnTo>
                    <a:pt x="286" y="317"/>
                  </a:lnTo>
                  <a:lnTo>
                    <a:pt x="279" y="325"/>
                  </a:lnTo>
                  <a:lnTo>
                    <a:pt x="272" y="330"/>
                  </a:lnTo>
                  <a:lnTo>
                    <a:pt x="264" y="335"/>
                  </a:lnTo>
                  <a:lnTo>
                    <a:pt x="257" y="340"/>
                  </a:lnTo>
                  <a:lnTo>
                    <a:pt x="250" y="343"/>
                  </a:lnTo>
                  <a:lnTo>
                    <a:pt x="243" y="345"/>
                  </a:lnTo>
                  <a:lnTo>
                    <a:pt x="236" y="347"/>
                  </a:lnTo>
                  <a:lnTo>
                    <a:pt x="229" y="347"/>
                  </a:lnTo>
                  <a:lnTo>
                    <a:pt x="226" y="347"/>
                  </a:lnTo>
                  <a:lnTo>
                    <a:pt x="221" y="346"/>
                  </a:lnTo>
                  <a:lnTo>
                    <a:pt x="218" y="346"/>
                  </a:lnTo>
                  <a:lnTo>
                    <a:pt x="214" y="344"/>
                  </a:lnTo>
                  <a:lnTo>
                    <a:pt x="210" y="343"/>
                  </a:lnTo>
                  <a:lnTo>
                    <a:pt x="206" y="341"/>
                  </a:lnTo>
                  <a:lnTo>
                    <a:pt x="203" y="337"/>
                  </a:lnTo>
                  <a:lnTo>
                    <a:pt x="199" y="335"/>
                  </a:lnTo>
                  <a:lnTo>
                    <a:pt x="195" y="332"/>
                  </a:lnTo>
                  <a:lnTo>
                    <a:pt x="191" y="328"/>
                  </a:lnTo>
                  <a:lnTo>
                    <a:pt x="187" y="325"/>
                  </a:lnTo>
                  <a:lnTo>
                    <a:pt x="183" y="320"/>
                  </a:lnTo>
                  <a:lnTo>
                    <a:pt x="179" y="316"/>
                  </a:lnTo>
                  <a:lnTo>
                    <a:pt x="174" y="311"/>
                  </a:lnTo>
                  <a:lnTo>
                    <a:pt x="166" y="301"/>
                  </a:lnTo>
                  <a:lnTo>
                    <a:pt x="158" y="290"/>
                  </a:lnTo>
                  <a:lnTo>
                    <a:pt x="150" y="279"/>
                  </a:lnTo>
                  <a:lnTo>
                    <a:pt x="141" y="266"/>
                  </a:lnTo>
                  <a:lnTo>
                    <a:pt x="132" y="253"/>
                  </a:lnTo>
                  <a:lnTo>
                    <a:pt x="124" y="239"/>
                  </a:lnTo>
                  <a:lnTo>
                    <a:pt x="116" y="225"/>
                  </a:lnTo>
                  <a:lnTo>
                    <a:pt x="108" y="210"/>
                  </a:lnTo>
                  <a:lnTo>
                    <a:pt x="100" y="195"/>
                  </a:lnTo>
                  <a:lnTo>
                    <a:pt x="84" y="165"/>
                  </a:lnTo>
                  <a:lnTo>
                    <a:pt x="69" y="135"/>
                  </a:lnTo>
                  <a:lnTo>
                    <a:pt x="61" y="120"/>
                  </a:lnTo>
                  <a:lnTo>
                    <a:pt x="54" y="106"/>
                  </a:lnTo>
                  <a:lnTo>
                    <a:pt x="48" y="93"/>
                  </a:lnTo>
                  <a:lnTo>
                    <a:pt x="40" y="79"/>
                  </a:lnTo>
                  <a:lnTo>
                    <a:pt x="34" y="66"/>
                  </a:lnTo>
                  <a:lnTo>
                    <a:pt x="28" y="53"/>
                  </a:lnTo>
                  <a:lnTo>
                    <a:pt x="22" y="42"/>
                  </a:lnTo>
                  <a:lnTo>
                    <a:pt x="17" y="32"/>
                  </a:lnTo>
                  <a:lnTo>
                    <a:pt x="15" y="26"/>
                  </a:lnTo>
                  <a:lnTo>
                    <a:pt x="12" y="22"/>
                  </a:lnTo>
                  <a:lnTo>
                    <a:pt x="10" y="18"/>
                  </a:lnTo>
                  <a:lnTo>
                    <a:pt x="8" y="13"/>
                  </a:lnTo>
                  <a:lnTo>
                    <a:pt x="6" y="9"/>
                  </a:lnTo>
                  <a:lnTo>
                    <a:pt x="4" y="6"/>
                  </a:lnTo>
                  <a:lnTo>
                    <a:pt x="2" y="3"/>
                  </a:lnTo>
                  <a:lnTo>
                    <a:pt x="0" y="0"/>
                  </a:lnTo>
                </a:path>
              </a:pathLst>
            </a:custGeom>
            <a:noFill/>
            <a:ln w="3333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808" name="Freeform 60"/>
            <p:cNvSpPr>
              <a:spLocks/>
            </p:cNvSpPr>
            <p:nvPr/>
          </p:nvSpPr>
          <p:spPr bwMode="auto">
            <a:xfrm>
              <a:off x="4828" y="2449"/>
              <a:ext cx="459" cy="347"/>
            </a:xfrm>
            <a:custGeom>
              <a:avLst/>
              <a:gdLst>
                <a:gd name="T0" fmla="*/ 444 w 459"/>
                <a:gd name="T1" fmla="*/ 33 h 347"/>
                <a:gd name="T2" fmla="*/ 416 w 459"/>
                <a:gd name="T3" fmla="*/ 97 h 347"/>
                <a:gd name="T4" fmla="*/ 394 w 459"/>
                <a:gd name="T5" fmla="*/ 143 h 347"/>
                <a:gd name="T6" fmla="*/ 380 w 459"/>
                <a:gd name="T7" fmla="*/ 172 h 347"/>
                <a:gd name="T8" fmla="*/ 365 w 459"/>
                <a:gd name="T9" fmla="*/ 199 h 347"/>
                <a:gd name="T10" fmla="*/ 350 w 459"/>
                <a:gd name="T11" fmla="*/ 226 h 347"/>
                <a:gd name="T12" fmla="*/ 336 w 459"/>
                <a:gd name="T13" fmla="*/ 251 h 347"/>
                <a:gd name="T14" fmla="*/ 322 w 459"/>
                <a:gd name="T15" fmla="*/ 273 h 347"/>
                <a:gd name="T16" fmla="*/ 307 w 459"/>
                <a:gd name="T17" fmla="*/ 292 h 347"/>
                <a:gd name="T18" fmla="*/ 293 w 459"/>
                <a:gd name="T19" fmla="*/ 310 h 347"/>
                <a:gd name="T20" fmla="*/ 279 w 459"/>
                <a:gd name="T21" fmla="*/ 325 h 347"/>
                <a:gd name="T22" fmla="*/ 264 w 459"/>
                <a:gd name="T23" fmla="*/ 335 h 347"/>
                <a:gd name="T24" fmla="*/ 250 w 459"/>
                <a:gd name="T25" fmla="*/ 343 h 347"/>
                <a:gd name="T26" fmla="*/ 236 w 459"/>
                <a:gd name="T27" fmla="*/ 347 h 347"/>
                <a:gd name="T28" fmla="*/ 226 w 459"/>
                <a:gd name="T29" fmla="*/ 347 h 347"/>
                <a:gd name="T30" fmla="*/ 218 w 459"/>
                <a:gd name="T31" fmla="*/ 346 h 347"/>
                <a:gd name="T32" fmla="*/ 210 w 459"/>
                <a:gd name="T33" fmla="*/ 343 h 347"/>
                <a:gd name="T34" fmla="*/ 203 w 459"/>
                <a:gd name="T35" fmla="*/ 337 h 347"/>
                <a:gd name="T36" fmla="*/ 195 w 459"/>
                <a:gd name="T37" fmla="*/ 332 h 347"/>
                <a:gd name="T38" fmla="*/ 187 w 459"/>
                <a:gd name="T39" fmla="*/ 325 h 347"/>
                <a:gd name="T40" fmla="*/ 179 w 459"/>
                <a:gd name="T41" fmla="*/ 316 h 347"/>
                <a:gd name="T42" fmla="*/ 166 w 459"/>
                <a:gd name="T43" fmla="*/ 301 h 347"/>
                <a:gd name="T44" fmla="*/ 150 w 459"/>
                <a:gd name="T45" fmla="*/ 279 h 347"/>
                <a:gd name="T46" fmla="*/ 133 w 459"/>
                <a:gd name="T47" fmla="*/ 253 h 347"/>
                <a:gd name="T48" fmla="*/ 116 w 459"/>
                <a:gd name="T49" fmla="*/ 225 h 347"/>
                <a:gd name="T50" fmla="*/ 100 w 459"/>
                <a:gd name="T51" fmla="*/ 195 h 347"/>
                <a:gd name="T52" fmla="*/ 69 w 459"/>
                <a:gd name="T53" fmla="*/ 135 h 347"/>
                <a:gd name="T54" fmla="*/ 54 w 459"/>
                <a:gd name="T55" fmla="*/ 106 h 347"/>
                <a:gd name="T56" fmla="*/ 41 w 459"/>
                <a:gd name="T57" fmla="*/ 79 h 347"/>
                <a:gd name="T58" fmla="*/ 28 w 459"/>
                <a:gd name="T59" fmla="*/ 53 h 347"/>
                <a:gd name="T60" fmla="*/ 17 w 459"/>
                <a:gd name="T61" fmla="*/ 32 h 347"/>
                <a:gd name="T62" fmla="*/ 12 w 459"/>
                <a:gd name="T63" fmla="*/ 22 h 347"/>
                <a:gd name="T64" fmla="*/ 8 w 459"/>
                <a:gd name="T65" fmla="*/ 13 h 347"/>
                <a:gd name="T66" fmla="*/ 4 w 459"/>
                <a:gd name="T67" fmla="*/ 6 h 347"/>
                <a:gd name="T68" fmla="*/ 0 w 459"/>
                <a:gd name="T69" fmla="*/ 0 h 3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9"/>
                <a:gd name="T106" fmla="*/ 0 h 347"/>
                <a:gd name="T107" fmla="*/ 459 w 459"/>
                <a:gd name="T108" fmla="*/ 347 h 3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9" h="347">
                  <a:moveTo>
                    <a:pt x="459" y="0"/>
                  </a:moveTo>
                  <a:lnTo>
                    <a:pt x="444" y="33"/>
                  </a:lnTo>
                  <a:lnTo>
                    <a:pt x="430" y="65"/>
                  </a:lnTo>
                  <a:lnTo>
                    <a:pt x="416" y="97"/>
                  </a:lnTo>
                  <a:lnTo>
                    <a:pt x="401" y="128"/>
                  </a:lnTo>
                  <a:lnTo>
                    <a:pt x="394" y="143"/>
                  </a:lnTo>
                  <a:lnTo>
                    <a:pt x="387" y="158"/>
                  </a:lnTo>
                  <a:lnTo>
                    <a:pt x="380" y="172"/>
                  </a:lnTo>
                  <a:lnTo>
                    <a:pt x="372" y="187"/>
                  </a:lnTo>
                  <a:lnTo>
                    <a:pt x="365" y="199"/>
                  </a:lnTo>
                  <a:lnTo>
                    <a:pt x="357" y="213"/>
                  </a:lnTo>
                  <a:lnTo>
                    <a:pt x="350" y="226"/>
                  </a:lnTo>
                  <a:lnTo>
                    <a:pt x="343" y="239"/>
                  </a:lnTo>
                  <a:lnTo>
                    <a:pt x="336" y="251"/>
                  </a:lnTo>
                  <a:lnTo>
                    <a:pt x="329" y="263"/>
                  </a:lnTo>
                  <a:lnTo>
                    <a:pt x="322" y="273"/>
                  </a:lnTo>
                  <a:lnTo>
                    <a:pt x="315" y="283"/>
                  </a:lnTo>
                  <a:lnTo>
                    <a:pt x="307" y="292"/>
                  </a:lnTo>
                  <a:lnTo>
                    <a:pt x="300" y="302"/>
                  </a:lnTo>
                  <a:lnTo>
                    <a:pt x="293" y="310"/>
                  </a:lnTo>
                  <a:lnTo>
                    <a:pt x="286" y="317"/>
                  </a:lnTo>
                  <a:lnTo>
                    <a:pt x="279" y="325"/>
                  </a:lnTo>
                  <a:lnTo>
                    <a:pt x="272" y="330"/>
                  </a:lnTo>
                  <a:lnTo>
                    <a:pt x="264" y="335"/>
                  </a:lnTo>
                  <a:lnTo>
                    <a:pt x="257" y="340"/>
                  </a:lnTo>
                  <a:lnTo>
                    <a:pt x="250" y="343"/>
                  </a:lnTo>
                  <a:lnTo>
                    <a:pt x="243" y="345"/>
                  </a:lnTo>
                  <a:lnTo>
                    <a:pt x="236" y="347"/>
                  </a:lnTo>
                  <a:lnTo>
                    <a:pt x="229" y="347"/>
                  </a:lnTo>
                  <a:lnTo>
                    <a:pt x="226" y="347"/>
                  </a:lnTo>
                  <a:lnTo>
                    <a:pt x="221" y="346"/>
                  </a:lnTo>
                  <a:lnTo>
                    <a:pt x="218" y="346"/>
                  </a:lnTo>
                  <a:lnTo>
                    <a:pt x="214" y="344"/>
                  </a:lnTo>
                  <a:lnTo>
                    <a:pt x="210" y="343"/>
                  </a:lnTo>
                  <a:lnTo>
                    <a:pt x="206" y="341"/>
                  </a:lnTo>
                  <a:lnTo>
                    <a:pt x="203" y="337"/>
                  </a:lnTo>
                  <a:lnTo>
                    <a:pt x="199" y="335"/>
                  </a:lnTo>
                  <a:lnTo>
                    <a:pt x="195" y="332"/>
                  </a:lnTo>
                  <a:lnTo>
                    <a:pt x="191" y="328"/>
                  </a:lnTo>
                  <a:lnTo>
                    <a:pt x="187" y="325"/>
                  </a:lnTo>
                  <a:lnTo>
                    <a:pt x="183" y="320"/>
                  </a:lnTo>
                  <a:lnTo>
                    <a:pt x="179" y="316"/>
                  </a:lnTo>
                  <a:lnTo>
                    <a:pt x="174" y="311"/>
                  </a:lnTo>
                  <a:lnTo>
                    <a:pt x="166" y="301"/>
                  </a:lnTo>
                  <a:lnTo>
                    <a:pt x="158" y="290"/>
                  </a:lnTo>
                  <a:lnTo>
                    <a:pt x="150" y="279"/>
                  </a:lnTo>
                  <a:lnTo>
                    <a:pt x="141" y="266"/>
                  </a:lnTo>
                  <a:lnTo>
                    <a:pt x="133" y="253"/>
                  </a:lnTo>
                  <a:lnTo>
                    <a:pt x="124" y="239"/>
                  </a:lnTo>
                  <a:lnTo>
                    <a:pt x="116" y="225"/>
                  </a:lnTo>
                  <a:lnTo>
                    <a:pt x="108" y="210"/>
                  </a:lnTo>
                  <a:lnTo>
                    <a:pt x="100" y="195"/>
                  </a:lnTo>
                  <a:lnTo>
                    <a:pt x="84" y="165"/>
                  </a:lnTo>
                  <a:lnTo>
                    <a:pt x="69" y="135"/>
                  </a:lnTo>
                  <a:lnTo>
                    <a:pt x="61" y="120"/>
                  </a:lnTo>
                  <a:lnTo>
                    <a:pt x="54" y="106"/>
                  </a:lnTo>
                  <a:lnTo>
                    <a:pt x="48" y="93"/>
                  </a:lnTo>
                  <a:lnTo>
                    <a:pt x="41" y="79"/>
                  </a:lnTo>
                  <a:lnTo>
                    <a:pt x="34" y="66"/>
                  </a:lnTo>
                  <a:lnTo>
                    <a:pt x="28" y="53"/>
                  </a:lnTo>
                  <a:lnTo>
                    <a:pt x="22" y="42"/>
                  </a:lnTo>
                  <a:lnTo>
                    <a:pt x="17" y="32"/>
                  </a:lnTo>
                  <a:lnTo>
                    <a:pt x="15" y="26"/>
                  </a:lnTo>
                  <a:lnTo>
                    <a:pt x="12" y="22"/>
                  </a:lnTo>
                  <a:lnTo>
                    <a:pt x="10" y="18"/>
                  </a:lnTo>
                  <a:lnTo>
                    <a:pt x="8" y="13"/>
                  </a:lnTo>
                  <a:lnTo>
                    <a:pt x="6" y="9"/>
                  </a:lnTo>
                  <a:lnTo>
                    <a:pt x="4" y="6"/>
                  </a:lnTo>
                  <a:lnTo>
                    <a:pt x="2" y="3"/>
                  </a:lnTo>
                  <a:lnTo>
                    <a:pt x="0" y="0"/>
                  </a:lnTo>
                </a:path>
              </a:pathLst>
            </a:custGeom>
            <a:noFill/>
            <a:ln w="3333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809" name="Line 61"/>
            <p:cNvSpPr>
              <a:spLocks noChangeShapeType="1"/>
            </p:cNvSpPr>
            <p:nvPr/>
          </p:nvSpPr>
          <p:spPr bwMode="auto">
            <a:xfrm flipV="1">
              <a:off x="4123" y="2865"/>
              <a:ext cx="1" cy="139"/>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0" name="Line 62"/>
            <p:cNvSpPr>
              <a:spLocks noChangeShapeType="1"/>
            </p:cNvSpPr>
            <p:nvPr/>
          </p:nvSpPr>
          <p:spPr bwMode="auto">
            <a:xfrm flipV="1">
              <a:off x="5052" y="2865"/>
              <a:ext cx="1" cy="139"/>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1" name="Freeform 63"/>
            <p:cNvSpPr>
              <a:spLocks noEditPoints="1"/>
            </p:cNvSpPr>
            <p:nvPr/>
          </p:nvSpPr>
          <p:spPr bwMode="auto">
            <a:xfrm>
              <a:off x="4129" y="2891"/>
              <a:ext cx="918" cy="35"/>
            </a:xfrm>
            <a:custGeom>
              <a:avLst/>
              <a:gdLst>
                <a:gd name="T0" fmla="*/ 26 w 918"/>
                <a:gd name="T1" fmla="*/ 12 h 35"/>
                <a:gd name="T2" fmla="*/ 893 w 918"/>
                <a:gd name="T3" fmla="*/ 13 h 35"/>
                <a:gd name="T4" fmla="*/ 893 w 918"/>
                <a:gd name="T5" fmla="*/ 24 h 35"/>
                <a:gd name="T6" fmla="*/ 26 w 918"/>
                <a:gd name="T7" fmla="*/ 24 h 35"/>
                <a:gd name="T8" fmla="*/ 26 w 918"/>
                <a:gd name="T9" fmla="*/ 12 h 35"/>
                <a:gd name="T10" fmla="*/ 35 w 918"/>
                <a:gd name="T11" fmla="*/ 35 h 35"/>
                <a:gd name="T12" fmla="*/ 0 w 918"/>
                <a:gd name="T13" fmla="*/ 17 h 35"/>
                <a:gd name="T14" fmla="*/ 35 w 918"/>
                <a:gd name="T15" fmla="*/ 0 h 35"/>
                <a:gd name="T16" fmla="*/ 35 w 918"/>
                <a:gd name="T17" fmla="*/ 35 h 35"/>
                <a:gd name="T18" fmla="*/ 885 w 918"/>
                <a:gd name="T19" fmla="*/ 0 h 35"/>
                <a:gd name="T20" fmla="*/ 918 w 918"/>
                <a:gd name="T21" fmla="*/ 18 h 35"/>
                <a:gd name="T22" fmla="*/ 885 w 918"/>
                <a:gd name="T23" fmla="*/ 35 h 35"/>
                <a:gd name="T24" fmla="*/ 885 w 91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8"/>
                <a:gd name="T40" fmla="*/ 0 h 35"/>
                <a:gd name="T41" fmla="*/ 918 w 918"/>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8" h="35">
                  <a:moveTo>
                    <a:pt x="26" y="12"/>
                  </a:moveTo>
                  <a:lnTo>
                    <a:pt x="893" y="13"/>
                  </a:lnTo>
                  <a:lnTo>
                    <a:pt x="893" y="24"/>
                  </a:lnTo>
                  <a:lnTo>
                    <a:pt x="26" y="24"/>
                  </a:lnTo>
                  <a:lnTo>
                    <a:pt x="26" y="12"/>
                  </a:lnTo>
                  <a:close/>
                  <a:moveTo>
                    <a:pt x="35" y="35"/>
                  </a:moveTo>
                  <a:lnTo>
                    <a:pt x="0" y="17"/>
                  </a:lnTo>
                  <a:lnTo>
                    <a:pt x="35" y="0"/>
                  </a:lnTo>
                  <a:lnTo>
                    <a:pt x="35" y="35"/>
                  </a:lnTo>
                  <a:close/>
                  <a:moveTo>
                    <a:pt x="885" y="0"/>
                  </a:moveTo>
                  <a:lnTo>
                    <a:pt x="918" y="18"/>
                  </a:lnTo>
                  <a:lnTo>
                    <a:pt x="885" y="35"/>
                  </a:lnTo>
                  <a:lnTo>
                    <a:pt x="885" y="0"/>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61812" name="Rectangle 64"/>
            <p:cNvSpPr>
              <a:spLocks noChangeArrowheads="1"/>
            </p:cNvSpPr>
            <p:nvPr/>
          </p:nvSpPr>
          <p:spPr bwMode="auto">
            <a:xfrm>
              <a:off x="3446" y="1931"/>
              <a:ext cx="237" cy="55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1813" name="Freeform 65"/>
            <p:cNvSpPr>
              <a:spLocks noEditPoints="1"/>
            </p:cNvSpPr>
            <p:nvPr/>
          </p:nvSpPr>
          <p:spPr bwMode="auto">
            <a:xfrm>
              <a:off x="3667" y="1823"/>
              <a:ext cx="35" cy="1181"/>
            </a:xfrm>
            <a:custGeom>
              <a:avLst/>
              <a:gdLst>
                <a:gd name="T0" fmla="*/ 11 w 35"/>
                <a:gd name="T1" fmla="*/ 1181 h 1181"/>
                <a:gd name="T2" fmla="*/ 12 w 35"/>
                <a:gd name="T3" fmla="*/ 80 h 1181"/>
                <a:gd name="T4" fmla="*/ 24 w 35"/>
                <a:gd name="T5" fmla="*/ 80 h 1181"/>
                <a:gd name="T6" fmla="*/ 24 w 35"/>
                <a:gd name="T7" fmla="*/ 1181 h 1181"/>
                <a:gd name="T8" fmla="*/ 11 w 35"/>
                <a:gd name="T9" fmla="*/ 1181 h 1181"/>
                <a:gd name="T10" fmla="*/ 0 w 35"/>
                <a:gd name="T11" fmla="*/ 90 h 1181"/>
                <a:gd name="T12" fmla="*/ 18 w 35"/>
                <a:gd name="T13" fmla="*/ 0 h 1181"/>
                <a:gd name="T14" fmla="*/ 35 w 35"/>
                <a:gd name="T15" fmla="*/ 90 h 1181"/>
                <a:gd name="T16" fmla="*/ 0 w 35"/>
                <a:gd name="T17" fmla="*/ 90 h 1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1181"/>
                <a:gd name="T29" fmla="*/ 35 w 35"/>
                <a:gd name="T30" fmla="*/ 1181 h 11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1181">
                  <a:moveTo>
                    <a:pt x="11" y="1181"/>
                  </a:moveTo>
                  <a:lnTo>
                    <a:pt x="12" y="80"/>
                  </a:lnTo>
                  <a:lnTo>
                    <a:pt x="24" y="80"/>
                  </a:lnTo>
                  <a:lnTo>
                    <a:pt x="24" y="1181"/>
                  </a:lnTo>
                  <a:lnTo>
                    <a:pt x="11" y="1181"/>
                  </a:lnTo>
                  <a:close/>
                  <a:moveTo>
                    <a:pt x="0" y="90"/>
                  </a:moveTo>
                  <a:lnTo>
                    <a:pt x="18" y="0"/>
                  </a:lnTo>
                  <a:lnTo>
                    <a:pt x="35" y="90"/>
                  </a:lnTo>
                  <a:lnTo>
                    <a:pt x="0" y="90"/>
                  </a:lnTo>
                  <a:close/>
                </a:path>
              </a:pathLst>
            </a:custGeom>
            <a:solidFill>
              <a:srgbClr val="0000FF"/>
            </a:solidFill>
            <a:ln w="1588">
              <a:solidFill>
                <a:srgbClr val="0000FF"/>
              </a:solidFill>
              <a:prstDash val="solid"/>
              <a:round/>
              <a:headEnd/>
              <a:tailEnd/>
            </a:ln>
          </p:spPr>
          <p:txBody>
            <a:bodyPr/>
            <a:lstStyle/>
            <a:p>
              <a:endParaRPr lang="zh-CN" altLang="en-US"/>
            </a:p>
          </p:txBody>
        </p:sp>
        <p:sp>
          <p:nvSpPr>
            <p:cNvPr id="161814" name="Rectangle 66"/>
            <p:cNvSpPr>
              <a:spLocks noChangeArrowheads="1"/>
            </p:cNvSpPr>
            <p:nvPr/>
          </p:nvSpPr>
          <p:spPr bwMode="auto">
            <a:xfrm>
              <a:off x="3583" y="2386"/>
              <a:ext cx="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700" i="1">
                  <a:solidFill>
                    <a:srgbClr val="000000"/>
                  </a:solidFill>
                  <a:latin typeface="Times New Roman" panose="02020603050405020304" pitchFamily="18" charset="0"/>
                </a:rPr>
                <a:t>o</a:t>
              </a:r>
              <a:endParaRPr lang="en-US" altLang="zh-CN" sz="2800">
                <a:solidFill>
                  <a:srgbClr val="000000"/>
                </a:solidFill>
              </a:endParaRPr>
            </a:p>
          </p:txBody>
        </p:sp>
        <p:sp>
          <p:nvSpPr>
            <p:cNvPr id="161815" name="Rectangle 67"/>
            <p:cNvSpPr>
              <a:spLocks noChangeArrowheads="1"/>
            </p:cNvSpPr>
            <p:nvPr/>
          </p:nvSpPr>
          <p:spPr bwMode="auto">
            <a:xfrm>
              <a:off x="3666" y="2427"/>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1816" name="Rectangle 68"/>
            <p:cNvSpPr>
              <a:spLocks noChangeArrowheads="1"/>
            </p:cNvSpPr>
            <p:nvPr/>
          </p:nvSpPr>
          <p:spPr bwMode="auto">
            <a:xfrm>
              <a:off x="3827" y="1892"/>
              <a:ext cx="3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100" i="1">
                  <a:solidFill>
                    <a:srgbClr val="000000"/>
                  </a:solidFill>
                  <a:latin typeface="Times New Roman" panose="02020603050405020304" pitchFamily="18" charset="0"/>
                </a:rPr>
                <a:t>x</a:t>
              </a:r>
              <a:endParaRPr lang="en-US" altLang="zh-CN" sz="2800">
                <a:solidFill>
                  <a:srgbClr val="000000"/>
                </a:solidFill>
              </a:endParaRPr>
            </a:p>
          </p:txBody>
        </p:sp>
        <p:sp>
          <p:nvSpPr>
            <p:cNvPr id="161817" name="Rectangle 69"/>
            <p:cNvSpPr>
              <a:spLocks noChangeArrowheads="1"/>
            </p:cNvSpPr>
            <p:nvPr/>
          </p:nvSpPr>
          <p:spPr bwMode="auto">
            <a:xfrm>
              <a:off x="3738" y="1801"/>
              <a:ext cx="9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900" i="1">
                  <a:solidFill>
                    <a:srgbClr val="000000"/>
                  </a:solidFill>
                  <a:latin typeface="Times New Roman" panose="02020603050405020304" pitchFamily="18" charset="0"/>
                </a:rPr>
                <a:t>E</a:t>
              </a:r>
              <a:endParaRPr lang="en-US" altLang="zh-CN" sz="2800">
                <a:solidFill>
                  <a:srgbClr val="000000"/>
                </a:solidFill>
              </a:endParaRPr>
            </a:p>
          </p:txBody>
        </p:sp>
        <p:sp>
          <p:nvSpPr>
            <p:cNvPr id="161818" name="Rectangle 70"/>
            <p:cNvSpPr>
              <a:spLocks noChangeArrowheads="1"/>
            </p:cNvSpPr>
            <p:nvPr/>
          </p:nvSpPr>
          <p:spPr bwMode="auto">
            <a:xfrm>
              <a:off x="3889" y="1861"/>
              <a:ext cx="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200">
                  <a:solidFill>
                    <a:srgbClr val="000000"/>
                  </a:solidFill>
                  <a:latin typeface="Times New Roman" panose="02020603050405020304" pitchFamily="18" charset="0"/>
                </a:rPr>
                <a:t> </a:t>
              </a:r>
              <a:endParaRPr lang="en-US" altLang="zh-CN" sz="2800">
                <a:solidFill>
                  <a:srgbClr val="000000"/>
                </a:solidFill>
              </a:endParaRPr>
            </a:p>
          </p:txBody>
        </p:sp>
        <p:sp>
          <p:nvSpPr>
            <p:cNvPr id="161819" name="Rectangle 71"/>
            <p:cNvSpPr>
              <a:spLocks noChangeArrowheads="1"/>
            </p:cNvSpPr>
            <p:nvPr/>
          </p:nvSpPr>
          <p:spPr bwMode="auto">
            <a:xfrm>
              <a:off x="4456" y="2828"/>
              <a:ext cx="132" cy="17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1820" name="Rectangle 72"/>
            <p:cNvSpPr>
              <a:spLocks noChangeArrowheads="1"/>
            </p:cNvSpPr>
            <p:nvPr/>
          </p:nvSpPr>
          <p:spPr bwMode="auto">
            <a:xfrm>
              <a:off x="4457" y="2829"/>
              <a:ext cx="132" cy="17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61821" name="Rectangle 73"/>
            <p:cNvSpPr>
              <a:spLocks noChangeArrowheads="1"/>
            </p:cNvSpPr>
            <p:nvPr/>
          </p:nvSpPr>
          <p:spPr bwMode="auto">
            <a:xfrm>
              <a:off x="4476" y="2817"/>
              <a:ext cx="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900" i="1">
                  <a:solidFill>
                    <a:srgbClr val="000000"/>
                  </a:solidFill>
                  <a:latin typeface="Symbol" panose="05050102010706020507" pitchFamily="18" charset="2"/>
                </a:rPr>
                <a:t>l</a:t>
              </a:r>
              <a:endParaRPr lang="en-US" altLang="zh-CN" sz="2800">
                <a:solidFill>
                  <a:srgbClr val="000000"/>
                </a:solidFill>
              </a:endParaRPr>
            </a:p>
          </p:txBody>
        </p:sp>
        <p:sp>
          <p:nvSpPr>
            <p:cNvPr id="161822" name="Rectangle 74"/>
            <p:cNvSpPr>
              <a:spLocks noChangeArrowheads="1"/>
            </p:cNvSpPr>
            <p:nvPr/>
          </p:nvSpPr>
          <p:spPr bwMode="auto">
            <a:xfrm>
              <a:off x="5505" y="2474"/>
              <a:ext cx="4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300" i="1">
                  <a:solidFill>
                    <a:srgbClr val="000000"/>
                  </a:solidFill>
                  <a:latin typeface="Times New Roman" panose="02020603050405020304" pitchFamily="18" charset="0"/>
                </a:rPr>
                <a:t>z</a:t>
              </a:r>
              <a:endParaRPr lang="en-US" altLang="zh-CN" sz="2800">
                <a:solidFill>
                  <a:srgbClr val="000000"/>
                </a:solidFill>
              </a:endParaRPr>
            </a:p>
          </p:txBody>
        </p:sp>
      </p:grpSp>
      <p:graphicFrame>
        <p:nvGraphicFramePr>
          <p:cNvPr id="161823" name="Object 31"/>
          <p:cNvGraphicFramePr>
            <a:graphicFrameLocks noChangeAspect="1"/>
          </p:cNvGraphicFramePr>
          <p:nvPr/>
        </p:nvGraphicFramePr>
        <p:xfrm>
          <a:off x="4926014" y="2195514"/>
          <a:ext cx="4067175" cy="935037"/>
        </p:xfrm>
        <a:graphic>
          <a:graphicData uri="http://schemas.openxmlformats.org/presentationml/2006/ole">
            <mc:AlternateContent xmlns:mc="http://schemas.openxmlformats.org/markup-compatibility/2006">
              <mc:Choice xmlns:v="urn:schemas-microsoft-com:vml" Requires="v">
                <p:oleObj spid="_x0000_s217151" name="Equation" r:id="rId5" imgW="2072160" imgH="583920" progId="Equation.DSMT4">
                  <p:embed/>
                </p:oleObj>
              </mc:Choice>
              <mc:Fallback>
                <p:oleObj name="Equation" r:id="rId5" imgW="2072160" imgH="5839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6014" y="2195514"/>
                        <a:ext cx="4067175" cy="935037"/>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61824" name="AutoShape 78"/>
          <p:cNvSpPr>
            <a:spLocks noChangeArrowheads="1"/>
          </p:cNvSpPr>
          <p:nvPr/>
        </p:nvSpPr>
        <p:spPr bwMode="auto">
          <a:xfrm>
            <a:off x="4176713" y="2535239"/>
            <a:ext cx="514350" cy="225425"/>
          </a:xfrm>
          <a:prstGeom prst="rightArrow">
            <a:avLst>
              <a:gd name="adj1" fmla="val 50000"/>
              <a:gd name="adj2" fmla="val 57042"/>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61825" name="Object 33"/>
          <p:cNvGraphicFramePr>
            <a:graphicFrameLocks noChangeAspect="1"/>
          </p:cNvGraphicFramePr>
          <p:nvPr/>
        </p:nvGraphicFramePr>
        <p:xfrm>
          <a:off x="2789239" y="2409825"/>
          <a:ext cx="1030287" cy="407988"/>
        </p:xfrm>
        <a:graphic>
          <a:graphicData uri="http://schemas.openxmlformats.org/presentationml/2006/ole">
            <mc:AlternateContent xmlns:mc="http://schemas.openxmlformats.org/markup-compatibility/2006">
              <mc:Choice xmlns:v="urn:schemas-microsoft-com:vml" Requires="v">
                <p:oleObj spid="_x0000_s217152" name="Equation" r:id="rId7" imgW="610200" imgH="228600" progId="Equation.DSMT4">
                  <p:embed/>
                </p:oleObj>
              </mc:Choice>
              <mc:Fallback>
                <p:oleObj name="Equation" r:id="rId7" imgW="610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9239" y="2409825"/>
                        <a:ext cx="1030287" cy="40798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Tree>
    <p:extLst>
      <p:ext uri="{BB962C8B-B14F-4D97-AF65-F5344CB8AC3E}">
        <p14:creationId xmlns:p14="http://schemas.microsoft.com/office/powerpoint/2010/main" val="500742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8" name="灯片编号占位符 4"/>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10FED2E-75FE-45D9-87EF-72D627113FF6}" type="slidenum">
              <a:rPr lang="en-US" altLang="zh-CN" sz="1400">
                <a:solidFill>
                  <a:srgbClr val="000000"/>
                </a:solidFill>
              </a:rPr>
              <a:pPr algn="r"/>
              <a:t>17</a:t>
            </a:fld>
            <a:endParaRPr lang="en-US" altLang="zh-CN" sz="1400">
              <a:solidFill>
                <a:srgbClr val="000000"/>
              </a:solidFill>
            </a:endParaRPr>
          </a:p>
        </p:txBody>
      </p:sp>
      <p:pic>
        <p:nvPicPr>
          <p:cNvPr id="648195" name="Picture 3" descr="3">
            <a:hlinkClick r:id="rId3" action="ppaction://program"/>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549275"/>
            <a:ext cx="360045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0" name="Text Box 4"/>
          <p:cNvSpPr txBox="1">
            <a:spLocks noChangeArrowheads="1"/>
          </p:cNvSpPr>
          <p:nvPr/>
        </p:nvSpPr>
        <p:spPr bwMode="auto">
          <a:xfrm>
            <a:off x="1600200" y="668338"/>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800000"/>
                </a:solidFill>
                <a:ea typeface="楷体_GB2312" pitchFamily="49" charset="-122"/>
              </a:rPr>
              <a:t>（</a:t>
            </a:r>
            <a:r>
              <a:rPr kumimoji="1" lang="en-US" altLang="zh-CN" sz="2400" b="1">
                <a:solidFill>
                  <a:srgbClr val="800000"/>
                </a:solidFill>
                <a:ea typeface="楷体_GB2312" pitchFamily="49" charset="-122"/>
              </a:rPr>
              <a:t>3</a:t>
            </a:r>
            <a:r>
              <a:rPr kumimoji="1" lang="zh-CN" altLang="en-US" sz="2400" b="1">
                <a:solidFill>
                  <a:srgbClr val="800000"/>
                </a:solidFill>
                <a:ea typeface="楷体_GB2312" pitchFamily="49" charset="-122"/>
              </a:rPr>
              <a:t>）</a:t>
            </a:r>
            <a:r>
              <a:rPr kumimoji="1" lang="en-US" altLang="zh-CN" sz="2400" b="1">
                <a:solidFill>
                  <a:srgbClr val="800000"/>
                </a:solidFill>
                <a:ea typeface="楷体_GB2312" pitchFamily="49" charset="-122"/>
              </a:rPr>
              <a:t>Phase velocity</a:t>
            </a:r>
            <a:endParaRPr kumimoji="1" lang="en-US" altLang="zh-CN" sz="2400">
              <a:solidFill>
                <a:srgbClr val="800000"/>
              </a:solidFill>
              <a:ea typeface="楷体_GB2312" pitchFamily="49" charset="-122"/>
            </a:endParaRPr>
          </a:p>
        </p:txBody>
      </p:sp>
      <p:graphicFrame>
        <p:nvGraphicFramePr>
          <p:cNvPr id="648201" name="Object 5" descr="虚线网格">
            <a:hlinkClick r:id="" action="ppaction://noaction" highlightClick="1"/>
          </p:cNvPr>
          <p:cNvGraphicFramePr>
            <a:graphicFrameLocks noChangeAspect="1"/>
          </p:cNvGraphicFramePr>
          <p:nvPr/>
        </p:nvGraphicFramePr>
        <p:xfrm>
          <a:off x="2495550" y="4202113"/>
          <a:ext cx="4789488" cy="882650"/>
        </p:xfrm>
        <a:graphic>
          <a:graphicData uri="http://schemas.openxmlformats.org/presentationml/2006/ole">
            <mc:AlternateContent xmlns:mc="http://schemas.openxmlformats.org/markup-compatibility/2006">
              <mc:Choice xmlns:v="urn:schemas-microsoft-com:vml" Requires="v">
                <p:oleObj spid="_x0000_s218198" name="Equation" r:id="rId5" imgW="2898360" imgH="583920" progId="Equation.DSMT4">
                  <p:embed/>
                </p:oleObj>
              </mc:Choice>
              <mc:Fallback>
                <p:oleObj name="Equation" r:id="rId5" imgW="2898360" imgH="5839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4202113"/>
                        <a:ext cx="4789488" cy="882650"/>
                      </a:xfrm>
                      <a:prstGeom prst="rect">
                        <a:avLst/>
                      </a:prstGeom>
                      <a:noFill/>
                      <a:extLst>
                        <a:ext uri="{909E8E84-426E-40DD-AFC4-6F175D3DCCD1}">
                          <a14:hiddenFill xmlns:a14="http://schemas.microsoft.com/office/drawing/2010/main">
                            <a:solidFill>
                              <a:srgbClr val="99CCFF"/>
                            </a:solidFill>
                          </a14:hiddenFill>
                        </a:ext>
                      </a:extLst>
                    </p:spPr>
                  </p:pic>
                </p:oleObj>
              </mc:Fallback>
            </mc:AlternateContent>
          </a:graphicData>
        </a:graphic>
      </p:graphicFrame>
      <p:grpSp>
        <p:nvGrpSpPr>
          <p:cNvPr id="648236" name="Group 44"/>
          <p:cNvGrpSpPr>
            <a:grpSpLocks/>
          </p:cNvGrpSpPr>
          <p:nvPr/>
        </p:nvGrpSpPr>
        <p:grpSpPr bwMode="auto">
          <a:xfrm>
            <a:off x="1690688" y="5218114"/>
            <a:ext cx="8452118" cy="1260474"/>
            <a:chOff x="47" y="2024"/>
            <a:chExt cx="5068" cy="733"/>
          </a:xfrm>
        </p:grpSpPr>
        <p:sp>
          <p:nvSpPr>
            <p:cNvPr id="162823" name="Text Box 10"/>
            <p:cNvSpPr txBox="1">
              <a:spLocks noChangeArrowheads="1"/>
            </p:cNvSpPr>
            <p:nvPr/>
          </p:nvSpPr>
          <p:spPr bwMode="auto">
            <a:xfrm>
              <a:off x="47" y="2099"/>
              <a:ext cx="10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In vacuum </a:t>
              </a:r>
              <a:r>
                <a:rPr kumimoji="1" lang="zh-CN" altLang="en-US" sz="2000" b="1">
                  <a:solidFill>
                    <a:srgbClr val="000000"/>
                  </a:solidFill>
                  <a:latin typeface="Times New Roman" panose="02020603050405020304" pitchFamily="18" charset="0"/>
                  <a:ea typeface="幼圆" panose="02010509060101010101" pitchFamily="49" charset="-122"/>
                </a:rPr>
                <a:t>：</a:t>
              </a:r>
            </a:p>
          </p:txBody>
        </p:sp>
        <p:graphicFrame>
          <p:nvGraphicFramePr>
            <p:cNvPr id="162824" name="Object 8" descr="虚线网格">
              <a:hlinkClick r:id="" action="ppaction://noaction" highlightClick="1"/>
            </p:cNvPr>
            <p:cNvGraphicFramePr>
              <a:graphicFrameLocks noChangeAspect="1"/>
            </p:cNvGraphicFramePr>
            <p:nvPr/>
          </p:nvGraphicFramePr>
          <p:xfrm>
            <a:off x="1182" y="2024"/>
            <a:ext cx="3933" cy="733"/>
          </p:xfrm>
          <a:graphic>
            <a:graphicData uri="http://schemas.openxmlformats.org/presentationml/2006/ole">
              <mc:AlternateContent xmlns:mc="http://schemas.openxmlformats.org/markup-compatibility/2006">
                <mc:Choice xmlns:v="urn:schemas-microsoft-com:vml" Requires="v">
                  <p:oleObj spid="_x0000_s218199" name="Equation" r:id="rId7" imgW="4424040" imgH="812160" progId="Equation.DSMT4">
                    <p:embed/>
                  </p:oleObj>
                </mc:Choice>
                <mc:Fallback>
                  <p:oleObj name="Equation" r:id="rId7" imgW="4424040" imgH="812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2" y="2024"/>
                          <a:ext cx="3933" cy="733"/>
                        </a:xfrm>
                        <a:prstGeom prst="rect">
                          <a:avLst/>
                        </a:prstGeom>
                        <a:noFill/>
                        <a:extLst>
                          <a:ext uri="{909E8E84-426E-40DD-AFC4-6F175D3DCCD1}">
                            <a14:hiddenFill xmlns:a14="http://schemas.microsoft.com/office/drawing/2010/main">
                              <a:solidFill>
                                <a:srgbClr val="99CCFF"/>
                              </a:solidFill>
                            </a14:hiddenFill>
                          </a:ext>
                        </a:extLst>
                      </p:spPr>
                    </p:pic>
                  </p:oleObj>
                </mc:Fallback>
              </mc:AlternateContent>
            </a:graphicData>
          </a:graphic>
        </p:graphicFrame>
      </p:grpSp>
      <p:grpSp>
        <p:nvGrpSpPr>
          <p:cNvPr id="648242" name="Group 50"/>
          <p:cNvGrpSpPr>
            <a:grpSpLocks/>
          </p:cNvGrpSpPr>
          <p:nvPr/>
        </p:nvGrpSpPr>
        <p:grpSpPr bwMode="auto">
          <a:xfrm>
            <a:off x="1944688" y="2755900"/>
            <a:ext cx="2686050" cy="457200"/>
            <a:chOff x="265" y="1736"/>
            <a:chExt cx="1692" cy="288"/>
          </a:xfrm>
        </p:grpSpPr>
        <p:graphicFrame>
          <p:nvGraphicFramePr>
            <p:cNvPr id="162826" name="Object 10">
              <a:hlinkClick r:id="" action="ppaction://noaction" highlightClick="1"/>
            </p:cNvPr>
            <p:cNvGraphicFramePr>
              <a:graphicFrameLocks/>
            </p:cNvGraphicFramePr>
            <p:nvPr/>
          </p:nvGraphicFramePr>
          <p:xfrm>
            <a:off x="657" y="1752"/>
            <a:ext cx="1300" cy="261"/>
          </p:xfrm>
          <a:graphic>
            <a:graphicData uri="http://schemas.openxmlformats.org/presentationml/2006/ole">
              <mc:AlternateContent xmlns:mc="http://schemas.openxmlformats.org/markup-compatibility/2006">
                <mc:Choice xmlns:v="urn:schemas-microsoft-com:vml" Requires="v">
                  <p:oleObj spid="_x0000_s218200" name="Equation" r:id="rId9" imgW="953280" imgH="228600" progId="Equation.DSMT4">
                    <p:embed/>
                  </p:oleObj>
                </mc:Choice>
                <mc:Fallback>
                  <p:oleObj name="Equation" r:id="rId9" imgW="953280" imgH="228600" progId="Equation.DSMT4">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 y="1752"/>
                          <a:ext cx="1300" cy="261"/>
                        </a:xfrm>
                        <a:prstGeom prst="rect">
                          <a:avLst/>
                        </a:prstGeom>
                        <a:noFill/>
                        <a:extLst>
                          <a:ext uri="{909E8E84-426E-40DD-AFC4-6F175D3DCCD1}">
                            <a14:hiddenFill xmlns:a14="http://schemas.microsoft.com/office/drawing/2010/main">
                              <a:solidFill>
                                <a:srgbClr val="99CCFF"/>
                              </a:solidFill>
                            </a14:hiddenFill>
                          </a:ext>
                        </a:extLst>
                      </p:spPr>
                    </p:pic>
                  </p:oleObj>
                </mc:Fallback>
              </mc:AlternateContent>
            </a:graphicData>
          </a:graphic>
        </p:graphicFrame>
        <p:sp>
          <p:nvSpPr>
            <p:cNvPr id="162827" name="Text Box 13"/>
            <p:cNvSpPr txBox="1">
              <a:spLocks noChangeArrowheads="1"/>
            </p:cNvSpPr>
            <p:nvPr/>
          </p:nvSpPr>
          <p:spPr bwMode="auto">
            <a:xfrm>
              <a:off x="265" y="1736"/>
              <a:ext cx="1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As </a:t>
              </a:r>
            </a:p>
          </p:txBody>
        </p:sp>
      </p:grpSp>
      <p:sp>
        <p:nvSpPr>
          <p:cNvPr id="162828" name="Text Box 14"/>
          <p:cNvSpPr txBox="1">
            <a:spLocks noChangeArrowheads="1"/>
          </p:cNvSpPr>
          <p:nvPr/>
        </p:nvSpPr>
        <p:spPr bwMode="auto">
          <a:xfrm>
            <a:off x="1774826" y="1268414"/>
            <a:ext cx="48244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cs typeface="Times New Roman" panose="02020603050405020304" pitchFamily="18" charset="0"/>
              </a:rPr>
              <a:t>Phase velocity v</a:t>
            </a:r>
            <a:r>
              <a:rPr kumimoji="1" lang="zh-CN" altLang="en-US" sz="2400" b="1">
                <a:solidFill>
                  <a:srgbClr val="000000"/>
                </a:solidFill>
                <a:latin typeface="Times New Roman" panose="02020603050405020304" pitchFamily="18" charset="0"/>
                <a:cs typeface="Times New Roman" panose="02020603050405020304" pitchFamily="18" charset="0"/>
              </a:rPr>
              <a:t>：</a:t>
            </a:r>
            <a:r>
              <a:rPr kumimoji="1" lang="en-US" altLang="zh-CN" sz="2400" b="1">
                <a:solidFill>
                  <a:srgbClr val="000000"/>
                </a:solidFill>
                <a:latin typeface="Times New Roman" panose="02020603050405020304" pitchFamily="18" charset="0"/>
                <a:cs typeface="Times New Roman" panose="02020603050405020304" pitchFamily="18" charset="0"/>
              </a:rPr>
              <a:t>The velocity of equiphase surface moved in space.</a:t>
            </a:r>
            <a:endParaRPr kumimoji="1" lang="en-US" altLang="zh-CN" sz="2400" b="1">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62829" name="Line 21"/>
          <p:cNvSpPr>
            <a:spLocks noChangeShapeType="1"/>
          </p:cNvSpPr>
          <p:nvPr/>
        </p:nvSpPr>
        <p:spPr bwMode="auto">
          <a:xfrm flipH="1">
            <a:off x="6038850" y="5078413"/>
            <a:ext cx="2097088" cy="0"/>
          </a:xfrm>
          <a:prstGeom prst="line">
            <a:avLst/>
          </a:prstGeom>
          <a:noFill/>
          <a:ln w="28575">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8237" name="Text Box 45"/>
          <p:cNvSpPr txBox="1">
            <a:spLocks noChangeArrowheads="1"/>
          </p:cNvSpPr>
          <p:nvPr/>
        </p:nvSpPr>
        <p:spPr bwMode="auto">
          <a:xfrm>
            <a:off x="1703389" y="3573463"/>
            <a:ext cx="712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Get the phase velocity of uniform plane wave is</a:t>
            </a:r>
          </a:p>
        </p:txBody>
      </p:sp>
      <p:grpSp>
        <p:nvGrpSpPr>
          <p:cNvPr id="648238" name="Group 46"/>
          <p:cNvGrpSpPr>
            <a:grpSpLocks/>
          </p:cNvGrpSpPr>
          <p:nvPr/>
        </p:nvGrpSpPr>
        <p:grpSpPr bwMode="auto">
          <a:xfrm>
            <a:off x="4943476" y="2781300"/>
            <a:ext cx="2881313" cy="431800"/>
            <a:chOff x="1700" y="1145"/>
            <a:chExt cx="1731" cy="233"/>
          </a:xfrm>
        </p:grpSpPr>
        <p:graphicFrame>
          <p:nvGraphicFramePr>
            <p:cNvPr id="162832" name="Object 16"/>
            <p:cNvGraphicFramePr>
              <a:graphicFrameLocks noChangeAspect="1"/>
            </p:cNvGraphicFramePr>
            <p:nvPr/>
          </p:nvGraphicFramePr>
          <p:xfrm>
            <a:off x="2058" y="1145"/>
            <a:ext cx="1373" cy="233"/>
          </p:xfrm>
          <a:graphic>
            <a:graphicData uri="http://schemas.openxmlformats.org/presentationml/2006/ole">
              <mc:AlternateContent xmlns:mc="http://schemas.openxmlformats.org/markup-compatibility/2006">
                <mc:Choice xmlns:v="urn:schemas-microsoft-com:vml" Requires="v">
                  <p:oleObj spid="_x0000_s218201" name="Equation" r:id="rId11" imgW="1118880" imgH="228600" progId="Equation.DSMT4">
                    <p:embed/>
                  </p:oleObj>
                </mc:Choice>
                <mc:Fallback>
                  <p:oleObj name="Equation" r:id="rId11" imgW="11188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8" y="1145"/>
                          <a:ext cx="1373" cy="233"/>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62833" name="AutoShape 48"/>
            <p:cNvSpPr>
              <a:spLocks noChangeArrowheads="1"/>
            </p:cNvSpPr>
            <p:nvPr/>
          </p:nvSpPr>
          <p:spPr bwMode="auto">
            <a:xfrm>
              <a:off x="1700" y="1186"/>
              <a:ext cx="318" cy="140"/>
            </a:xfrm>
            <a:prstGeom prst="rightArrow">
              <a:avLst>
                <a:gd name="adj1" fmla="val 50000"/>
                <a:gd name="adj2" fmla="val 56786"/>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
        <p:nvSpPr>
          <p:cNvPr id="162834" name="矩形 1"/>
          <p:cNvSpPr>
            <a:spLocks noChangeArrowheads="1"/>
          </p:cNvSpPr>
          <p:nvPr/>
        </p:nvSpPr>
        <p:spPr bwMode="auto">
          <a:xfrm>
            <a:off x="7824789" y="4652964"/>
            <a:ext cx="3218349" cy="707886"/>
          </a:xfrm>
          <a:prstGeom prst="rect">
            <a:avLst/>
          </a:prstGeom>
          <a:solidFill>
            <a:schemeClr val="accent1"/>
          </a:solidFill>
          <a:ln w="9525">
            <a:solidFill>
              <a:srgbClr val="FF99CC"/>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bg1"/>
                </a:solidFill>
              </a:rPr>
              <a:t>independent with the </a:t>
            </a:r>
          </a:p>
          <a:p>
            <a:r>
              <a:rPr lang="en-US" altLang="zh-CN" sz="2000" b="1" dirty="0">
                <a:solidFill>
                  <a:schemeClr val="bg1"/>
                </a:solidFill>
              </a:rPr>
              <a:t>frequency of EM waves</a:t>
            </a:r>
          </a:p>
        </p:txBody>
      </p:sp>
    </p:spTree>
    <p:extLst>
      <p:ext uri="{BB962C8B-B14F-4D97-AF65-F5344CB8AC3E}">
        <p14:creationId xmlns:p14="http://schemas.microsoft.com/office/powerpoint/2010/main" val="4198928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2828"/>
                                        </p:tgtEl>
                                        <p:attrNameLst>
                                          <p:attrName>style.visibility</p:attrName>
                                        </p:attrNameLst>
                                      </p:cBhvr>
                                      <p:to>
                                        <p:strVal val="visible"/>
                                      </p:to>
                                    </p:set>
                                    <p:animEffect transition="in" filter="wipe(up)">
                                      <p:cBhvr>
                                        <p:cTn id="7" dur="2000"/>
                                        <p:tgtEl>
                                          <p:spTgt spid="1628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64819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48242"/>
                                        </p:tgtEl>
                                        <p:attrNameLst>
                                          <p:attrName>style.visibility</p:attrName>
                                        </p:attrNameLst>
                                      </p:cBhvr>
                                      <p:to>
                                        <p:strVal val="visible"/>
                                      </p:to>
                                    </p:set>
                                    <p:animEffect transition="in" filter="wipe(left)">
                                      <p:cBhvr>
                                        <p:cTn id="16" dur="2000"/>
                                        <p:tgtEl>
                                          <p:spTgt spid="6482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48237"/>
                                        </p:tgtEl>
                                        <p:attrNameLst>
                                          <p:attrName>style.visibility</p:attrName>
                                        </p:attrNameLst>
                                      </p:cBhvr>
                                      <p:to>
                                        <p:strVal val="visible"/>
                                      </p:to>
                                    </p:set>
                                    <p:animEffect transition="in" filter="wipe(left)">
                                      <p:cBhvr>
                                        <p:cTn id="21" dur="2000"/>
                                        <p:tgtEl>
                                          <p:spTgt spid="6482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48201"/>
                                        </p:tgtEl>
                                        <p:attrNameLst>
                                          <p:attrName>style.visibility</p:attrName>
                                        </p:attrNameLst>
                                      </p:cBhvr>
                                      <p:to>
                                        <p:strVal val="visible"/>
                                      </p:to>
                                    </p:set>
                                    <p:animEffect transition="in" filter="wipe(left)">
                                      <p:cBhvr>
                                        <p:cTn id="26" dur="2000"/>
                                        <p:tgtEl>
                                          <p:spTgt spid="64820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48238"/>
                                        </p:tgtEl>
                                        <p:attrNameLst>
                                          <p:attrName>style.visibility</p:attrName>
                                        </p:attrNameLst>
                                      </p:cBhvr>
                                      <p:to>
                                        <p:strVal val="visible"/>
                                      </p:to>
                                    </p:set>
                                    <p:animEffect transition="in" filter="wipe(left)">
                                      <p:cBhvr>
                                        <p:cTn id="31" dur="2000"/>
                                        <p:tgtEl>
                                          <p:spTgt spid="6482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648236"/>
                                        </p:tgtEl>
                                        <p:attrNameLst>
                                          <p:attrName>style.visibility</p:attrName>
                                        </p:attrNameLst>
                                      </p:cBhvr>
                                      <p:to>
                                        <p:strVal val="visible"/>
                                      </p:to>
                                    </p:set>
                                    <p:animEffect transition="in" filter="wipe(left)">
                                      <p:cBhvr>
                                        <p:cTn id="36" dur="2000"/>
                                        <p:tgtEl>
                                          <p:spTgt spid="648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8" grpId="0"/>
      <p:bldP spid="6482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866" name="Object 2"/>
          <p:cNvGraphicFramePr>
            <a:graphicFrameLocks noGrp="1" noChangeAspect="1"/>
          </p:cNvGraphicFramePr>
          <p:nvPr>
            <p:ph sz="half" idx="4294967295"/>
          </p:nvPr>
        </p:nvGraphicFramePr>
        <p:xfrm>
          <a:off x="5880101" y="1628775"/>
          <a:ext cx="2239963" cy="476250"/>
        </p:xfrm>
        <a:graphic>
          <a:graphicData uri="http://schemas.openxmlformats.org/presentationml/2006/ole">
            <mc:AlternateContent xmlns:mc="http://schemas.openxmlformats.org/markup-compatibility/2006">
              <mc:Choice xmlns:v="urn:schemas-microsoft-com:vml" Requires="v">
                <p:oleObj spid="_x0000_s219258" name="Equation" r:id="rId3" imgW="1347480" imgH="304560" progId="Equation.DSMT4">
                  <p:embed/>
                </p:oleObj>
              </mc:Choice>
              <mc:Fallback>
                <p:oleObj name="Equation" r:id="rId3" imgW="1347480" imgH="3045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1" y="1628775"/>
                        <a:ext cx="22399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7" name="Object 3"/>
          <p:cNvGraphicFramePr>
            <a:graphicFrameLocks noGrp="1" noChangeAspect="1"/>
          </p:cNvGraphicFramePr>
          <p:nvPr>
            <p:ph sz="quarter" idx="4294967295"/>
          </p:nvPr>
        </p:nvGraphicFramePr>
        <p:xfrm>
          <a:off x="2852739" y="1585913"/>
          <a:ext cx="2160587" cy="576262"/>
        </p:xfrm>
        <a:graphic>
          <a:graphicData uri="http://schemas.openxmlformats.org/presentationml/2006/ole">
            <mc:AlternateContent xmlns:mc="http://schemas.openxmlformats.org/markup-compatibility/2006">
              <mc:Choice xmlns:v="urn:schemas-microsoft-com:vml" Requires="v">
                <p:oleObj spid="_x0000_s219259" name="Equation" r:id="rId5" imgW="1258560" imgH="330120" progId="Equation.DSMT4">
                  <p:embed/>
                </p:oleObj>
              </mc:Choice>
              <mc:Fallback>
                <p:oleObj name="Equation" r:id="rId5" imgW="1258560" imgH="33012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2739" y="1585913"/>
                        <a:ext cx="216058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8" name="Object 4"/>
          <p:cNvGraphicFramePr>
            <a:graphicFrameLocks noGrp="1" noChangeAspect="1"/>
          </p:cNvGraphicFramePr>
          <p:nvPr>
            <p:ph sz="quarter" idx="4294967295"/>
          </p:nvPr>
        </p:nvGraphicFramePr>
        <p:xfrm>
          <a:off x="5016501" y="2349500"/>
          <a:ext cx="1046163" cy="369888"/>
        </p:xfrm>
        <a:graphic>
          <a:graphicData uri="http://schemas.openxmlformats.org/presentationml/2006/ole">
            <mc:AlternateContent xmlns:mc="http://schemas.openxmlformats.org/markup-compatibility/2006">
              <mc:Choice xmlns:v="urn:schemas-microsoft-com:vml" Requires="v">
                <p:oleObj spid="_x0000_s219260" name="Equation" r:id="rId7" imgW="712080" imgH="279360" progId="Equation.DSMT4">
                  <p:embed/>
                </p:oleObj>
              </mc:Choice>
              <mc:Fallback>
                <p:oleObj name="Equation" r:id="rId7" imgW="712080" imgH="27936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1" y="2349500"/>
                        <a:ext cx="104616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00" name="灯片编号占位符 5"/>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1BB4206-E4DA-4C7D-AE55-A434C1AE9D46}" type="slidenum">
              <a:rPr lang="en-US" altLang="zh-CN" sz="1400">
                <a:solidFill>
                  <a:srgbClr val="000000"/>
                </a:solidFill>
              </a:rPr>
              <a:pPr algn="r"/>
              <a:t>18</a:t>
            </a:fld>
            <a:endParaRPr lang="en-US" altLang="zh-CN" sz="1400">
              <a:solidFill>
                <a:srgbClr val="000000"/>
              </a:solidFill>
            </a:endParaRPr>
          </a:p>
        </p:txBody>
      </p:sp>
      <p:sp>
        <p:nvSpPr>
          <p:cNvPr id="164870" name="Text Box 2"/>
          <p:cNvSpPr txBox="1">
            <a:spLocks noChangeArrowheads="1"/>
          </p:cNvSpPr>
          <p:nvPr/>
        </p:nvSpPr>
        <p:spPr bwMode="auto">
          <a:xfrm>
            <a:off x="2279651" y="1196975"/>
            <a:ext cx="8208963" cy="4489450"/>
          </a:xfrm>
          <a:prstGeom prst="rect">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Solution for electromagnetic field complex vector</a:t>
            </a:r>
            <a:r>
              <a:rPr kumimoji="1" lang="zh-CN" altLang="en-US" sz="2400" b="1">
                <a:solidFill>
                  <a:srgbClr val="000000"/>
                </a:solidFill>
                <a:latin typeface="Times New Roman" panose="02020603050405020304" pitchFamily="18" charset="0"/>
                <a:ea typeface="楷体_GB2312" pitchFamily="49" charset="-122"/>
              </a:rPr>
              <a:t>：</a:t>
            </a:r>
          </a:p>
          <a:p>
            <a:pPr>
              <a:buFont typeface="Wingdings" panose="05000000000000000000" pitchFamily="2" charset="2"/>
              <a:buChar char="l"/>
            </a:pPr>
            <a:endParaRPr kumimoji="1" lang="zh-CN" altLang="en-US" sz="2400" b="1">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kumimoji="1" lang="zh-CN" altLang="en-US" sz="2400" b="1">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r>
              <a:rPr kumimoji="1" lang="en-US" altLang="zh-CN" sz="2400" b="1">
                <a:solidFill>
                  <a:srgbClr val="0000CC"/>
                </a:solidFill>
                <a:latin typeface="Times New Roman" panose="02020603050405020304" pitchFamily="18" charset="0"/>
                <a:ea typeface="楷体_GB2312" pitchFamily="49" charset="-122"/>
              </a:rPr>
              <a:t>The direction of                 meet the Right-handed Rule;</a:t>
            </a:r>
          </a:p>
          <a:p>
            <a:pPr>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Transverse electromagnetic wave </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TEM wave</a:t>
            </a:r>
            <a:r>
              <a:rPr kumimoji="1" lang="zh-CN" altLang="en-US" sz="2400" b="1">
                <a:solidFill>
                  <a:srgbClr val="000000"/>
                </a:solidFill>
                <a:latin typeface="Times New Roman" panose="02020603050405020304" pitchFamily="18" charset="0"/>
                <a:ea typeface="楷体_GB2312" pitchFamily="49" charset="-122"/>
              </a:rPr>
              <a:t>）</a:t>
            </a:r>
          </a:p>
          <a:p>
            <a:pPr>
              <a:buFont typeface="Wingdings" panose="05000000000000000000" pitchFamily="2" charset="2"/>
              <a:buChar char="l"/>
            </a:pPr>
            <a:endParaRPr kumimoji="1" lang="zh-CN" altLang="en-US" sz="2400" b="1">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endParaRPr kumimoji="1" lang="zh-CN" altLang="en-US" sz="2400" b="1">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r>
              <a:rPr kumimoji="1" lang="en-US" altLang="zh-CN" sz="2400" b="1">
                <a:solidFill>
                  <a:srgbClr val="0000CC"/>
                </a:solidFill>
                <a:latin typeface="Times New Roman" panose="02020603050405020304" pitchFamily="18" charset="0"/>
                <a:ea typeface="楷体_GB2312" pitchFamily="49" charset="-122"/>
              </a:rPr>
              <a:t>The direction of propagation along the space phase lagging</a:t>
            </a:r>
          </a:p>
          <a:p>
            <a:pPr>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E and H in phase, amplitude difference of      times;</a:t>
            </a:r>
          </a:p>
          <a:p>
            <a:pPr>
              <a:buFont typeface="Wingdings" panose="05000000000000000000" pitchFamily="2" charset="2"/>
              <a:buChar char="l"/>
            </a:pPr>
            <a:r>
              <a:rPr kumimoji="1" lang="en-US" altLang="zh-CN" sz="2400" b="1">
                <a:solidFill>
                  <a:srgbClr val="0000CC"/>
                </a:solidFill>
                <a:latin typeface="Times New Roman" panose="02020603050405020304" pitchFamily="18" charset="0"/>
                <a:ea typeface="楷体_GB2312" pitchFamily="49" charset="-122"/>
              </a:rPr>
              <a:t>Related physical quantities : frequency</a:t>
            </a:r>
            <a:r>
              <a:rPr kumimoji="1" lang="zh-CN" altLang="en-US" sz="2400" b="1">
                <a:solidFill>
                  <a:srgbClr val="0000CC"/>
                </a:solidFill>
                <a:latin typeface="Times New Roman" panose="02020603050405020304" pitchFamily="18" charset="0"/>
                <a:ea typeface="楷体_GB2312" pitchFamily="49" charset="-122"/>
              </a:rPr>
              <a:t>、</a:t>
            </a:r>
            <a:r>
              <a:rPr kumimoji="1" lang="en-US" altLang="zh-CN" sz="2400" b="1">
                <a:solidFill>
                  <a:srgbClr val="0000CC"/>
                </a:solidFill>
                <a:latin typeface="Times New Roman" panose="02020603050405020304" pitchFamily="18" charset="0"/>
                <a:ea typeface="楷体_GB2312" pitchFamily="49" charset="-122"/>
              </a:rPr>
              <a:t>period</a:t>
            </a:r>
            <a:r>
              <a:rPr kumimoji="1" lang="zh-CN" altLang="en-US" sz="2400" b="1">
                <a:solidFill>
                  <a:srgbClr val="0000CC"/>
                </a:solidFill>
                <a:latin typeface="Times New Roman" panose="02020603050405020304" pitchFamily="18" charset="0"/>
                <a:ea typeface="楷体_GB2312" pitchFamily="49" charset="-122"/>
              </a:rPr>
              <a:t>、</a:t>
            </a:r>
            <a:r>
              <a:rPr kumimoji="1" lang="en-US" altLang="zh-CN" sz="2400" b="1">
                <a:solidFill>
                  <a:srgbClr val="0000CC"/>
                </a:solidFill>
                <a:latin typeface="Times New Roman" panose="02020603050405020304" pitchFamily="18" charset="0"/>
                <a:ea typeface="楷体_GB2312" pitchFamily="49" charset="-122"/>
              </a:rPr>
              <a:t>wave length</a:t>
            </a:r>
            <a:r>
              <a:rPr kumimoji="1" lang="zh-CN" altLang="en-US" sz="2400" b="1">
                <a:solidFill>
                  <a:srgbClr val="0000CC"/>
                </a:solidFill>
                <a:latin typeface="Times New Roman" panose="02020603050405020304" pitchFamily="18" charset="0"/>
                <a:ea typeface="楷体_GB2312" pitchFamily="49" charset="-122"/>
              </a:rPr>
              <a:t>、</a:t>
            </a:r>
            <a:r>
              <a:rPr kumimoji="1" lang="en-US" altLang="zh-CN" sz="2400" b="1">
                <a:solidFill>
                  <a:srgbClr val="0000CC"/>
                </a:solidFill>
                <a:latin typeface="Times New Roman" panose="02020603050405020304" pitchFamily="18" charset="0"/>
                <a:ea typeface="楷体_GB2312" pitchFamily="49" charset="-122"/>
              </a:rPr>
              <a:t>phase constant </a:t>
            </a:r>
            <a:r>
              <a:rPr kumimoji="1" lang="zh-CN" altLang="en-US" sz="2400" b="1">
                <a:solidFill>
                  <a:srgbClr val="0000CC"/>
                </a:solidFill>
                <a:latin typeface="Times New Roman" panose="02020603050405020304" pitchFamily="18" charset="0"/>
                <a:ea typeface="楷体_GB2312" pitchFamily="49" charset="-122"/>
              </a:rPr>
              <a:t>、</a:t>
            </a:r>
            <a:r>
              <a:rPr kumimoji="1" lang="en-US" altLang="zh-CN" sz="2400" b="1">
                <a:solidFill>
                  <a:srgbClr val="0000CC"/>
                </a:solidFill>
                <a:latin typeface="Times New Roman" panose="02020603050405020304" pitchFamily="18" charset="0"/>
                <a:ea typeface="楷体_GB2312" pitchFamily="49" charset="-122"/>
              </a:rPr>
              <a:t>wave number</a:t>
            </a:r>
            <a:r>
              <a:rPr kumimoji="1" lang="zh-CN" altLang="en-US" sz="2400" b="1">
                <a:solidFill>
                  <a:srgbClr val="0000CC"/>
                </a:solidFill>
                <a:latin typeface="Times New Roman" panose="02020603050405020304" pitchFamily="18" charset="0"/>
                <a:ea typeface="楷体_GB2312" pitchFamily="49" charset="-122"/>
              </a:rPr>
              <a:t>、</a:t>
            </a:r>
            <a:r>
              <a:rPr kumimoji="1" lang="en-US" altLang="zh-CN" sz="2400" b="1">
                <a:solidFill>
                  <a:srgbClr val="0000CC"/>
                </a:solidFill>
                <a:latin typeface="Times New Roman" panose="02020603050405020304" pitchFamily="18" charset="0"/>
                <a:ea typeface="楷体_GB2312" pitchFamily="49" charset="-122"/>
              </a:rPr>
              <a:t>phase velocity</a:t>
            </a:r>
            <a:r>
              <a:rPr kumimoji="1" lang="zh-CN" altLang="en-US" sz="2400" b="1">
                <a:solidFill>
                  <a:srgbClr val="0000CC"/>
                </a:solidFill>
                <a:latin typeface="Times New Roman" panose="02020603050405020304" pitchFamily="18" charset="0"/>
                <a:ea typeface="楷体_GB2312" pitchFamily="49" charset="-122"/>
              </a:rPr>
              <a:t>、</a:t>
            </a:r>
            <a:r>
              <a:rPr kumimoji="1" lang="en-US" altLang="zh-CN" sz="2400" b="1">
                <a:solidFill>
                  <a:srgbClr val="0000CC"/>
                </a:solidFill>
                <a:latin typeface="Times New Roman" panose="02020603050405020304" pitchFamily="18" charset="0"/>
                <a:ea typeface="楷体_GB2312" pitchFamily="49" charset="-122"/>
              </a:rPr>
              <a:t>power velocity</a:t>
            </a:r>
          </a:p>
        </p:txBody>
      </p:sp>
      <p:graphicFrame>
        <p:nvGraphicFramePr>
          <p:cNvPr id="164871" name="Object 7"/>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19261" name="Equation" r:id="rId9" imgW="114151" imgH="215619" progId="Equation.3">
                  <p:embed/>
                </p:oleObj>
              </mc:Choice>
              <mc:Fallback>
                <p:oleObj name="Equation" r:id="rId9" imgW="114151"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72" name="Rectangle 4"/>
          <p:cNvSpPr>
            <a:spLocks noChangeArrowheads="1"/>
          </p:cNvSpPr>
          <p:nvPr/>
        </p:nvSpPr>
        <p:spPr bwMode="auto">
          <a:xfrm>
            <a:off x="2711450" y="476250"/>
            <a:ext cx="7462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2400" b="1">
                <a:solidFill>
                  <a:srgbClr val="800000"/>
                </a:solidFill>
                <a:ea typeface="楷体_GB2312" pitchFamily="49" charset="-122"/>
              </a:rPr>
              <a:t>Summary for Uniform Plane Wave in Ideal Medium</a:t>
            </a:r>
            <a:endParaRPr lang="en-US" altLang="zh-CN" sz="2400" b="1">
              <a:solidFill>
                <a:srgbClr val="800000"/>
              </a:solidFill>
              <a:ea typeface="楷体_GB2312" pitchFamily="49" charset="-122"/>
            </a:endParaRPr>
          </a:p>
        </p:txBody>
      </p:sp>
      <p:graphicFrame>
        <p:nvGraphicFramePr>
          <p:cNvPr id="164873" name="Object 9"/>
          <p:cNvGraphicFramePr>
            <a:graphicFrameLocks noChangeAspect="1"/>
          </p:cNvGraphicFramePr>
          <p:nvPr/>
        </p:nvGraphicFramePr>
        <p:xfrm>
          <a:off x="3792539" y="3213101"/>
          <a:ext cx="4175125" cy="512763"/>
        </p:xfrm>
        <a:graphic>
          <a:graphicData uri="http://schemas.openxmlformats.org/presentationml/2006/ole">
            <mc:AlternateContent xmlns:mc="http://schemas.openxmlformats.org/markup-compatibility/2006">
              <mc:Choice xmlns:v="urn:schemas-microsoft-com:vml" Requires="v">
                <p:oleObj spid="_x0000_s219262" name="Equation" r:id="rId11" imgW="2593440" imgH="304560" progId="Equation.DSMT4">
                  <p:embed/>
                </p:oleObj>
              </mc:Choice>
              <mc:Fallback>
                <p:oleObj name="Equation" r:id="rId11" imgW="259344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539" y="3213101"/>
                        <a:ext cx="41751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74" name="Object 10"/>
          <p:cNvGraphicFramePr>
            <a:graphicFrameLocks noChangeAspect="1"/>
          </p:cNvGraphicFramePr>
          <p:nvPr/>
        </p:nvGraphicFramePr>
        <p:xfrm>
          <a:off x="8256588" y="4221163"/>
          <a:ext cx="296862" cy="330200"/>
        </p:xfrm>
        <a:graphic>
          <a:graphicData uri="http://schemas.openxmlformats.org/presentationml/2006/ole">
            <mc:AlternateContent xmlns:mc="http://schemas.openxmlformats.org/markup-compatibility/2006">
              <mc:Choice xmlns:v="urn:schemas-microsoft-com:vml" Requires="v">
                <p:oleObj spid="_x0000_s219263" name="Equation" r:id="rId13" imgW="152640" imgH="203040" progId="Equation.DSMT4">
                  <p:embed/>
                </p:oleObj>
              </mc:Choice>
              <mc:Fallback>
                <p:oleObj name="Equation" r:id="rId13" imgW="15264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6588" y="4221163"/>
                        <a:ext cx="29686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88655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4"/>
          <p:cNvSpPr>
            <a:spLocks noGrp="1" noChangeArrowheads="1"/>
          </p:cNvSpPr>
          <p:nvPr>
            <p:ph type="title" idx="4294967295"/>
          </p:nvPr>
        </p:nvSpPr>
        <p:spPr>
          <a:xfrm>
            <a:off x="1919288" y="692151"/>
            <a:ext cx="7632700" cy="936625"/>
          </a:xfrm>
          <a:ln/>
        </p:spPr>
        <p:txBody>
          <a:bodyPr>
            <a:normAutofit fontScale="90000"/>
          </a:bodyPr>
          <a:lstStyle/>
          <a:p>
            <a:r>
              <a:rPr lang="en-US" altLang="zh-CN" b="1" dirty="0">
                <a:solidFill>
                  <a:srgbClr val="800000"/>
                </a:solidFill>
                <a:ea typeface="幼圆" panose="02010509060101010101" pitchFamily="49" charset="-122"/>
              </a:rPr>
              <a:t>8.1.2   polarization of electromagnetic wave</a:t>
            </a:r>
          </a:p>
        </p:txBody>
      </p:sp>
      <p:sp>
        <p:nvSpPr>
          <p:cNvPr id="189443"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7628F74-5A73-421D-8AB3-1E2C316BE6B9}" type="slidenum">
              <a:rPr lang="en-US" altLang="zh-CN" sz="1400">
                <a:solidFill>
                  <a:srgbClr val="000000"/>
                </a:solidFill>
              </a:rPr>
              <a:pPr algn="r"/>
              <a:t>19</a:t>
            </a:fld>
            <a:endParaRPr lang="en-US" altLang="zh-CN" sz="1400">
              <a:solidFill>
                <a:srgbClr val="000000"/>
              </a:solidFill>
            </a:endParaRPr>
          </a:p>
        </p:txBody>
      </p:sp>
      <p:sp>
        <p:nvSpPr>
          <p:cNvPr id="189444" name="Text Box 3"/>
          <p:cNvSpPr txBox="1">
            <a:spLocks noChangeArrowheads="1"/>
          </p:cNvSpPr>
          <p:nvPr/>
        </p:nvSpPr>
        <p:spPr bwMode="auto">
          <a:xfrm>
            <a:off x="3057526" y="2082800"/>
            <a:ext cx="4767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rPr>
              <a:t>1.   The concept of the polarization</a:t>
            </a:r>
            <a:endParaRPr lang="en-US" altLang="zh-CN" sz="2000" b="1">
              <a:solidFill>
                <a:srgbClr val="000000"/>
              </a:solidFill>
              <a:latin typeface="Times New Roman" panose="02020603050405020304" pitchFamily="18" charset="0"/>
              <a:ea typeface="楷体_GB2312" pitchFamily="49" charset="-122"/>
            </a:endParaRPr>
          </a:p>
        </p:txBody>
      </p:sp>
      <p:sp>
        <p:nvSpPr>
          <p:cNvPr id="189445" name="Rectangle 22"/>
          <p:cNvSpPr>
            <a:spLocks noChangeArrowheads="1"/>
          </p:cNvSpPr>
          <p:nvPr/>
        </p:nvSpPr>
        <p:spPr bwMode="auto">
          <a:xfrm>
            <a:off x="3057526" y="2684463"/>
            <a:ext cx="730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rPr>
              <a:t>2.   Linear polarized wave</a:t>
            </a:r>
          </a:p>
        </p:txBody>
      </p:sp>
      <p:sp>
        <p:nvSpPr>
          <p:cNvPr id="189446" name="Rectangle 23"/>
          <p:cNvSpPr>
            <a:spLocks noChangeArrowheads="1"/>
          </p:cNvSpPr>
          <p:nvPr/>
        </p:nvSpPr>
        <p:spPr bwMode="auto">
          <a:xfrm>
            <a:off x="3057526" y="3259138"/>
            <a:ext cx="730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rPr>
              <a:t>3.   Circular polarized wave</a:t>
            </a:r>
          </a:p>
        </p:txBody>
      </p:sp>
      <p:sp>
        <p:nvSpPr>
          <p:cNvPr id="189447" name="Rectangle 24"/>
          <p:cNvSpPr>
            <a:spLocks noChangeArrowheads="1"/>
          </p:cNvSpPr>
          <p:nvPr/>
        </p:nvSpPr>
        <p:spPr bwMode="auto">
          <a:xfrm>
            <a:off x="3057526" y="3835400"/>
            <a:ext cx="730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rPr>
              <a:t>4.   Elliptical polarized wave </a:t>
            </a:r>
          </a:p>
        </p:txBody>
      </p:sp>
      <p:sp>
        <p:nvSpPr>
          <p:cNvPr id="189448" name="Rectangle 25"/>
          <p:cNvSpPr>
            <a:spLocks noChangeArrowheads="1"/>
          </p:cNvSpPr>
          <p:nvPr/>
        </p:nvSpPr>
        <p:spPr bwMode="auto">
          <a:xfrm>
            <a:off x="3057526" y="4411663"/>
            <a:ext cx="7332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rPr>
              <a:t>5.   Polarized wave decomposition</a:t>
            </a:r>
          </a:p>
        </p:txBody>
      </p:sp>
      <p:sp>
        <p:nvSpPr>
          <p:cNvPr id="189450" name="Rectangle 25"/>
          <p:cNvSpPr>
            <a:spLocks noChangeArrowheads="1"/>
          </p:cNvSpPr>
          <p:nvPr/>
        </p:nvSpPr>
        <p:spPr bwMode="auto">
          <a:xfrm>
            <a:off x="3071813" y="5013325"/>
            <a:ext cx="733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rPr>
              <a:t>6.   Application of Polarization</a:t>
            </a:r>
          </a:p>
        </p:txBody>
      </p:sp>
    </p:spTree>
    <p:extLst>
      <p:ext uri="{BB962C8B-B14F-4D97-AF65-F5344CB8AC3E}">
        <p14:creationId xmlns:p14="http://schemas.microsoft.com/office/powerpoint/2010/main" val="355437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ChangeArrowheads="1"/>
          </p:cNvSpPr>
          <p:nvPr/>
        </p:nvSpPr>
        <p:spPr bwMode="auto">
          <a:xfrm>
            <a:off x="3648075" y="333375"/>
            <a:ext cx="472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4400" b="1" i="1">
                <a:solidFill>
                  <a:srgbClr val="0000CC"/>
                </a:solidFill>
                <a:effectLst>
                  <a:outerShdw blurRad="38100" dist="38100" dir="2700000" algn="tl">
                    <a:srgbClr val="C0C0C0"/>
                  </a:outerShdw>
                </a:effectLst>
                <a:ea typeface="隶书" panose="02010509060101010101" pitchFamily="49" charset="-122"/>
              </a:rPr>
              <a:t>Contents</a:t>
            </a:r>
          </a:p>
        </p:txBody>
      </p:sp>
      <p:sp>
        <p:nvSpPr>
          <p:cNvPr id="13317" name="Text Box 5"/>
          <p:cNvSpPr txBox="1">
            <a:spLocks noChangeArrowheads="1"/>
          </p:cNvSpPr>
          <p:nvPr/>
        </p:nvSpPr>
        <p:spPr bwMode="auto">
          <a:xfrm>
            <a:off x="2279650" y="1196976"/>
            <a:ext cx="7632700" cy="4691063"/>
          </a:xfrm>
          <a:prstGeom prst="rect">
            <a:avLst/>
          </a:prstGeom>
          <a:solidFill>
            <a:srgbClr val="FFFFFF"/>
          </a:solidFill>
          <a:ln w="254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pPr>
            <a:r>
              <a:rPr lang="en-US" altLang="zh-CN" sz="2800" b="1">
                <a:solidFill>
                  <a:srgbClr val="000000"/>
                </a:solidFill>
                <a:latin typeface="Times New Roman" panose="02020603050405020304" pitchFamily="18" charset="0"/>
                <a:ea typeface="楷体_GB2312" pitchFamily="49" charset="-122"/>
              </a:rPr>
              <a:t>8.1   </a:t>
            </a:r>
            <a:r>
              <a:rPr lang="en-US" altLang="zh-CN" sz="2800" b="1">
                <a:solidFill>
                  <a:srgbClr val="000000"/>
                </a:solidFill>
                <a:latin typeface="Times New Roman" panose="02020603050405020304" pitchFamily="18" charset="0"/>
                <a:ea typeface="幼圆" panose="02010509060101010101" pitchFamily="49" charset="-122"/>
              </a:rPr>
              <a:t>Plane Waves in Lossless Media</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楷体_GB2312" pitchFamily="49" charset="-122"/>
              </a:rPr>
              <a:t>8.2   Plane Waves in Lossy Media</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楷体_GB2312" pitchFamily="49" charset="-122"/>
              </a:rPr>
              <a:t>8.3</a:t>
            </a:r>
            <a:r>
              <a:rPr lang="en-US" altLang="zh-CN" sz="2800" b="1">
                <a:solidFill>
                  <a:srgbClr val="000000"/>
                </a:solidFill>
                <a:latin typeface="Times New Roman" panose="02020603050405020304" pitchFamily="18" charset="0"/>
                <a:ea typeface="幼圆" panose="02010509060101010101" pitchFamily="49" charset="-122"/>
              </a:rPr>
              <a:t>   Flow of Electromagnetic Power and the </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幼圆" panose="02010509060101010101" pitchFamily="49" charset="-122"/>
              </a:rPr>
              <a:t>        Poynting Vector</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楷体_GB2312" pitchFamily="49" charset="-122"/>
              </a:rPr>
              <a:t>8.4</a:t>
            </a:r>
            <a:r>
              <a:rPr lang="en-US" altLang="zh-CN" sz="2800" b="1">
                <a:solidFill>
                  <a:srgbClr val="000000"/>
                </a:solidFill>
                <a:latin typeface="Times New Roman" panose="02020603050405020304" pitchFamily="18" charset="0"/>
                <a:ea typeface="幼圆" panose="02010509060101010101" pitchFamily="49" charset="-122"/>
              </a:rPr>
              <a:t>   Normal Incidence at a Plane </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幼圆" panose="02010509060101010101" pitchFamily="49" charset="-122"/>
              </a:rPr>
              <a:t>        Conducting Boundary</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楷体_GB2312" pitchFamily="49" charset="-122"/>
              </a:rPr>
              <a:t>8.5</a:t>
            </a:r>
            <a:r>
              <a:rPr lang="en-US" altLang="zh-CN" sz="2800" b="1">
                <a:solidFill>
                  <a:srgbClr val="000000"/>
                </a:solidFill>
                <a:latin typeface="Times New Roman" panose="02020603050405020304" pitchFamily="18" charset="0"/>
                <a:ea typeface="幼圆" panose="02010509060101010101" pitchFamily="49" charset="-122"/>
              </a:rPr>
              <a:t>   Normal Incidence at a Plane </a:t>
            </a:r>
          </a:p>
          <a:p>
            <a:pPr>
              <a:lnSpc>
                <a:spcPct val="120000"/>
              </a:lnSpc>
              <a:spcBef>
                <a:spcPct val="20000"/>
              </a:spcBef>
              <a:buFont typeface="Wingdings" panose="05000000000000000000" pitchFamily="2" charset="2"/>
              <a:buNone/>
            </a:pPr>
            <a:r>
              <a:rPr lang="en-US" altLang="zh-CN" sz="2800" b="1">
                <a:solidFill>
                  <a:srgbClr val="000000"/>
                </a:solidFill>
                <a:latin typeface="Times New Roman" panose="02020603050405020304" pitchFamily="18" charset="0"/>
                <a:ea typeface="幼圆" panose="02010509060101010101" pitchFamily="49" charset="-122"/>
              </a:rPr>
              <a:t>        Dielectric Boundary</a:t>
            </a:r>
            <a:r>
              <a:rPr lang="en-US" altLang="zh-CN" sz="2800" b="1">
                <a:solidFill>
                  <a:srgbClr val="000000"/>
                </a:solidFill>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1546539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E86FFDE-0E15-4096-A1F7-F9440FBA18FB}" type="slidenum">
              <a:rPr lang="en-US" altLang="zh-CN" sz="1400">
                <a:solidFill>
                  <a:srgbClr val="000000"/>
                </a:solidFill>
              </a:rPr>
              <a:pPr algn="r"/>
              <a:t>20</a:t>
            </a:fld>
            <a:endParaRPr lang="en-US" altLang="zh-CN" sz="1400">
              <a:solidFill>
                <a:srgbClr val="000000"/>
              </a:solidFill>
            </a:endParaRPr>
          </a:p>
        </p:txBody>
      </p:sp>
      <p:sp>
        <p:nvSpPr>
          <p:cNvPr id="682018" name="Text Box 34"/>
          <p:cNvSpPr txBox="1">
            <a:spLocks noChangeArrowheads="1"/>
          </p:cNvSpPr>
          <p:nvPr/>
        </p:nvSpPr>
        <p:spPr bwMode="auto">
          <a:xfrm>
            <a:off x="1703387" y="2492376"/>
            <a:ext cx="1021194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00"/>
                </a:solidFill>
                <a:latin typeface="Times New Roman" panose="02020603050405020304" pitchFamily="18" charset="0"/>
                <a:ea typeface="楷体_GB2312" pitchFamily="49" charset="-122"/>
              </a:rPr>
              <a:t>1</a:t>
            </a:r>
            <a:r>
              <a:rPr lang="zh-CN" altLang="en-US" sz="2000" b="1"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for  harmonic field</a:t>
            </a: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due to the independent variable of  the temporal variation can be separated</a:t>
            </a: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i.e. The law of the change of time and space are independent of each other. So ,when studying the law of time variation, the value of       </a:t>
            </a: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can take any value, such as :</a:t>
            </a:r>
          </a:p>
        </p:txBody>
      </p:sp>
      <p:sp>
        <p:nvSpPr>
          <p:cNvPr id="190468" name="Text Box 23"/>
          <p:cNvSpPr txBox="1">
            <a:spLocks noChangeArrowheads="1"/>
          </p:cNvSpPr>
          <p:nvPr/>
        </p:nvSpPr>
        <p:spPr bwMode="auto">
          <a:xfrm>
            <a:off x="1703388" y="390525"/>
            <a:ext cx="487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800000"/>
                </a:solidFill>
                <a:ea typeface="楷体_GB2312" pitchFamily="49" charset="-122"/>
              </a:rPr>
              <a:t>The basic problem </a:t>
            </a:r>
            <a:r>
              <a:rPr lang="zh-CN" altLang="en-US" sz="2400" b="1">
                <a:solidFill>
                  <a:srgbClr val="800000"/>
                </a:solidFill>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  </a:t>
            </a:r>
          </a:p>
        </p:txBody>
      </p:sp>
      <p:sp>
        <p:nvSpPr>
          <p:cNvPr id="190469" name="Text Box 24"/>
          <p:cNvSpPr txBox="1">
            <a:spLocks noChangeArrowheads="1"/>
          </p:cNvSpPr>
          <p:nvPr/>
        </p:nvSpPr>
        <p:spPr bwMode="auto">
          <a:xfrm>
            <a:off x="1523206" y="1068387"/>
            <a:ext cx="5230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ea typeface="楷体_GB2312" pitchFamily="49" charset="-122"/>
              </a:rPr>
              <a:t>For time varying electric field               ,</a:t>
            </a:r>
            <a:endParaRPr lang="en-US" altLang="zh-CN" sz="2000" b="1" dirty="0">
              <a:solidFill>
                <a:srgbClr val="000000"/>
              </a:solidFill>
              <a:latin typeface="Times New Roman" panose="02020603050405020304" pitchFamily="18" charset="0"/>
              <a:ea typeface="楷体_GB2312" pitchFamily="49" charset="-122"/>
            </a:endParaRPr>
          </a:p>
        </p:txBody>
      </p:sp>
      <p:graphicFrame>
        <p:nvGraphicFramePr>
          <p:cNvPr id="190470" name="Object 6"/>
          <p:cNvGraphicFramePr>
            <a:graphicFrameLocks noChangeAspect="1"/>
          </p:cNvGraphicFramePr>
          <p:nvPr>
            <p:extLst>
              <p:ext uri="{D42A27DB-BD31-4B8C-83A1-F6EECF244321}">
                <p14:modId xmlns:p14="http://schemas.microsoft.com/office/powerpoint/2010/main" val="648175765"/>
              </p:ext>
            </p:extLst>
          </p:nvPr>
        </p:nvGraphicFramePr>
        <p:xfrm>
          <a:off x="5614987" y="1040616"/>
          <a:ext cx="912813" cy="511175"/>
        </p:xfrm>
        <a:graphic>
          <a:graphicData uri="http://schemas.openxmlformats.org/presentationml/2006/ole">
            <mc:AlternateContent xmlns:mc="http://schemas.openxmlformats.org/markup-compatibility/2006">
              <mc:Choice xmlns:v="urn:schemas-microsoft-com:vml" Requires="v">
                <p:oleObj spid="_x0000_s220267" name="Equation" r:id="rId3" imgW="559440" imgH="304560" progId="Equation.DSMT4">
                  <p:embed/>
                </p:oleObj>
              </mc:Choice>
              <mc:Fallback>
                <p:oleObj name="Equation" r:id="rId3" imgW="55944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987" y="1040616"/>
                        <a:ext cx="9128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2011" name="Object 7"/>
          <p:cNvGraphicFramePr>
            <a:graphicFrameLocks noChangeAspect="1"/>
          </p:cNvGraphicFramePr>
          <p:nvPr>
            <p:extLst>
              <p:ext uri="{D42A27DB-BD31-4B8C-83A1-F6EECF244321}">
                <p14:modId xmlns:p14="http://schemas.microsoft.com/office/powerpoint/2010/main" val="338376835"/>
              </p:ext>
            </p:extLst>
          </p:nvPr>
        </p:nvGraphicFramePr>
        <p:xfrm>
          <a:off x="3233739" y="3466623"/>
          <a:ext cx="449409" cy="579334"/>
        </p:xfrm>
        <a:graphic>
          <a:graphicData uri="http://schemas.openxmlformats.org/presentationml/2006/ole">
            <mc:AlternateContent xmlns:mc="http://schemas.openxmlformats.org/markup-compatibility/2006">
              <mc:Choice xmlns:v="urn:schemas-microsoft-com:vml" Requires="v">
                <p:oleObj spid="_x0000_s220268" name="Equation" r:id="rId5" imgW="203400" imgH="279360" progId="Equation.DSMT4">
                  <p:embed/>
                </p:oleObj>
              </mc:Choice>
              <mc:Fallback>
                <p:oleObj name="Equation" r:id="rId5" imgW="20340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739" y="3466623"/>
                        <a:ext cx="449409" cy="579334"/>
                      </a:xfrm>
                      <a:prstGeom prst="rect">
                        <a:avLst/>
                      </a:prstGeom>
                      <a:noFill/>
                      <a:ln>
                        <a:noFill/>
                      </a:ln>
                    </p:spPr>
                  </p:pic>
                </p:oleObj>
              </mc:Fallback>
            </mc:AlternateContent>
          </a:graphicData>
        </a:graphic>
      </p:graphicFrame>
      <p:sp>
        <p:nvSpPr>
          <p:cNvPr id="190472" name="Text Box 28"/>
          <p:cNvSpPr txBox="1">
            <a:spLocks noChangeArrowheads="1"/>
          </p:cNvSpPr>
          <p:nvPr/>
        </p:nvSpPr>
        <p:spPr bwMode="auto">
          <a:xfrm>
            <a:off x="6573838" y="1068388"/>
            <a:ext cx="59178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ea typeface="楷体_GB2312" pitchFamily="49" charset="-122"/>
              </a:rPr>
              <a:t>at the fixed point ,to study the law of</a:t>
            </a:r>
          </a:p>
        </p:txBody>
      </p:sp>
      <p:sp>
        <p:nvSpPr>
          <p:cNvPr id="190473" name="Text Box 29"/>
          <p:cNvSpPr txBox="1">
            <a:spLocks noChangeArrowheads="1"/>
          </p:cNvSpPr>
          <p:nvPr/>
        </p:nvSpPr>
        <p:spPr bwMode="auto">
          <a:xfrm>
            <a:off x="1632734" y="1617364"/>
            <a:ext cx="5302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000000"/>
                </a:solidFill>
                <a:latin typeface="Times New Roman" panose="02020603050405020304" pitchFamily="18" charset="0"/>
                <a:ea typeface="楷体_GB2312" pitchFamily="49" charset="-122"/>
              </a:rPr>
              <a:t>Electric field change with time, such as</a:t>
            </a:r>
          </a:p>
        </p:txBody>
      </p:sp>
      <p:graphicFrame>
        <p:nvGraphicFramePr>
          <p:cNvPr id="190474" name="Object 10"/>
          <p:cNvGraphicFramePr>
            <a:graphicFrameLocks noChangeAspect="1"/>
          </p:cNvGraphicFramePr>
          <p:nvPr>
            <p:extLst>
              <p:ext uri="{D42A27DB-BD31-4B8C-83A1-F6EECF244321}">
                <p14:modId xmlns:p14="http://schemas.microsoft.com/office/powerpoint/2010/main" val="2227081135"/>
              </p:ext>
            </p:extLst>
          </p:nvPr>
        </p:nvGraphicFramePr>
        <p:xfrm>
          <a:off x="6858597" y="1576627"/>
          <a:ext cx="1530350" cy="511175"/>
        </p:xfrm>
        <a:graphic>
          <a:graphicData uri="http://schemas.openxmlformats.org/presentationml/2006/ole">
            <mc:AlternateContent xmlns:mc="http://schemas.openxmlformats.org/markup-compatibility/2006">
              <mc:Choice xmlns:v="urn:schemas-microsoft-com:vml" Requires="v">
                <p:oleObj spid="_x0000_s220269" name="Equation" r:id="rId7" imgW="953280" imgH="304560" progId="Equation.DSMT4">
                  <p:embed/>
                </p:oleObj>
              </mc:Choice>
              <mc:Fallback>
                <p:oleObj name="Equation" r:id="rId7" imgW="953280" imgH="3045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597" y="1576627"/>
                        <a:ext cx="15303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0475" name="Rectangle 33"/>
          <p:cNvSpPr>
            <a:spLocks noChangeArrowheads="1"/>
          </p:cNvSpPr>
          <p:nvPr/>
        </p:nvSpPr>
        <p:spPr bwMode="auto">
          <a:xfrm>
            <a:off x="1703388" y="981075"/>
            <a:ext cx="8640762" cy="598488"/>
          </a:xfrm>
          <a:prstGeom prst="rect">
            <a:avLst/>
          </a:prstGeom>
          <a:noFill/>
          <a:ln w="1905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682019" name="Object 12"/>
          <p:cNvGraphicFramePr>
            <a:graphicFrameLocks noChangeAspect="1"/>
          </p:cNvGraphicFramePr>
          <p:nvPr>
            <p:extLst>
              <p:ext uri="{D42A27DB-BD31-4B8C-83A1-F6EECF244321}">
                <p14:modId xmlns:p14="http://schemas.microsoft.com/office/powerpoint/2010/main" val="3424506458"/>
              </p:ext>
            </p:extLst>
          </p:nvPr>
        </p:nvGraphicFramePr>
        <p:xfrm>
          <a:off x="8239125" y="3489206"/>
          <a:ext cx="1017417" cy="534195"/>
        </p:xfrm>
        <a:graphic>
          <a:graphicData uri="http://schemas.openxmlformats.org/presentationml/2006/ole">
            <mc:AlternateContent xmlns:mc="http://schemas.openxmlformats.org/markup-compatibility/2006">
              <mc:Choice xmlns:v="urn:schemas-microsoft-com:vml" Requires="v">
                <p:oleObj spid="_x0000_s220270" name="Equation" r:id="rId9" imgW="533880" imgH="279360" progId="Equation.DSMT4">
                  <p:embed/>
                </p:oleObj>
              </mc:Choice>
              <mc:Fallback>
                <p:oleObj name="Equation" r:id="rId9" imgW="533880" imgH="2793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39125" y="3489206"/>
                        <a:ext cx="1017417" cy="534195"/>
                      </a:xfrm>
                      <a:prstGeom prst="rect">
                        <a:avLst/>
                      </a:prstGeom>
                      <a:noFill/>
                      <a:ln>
                        <a:noFill/>
                      </a:ln>
                    </p:spPr>
                  </p:pic>
                </p:oleObj>
              </mc:Fallback>
            </mc:AlternateContent>
          </a:graphicData>
        </a:graphic>
      </p:graphicFrame>
      <p:sp>
        <p:nvSpPr>
          <p:cNvPr id="682023" name="Text Box 39"/>
          <p:cNvSpPr txBox="1">
            <a:spLocks noChangeArrowheads="1"/>
          </p:cNvSpPr>
          <p:nvPr/>
        </p:nvSpPr>
        <p:spPr bwMode="auto">
          <a:xfrm>
            <a:off x="1703387" y="3933825"/>
            <a:ext cx="10310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dirty="0">
                <a:solidFill>
                  <a:srgbClr val="000000"/>
                </a:solidFill>
                <a:latin typeface="Times New Roman" panose="02020603050405020304" pitchFamily="18" charset="0"/>
                <a:ea typeface="楷体_GB2312" pitchFamily="49" charset="-122"/>
              </a:rPr>
              <a:t>2</a:t>
            </a:r>
            <a:r>
              <a:rPr lang="zh-CN" altLang="en-US" sz="2400" dirty="0">
                <a:solidFill>
                  <a:srgbClr val="000000"/>
                </a:solidFill>
                <a:latin typeface="Times New Roman" panose="02020603050405020304" pitchFamily="18" charset="0"/>
                <a:ea typeface="楷体_GB2312" pitchFamily="49" charset="-122"/>
              </a:rPr>
              <a:t>：         </a:t>
            </a:r>
            <a:r>
              <a:rPr lang="en-US" altLang="zh-CN" sz="2400" dirty="0">
                <a:solidFill>
                  <a:srgbClr val="000000"/>
                </a:solidFill>
                <a:latin typeface="Times New Roman" panose="02020603050405020304" pitchFamily="18" charset="0"/>
                <a:ea typeface="楷体_GB2312" pitchFamily="49" charset="-122"/>
              </a:rPr>
              <a:t>changing over time behave as its magnitude and direction is changing over time</a:t>
            </a:r>
          </a:p>
        </p:txBody>
      </p:sp>
      <p:sp>
        <p:nvSpPr>
          <p:cNvPr id="682022" name="Text Box 38"/>
          <p:cNvSpPr txBox="1">
            <a:spLocks noChangeArrowheads="1"/>
          </p:cNvSpPr>
          <p:nvPr/>
        </p:nvSpPr>
        <p:spPr bwMode="auto">
          <a:xfrm>
            <a:off x="4832947" y="2118263"/>
            <a:ext cx="279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b="1" dirty="0">
                <a:solidFill>
                  <a:srgbClr val="0000CC"/>
                </a:solidFill>
                <a:latin typeface="Times New Roman" panose="02020603050405020304" pitchFamily="18" charset="0"/>
                <a:ea typeface="楷体_GB2312" pitchFamily="49" charset="-122"/>
              </a:rPr>
              <a:t>Key points</a:t>
            </a:r>
            <a:endParaRPr lang="en-US" altLang="zh-CN" sz="2000" b="1" dirty="0">
              <a:solidFill>
                <a:srgbClr val="0000CC"/>
              </a:solidFill>
              <a:latin typeface="Times New Roman" panose="02020603050405020304" pitchFamily="18" charset="0"/>
              <a:ea typeface="楷体_GB2312" pitchFamily="49" charset="-122"/>
            </a:endParaRPr>
          </a:p>
        </p:txBody>
      </p:sp>
      <p:graphicFrame>
        <p:nvGraphicFramePr>
          <p:cNvPr id="682024" name="Object 15"/>
          <p:cNvGraphicFramePr>
            <a:graphicFrameLocks noChangeAspect="1"/>
          </p:cNvGraphicFramePr>
          <p:nvPr>
            <p:extLst>
              <p:ext uri="{D42A27DB-BD31-4B8C-83A1-F6EECF244321}">
                <p14:modId xmlns:p14="http://schemas.microsoft.com/office/powerpoint/2010/main" val="3774118652"/>
              </p:ext>
            </p:extLst>
          </p:nvPr>
        </p:nvGraphicFramePr>
        <p:xfrm>
          <a:off x="2180077" y="3926218"/>
          <a:ext cx="633461" cy="502134"/>
        </p:xfrm>
        <a:graphic>
          <a:graphicData uri="http://schemas.openxmlformats.org/presentationml/2006/ole">
            <mc:AlternateContent xmlns:mc="http://schemas.openxmlformats.org/markup-compatibility/2006">
              <mc:Choice xmlns:v="urn:schemas-microsoft-com:vml" Requires="v">
                <p:oleObj spid="_x0000_s220271" name="Equation" r:id="rId11" imgW="394200" imgH="304560" progId="Equation.DSMT4">
                  <p:embed/>
                </p:oleObj>
              </mc:Choice>
              <mc:Fallback>
                <p:oleObj name="Equation" r:id="rId11" imgW="39420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077" y="3926218"/>
                        <a:ext cx="633461" cy="502134"/>
                      </a:xfrm>
                      <a:prstGeom prst="rect">
                        <a:avLst/>
                      </a:prstGeom>
                      <a:noFill/>
                      <a:ln>
                        <a:noFill/>
                      </a:ln>
                    </p:spPr>
                  </p:pic>
                </p:oleObj>
              </mc:Fallback>
            </mc:AlternateContent>
          </a:graphicData>
        </a:graphic>
      </p:graphicFrame>
      <p:sp>
        <p:nvSpPr>
          <p:cNvPr id="682026" name="AutoShape 42"/>
          <p:cNvSpPr>
            <a:spLocks noChangeArrowheads="1"/>
          </p:cNvSpPr>
          <p:nvPr/>
        </p:nvSpPr>
        <p:spPr bwMode="auto">
          <a:xfrm>
            <a:off x="1686720" y="4328520"/>
            <a:ext cx="10134599" cy="3067348"/>
          </a:xfrm>
          <a:prstGeom prst="horizontalScroll">
            <a:avLst>
              <a:gd name="adj" fmla="val 12500"/>
            </a:avLst>
          </a:prstGeom>
          <a:gradFill rotWithShape="1">
            <a:gsLst>
              <a:gs pos="0">
                <a:srgbClr val="737373"/>
              </a:gs>
              <a:gs pos="50000">
                <a:srgbClr val="F8F8F8"/>
              </a:gs>
              <a:gs pos="100000">
                <a:srgbClr val="737373"/>
              </a:gs>
            </a:gsLst>
            <a:lin ang="5400000" scaled="1"/>
          </a:gradFill>
          <a:ln w="19050">
            <a:solidFill>
              <a:srgbClr val="FF0066"/>
            </a:solidFill>
            <a:round/>
            <a:headEnd/>
            <a:tailEnd/>
          </a:ln>
        </p:spPr>
        <p:txBody>
          <a:bodyPr wrap="square"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conclusion</a:t>
            </a:r>
            <a:r>
              <a:rPr lang="zh-CN" altLang="en-US"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a:t>
            </a:r>
            <a:endParaRPr lang="en-US" altLang="zh-CN"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endParaRPr>
          </a:p>
          <a:p>
            <a:pPr>
              <a:spcBef>
                <a:spcPct val="50000"/>
              </a:spcBef>
            </a:pPr>
            <a:r>
              <a:rPr lang="en-US" altLang="zh-CN"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	Studying the law of time variation of harmonic field can be in any spatial location.</a:t>
            </a:r>
          </a:p>
          <a:p>
            <a:pPr>
              <a:spcBef>
                <a:spcPct val="50000"/>
              </a:spcBef>
            </a:pPr>
            <a:r>
              <a:rPr lang="en-US" altLang="zh-CN"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      The study is focus on the change of the</a:t>
            </a:r>
            <a:r>
              <a:rPr kumimoji="1" lang="en-US" altLang="zh-CN" sz="2400" b="1" dirty="0">
                <a:solidFill>
                  <a:srgbClr val="000000"/>
                </a:solidFill>
                <a:latin typeface="Times New Roman" panose="02020603050405020304" pitchFamily="18" charset="0"/>
                <a:ea typeface="楷体_GB2312" pitchFamily="49" charset="-122"/>
              </a:rPr>
              <a:t> trajectory </a:t>
            </a:r>
            <a:r>
              <a:rPr lang="en-US" altLang="zh-CN"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of the vector of the field over time.</a:t>
            </a:r>
          </a:p>
        </p:txBody>
      </p:sp>
    </p:spTree>
    <p:extLst>
      <p:ext uri="{BB962C8B-B14F-4D97-AF65-F5344CB8AC3E}">
        <p14:creationId xmlns:p14="http://schemas.microsoft.com/office/powerpoint/2010/main" val="2453110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2022"/>
                                        </p:tgtEl>
                                        <p:attrNameLst>
                                          <p:attrName>style.visibility</p:attrName>
                                        </p:attrNameLst>
                                      </p:cBhvr>
                                      <p:to>
                                        <p:strVal val="visible"/>
                                      </p:to>
                                    </p:set>
                                    <p:animEffect transition="in" filter="blinds(horizontal)">
                                      <p:cBhvr>
                                        <p:cTn id="7" dur="500"/>
                                        <p:tgtEl>
                                          <p:spTgt spid="682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2018"/>
                                        </p:tgtEl>
                                        <p:attrNameLst>
                                          <p:attrName>style.visibility</p:attrName>
                                        </p:attrNameLst>
                                      </p:cBhvr>
                                      <p:to>
                                        <p:strVal val="visible"/>
                                      </p:to>
                                    </p:set>
                                    <p:animEffect transition="in" filter="blinds(horizontal)">
                                      <p:cBhvr>
                                        <p:cTn id="12" dur="500"/>
                                        <p:tgtEl>
                                          <p:spTgt spid="682018"/>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682011"/>
                                        </p:tgtEl>
                                        <p:attrNameLst>
                                          <p:attrName>style.visibility</p:attrName>
                                        </p:attrNameLst>
                                      </p:cBhvr>
                                      <p:to>
                                        <p:strVal val="visible"/>
                                      </p:to>
                                    </p:set>
                                    <p:animEffect transition="in" filter="blinds(horizontal)">
                                      <p:cBhvr>
                                        <p:cTn id="16" dur="500"/>
                                        <p:tgtEl>
                                          <p:spTgt spid="682011"/>
                                        </p:tgtEl>
                                      </p:cBhvr>
                                    </p:animEffect>
                                  </p:childTnLst>
                                </p:cTn>
                              </p:par>
                              <p:par>
                                <p:cTn id="17" presetID="3" presetClass="entr" presetSubtype="10" fill="hold" nodeType="withEffect">
                                  <p:stCondLst>
                                    <p:cond delay="0"/>
                                  </p:stCondLst>
                                  <p:childTnLst>
                                    <p:set>
                                      <p:cBhvr>
                                        <p:cTn id="18" dur="1" fill="hold">
                                          <p:stCondLst>
                                            <p:cond delay="0"/>
                                          </p:stCondLst>
                                        </p:cTn>
                                        <p:tgtEl>
                                          <p:spTgt spid="682019"/>
                                        </p:tgtEl>
                                        <p:attrNameLst>
                                          <p:attrName>style.visibility</p:attrName>
                                        </p:attrNameLst>
                                      </p:cBhvr>
                                      <p:to>
                                        <p:strVal val="visible"/>
                                      </p:to>
                                    </p:set>
                                    <p:animEffect transition="in" filter="blinds(horizontal)">
                                      <p:cBhvr>
                                        <p:cTn id="19" dur="500"/>
                                        <p:tgtEl>
                                          <p:spTgt spid="6820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82023"/>
                                        </p:tgtEl>
                                        <p:attrNameLst>
                                          <p:attrName>style.visibility</p:attrName>
                                        </p:attrNameLst>
                                      </p:cBhvr>
                                      <p:to>
                                        <p:strVal val="visible"/>
                                      </p:to>
                                    </p:set>
                                    <p:animEffect transition="in" filter="blinds(horizontal)">
                                      <p:cBhvr>
                                        <p:cTn id="24" dur="500"/>
                                        <p:tgtEl>
                                          <p:spTgt spid="682023"/>
                                        </p:tgtEl>
                                      </p:cBhvr>
                                    </p:animEffect>
                                  </p:childTnLst>
                                </p:cTn>
                              </p:par>
                              <p:par>
                                <p:cTn id="25" presetID="3" presetClass="entr" presetSubtype="10" fill="hold" nodeType="withEffect">
                                  <p:stCondLst>
                                    <p:cond delay="0"/>
                                  </p:stCondLst>
                                  <p:childTnLst>
                                    <p:set>
                                      <p:cBhvr>
                                        <p:cTn id="26" dur="1" fill="hold">
                                          <p:stCondLst>
                                            <p:cond delay="0"/>
                                          </p:stCondLst>
                                        </p:cTn>
                                        <p:tgtEl>
                                          <p:spTgt spid="682024"/>
                                        </p:tgtEl>
                                        <p:attrNameLst>
                                          <p:attrName>style.visibility</p:attrName>
                                        </p:attrNameLst>
                                      </p:cBhvr>
                                      <p:to>
                                        <p:strVal val="visible"/>
                                      </p:to>
                                    </p:set>
                                    <p:animEffect transition="in" filter="blinds(horizontal)">
                                      <p:cBhvr>
                                        <p:cTn id="27" dur="500"/>
                                        <p:tgtEl>
                                          <p:spTgt spid="6820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82026"/>
                                        </p:tgtEl>
                                        <p:attrNameLst>
                                          <p:attrName>style.visibility</p:attrName>
                                        </p:attrNameLst>
                                      </p:cBhvr>
                                      <p:to>
                                        <p:strVal val="visible"/>
                                      </p:to>
                                    </p:set>
                                    <p:animEffect transition="in" filter="blinds(horizontal)">
                                      <p:cBhvr>
                                        <p:cTn id="32" dur="500"/>
                                        <p:tgtEl>
                                          <p:spTgt spid="682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018" grpId="0"/>
      <p:bldP spid="682023" grpId="0"/>
      <p:bldP spid="682022" grpId="0"/>
      <p:bldP spid="6820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AC0821C-4993-48DE-BF4E-4BBDF9061A90}" type="slidenum">
              <a:rPr lang="en-US" altLang="zh-CN" sz="1400">
                <a:solidFill>
                  <a:srgbClr val="000000"/>
                </a:solidFill>
              </a:rPr>
              <a:pPr algn="r"/>
              <a:t>21</a:t>
            </a:fld>
            <a:endParaRPr lang="en-US" altLang="zh-CN" sz="1400">
              <a:solidFill>
                <a:srgbClr val="000000"/>
              </a:solidFill>
            </a:endParaRPr>
          </a:p>
        </p:txBody>
      </p:sp>
      <p:sp>
        <p:nvSpPr>
          <p:cNvPr id="191491" name="Text Box 3"/>
          <p:cNvSpPr txBox="1">
            <a:spLocks noChangeArrowheads="1"/>
          </p:cNvSpPr>
          <p:nvPr/>
        </p:nvSpPr>
        <p:spPr bwMode="auto">
          <a:xfrm>
            <a:off x="1847851" y="404813"/>
            <a:ext cx="6843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800000"/>
                </a:solidFill>
              </a:rPr>
              <a:t>1.  </a:t>
            </a:r>
            <a:r>
              <a:rPr lang="en-US" altLang="zh-CN" sz="2400" b="1" dirty="0">
                <a:solidFill>
                  <a:srgbClr val="800000"/>
                </a:solidFill>
                <a:ea typeface="幼圆" panose="02010509060101010101" pitchFamily="49" charset="-122"/>
              </a:rPr>
              <a:t>The concept of the polarization</a:t>
            </a:r>
            <a:endParaRPr lang="en-US" altLang="zh-CN" sz="2000" b="1" dirty="0">
              <a:solidFill>
                <a:srgbClr val="800000"/>
              </a:solidFill>
              <a:ea typeface="楷体_GB2312" pitchFamily="49" charset="-122"/>
            </a:endParaRPr>
          </a:p>
        </p:txBody>
      </p:sp>
      <p:sp>
        <p:nvSpPr>
          <p:cNvPr id="858116" name="Text Box 4"/>
          <p:cNvSpPr txBox="1">
            <a:spLocks noChangeArrowheads="1"/>
          </p:cNvSpPr>
          <p:nvPr/>
        </p:nvSpPr>
        <p:spPr bwMode="auto">
          <a:xfrm>
            <a:off x="1847851" y="1261561"/>
            <a:ext cx="10594974"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kumimoji="1" lang="en-US" altLang="zh-CN" sz="2400" b="1" dirty="0">
                <a:solidFill>
                  <a:srgbClr val="000000"/>
                </a:solidFill>
                <a:latin typeface="Times New Roman" panose="02020603050405020304" pitchFamily="18" charset="0"/>
                <a:ea typeface="楷体_GB2312" pitchFamily="49" charset="-122"/>
              </a:rPr>
              <a:t>At fixed point in the space, the trajectory of the E-field vector varies with time</a:t>
            </a:r>
            <a:r>
              <a:rPr lang="en-US" altLang="zh-CN" sz="2400" dirty="0">
                <a:solidFill>
                  <a:srgbClr val="000000"/>
                </a:solidFill>
                <a:latin typeface="Times New Roman" panose="02020603050405020304" pitchFamily="18" charset="0"/>
                <a:ea typeface="楷体_GB2312" pitchFamily="49" charset="-122"/>
              </a:rPr>
              <a:t> </a:t>
            </a:r>
          </a:p>
        </p:txBody>
      </p:sp>
      <p:sp>
        <p:nvSpPr>
          <p:cNvPr id="191493" name="Text Box 5"/>
          <p:cNvSpPr txBox="1">
            <a:spLocks noChangeArrowheads="1"/>
          </p:cNvSpPr>
          <p:nvPr/>
        </p:nvSpPr>
        <p:spPr bwMode="auto">
          <a:xfrm>
            <a:off x="1885951" y="908050"/>
            <a:ext cx="67722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3"/>
              </a:buBlip>
            </a:pPr>
            <a:r>
              <a:rPr lang="en-US" altLang="zh-CN" sz="2400" b="1" dirty="0">
                <a:solidFill>
                  <a:srgbClr val="000000"/>
                </a:solidFill>
                <a:latin typeface="Times New Roman" panose="02020603050405020304" pitchFamily="18" charset="0"/>
                <a:ea typeface="楷体_GB2312" pitchFamily="49" charset="-122"/>
              </a:rPr>
              <a:t>    </a:t>
            </a:r>
            <a:r>
              <a:rPr lang="en-US" altLang="zh-CN" sz="2400" b="1" dirty="0">
                <a:solidFill>
                  <a:srgbClr val="000000"/>
                </a:solidFill>
                <a:latin typeface="Times New Roman" panose="02020603050405020304" pitchFamily="18" charset="0"/>
              </a:rPr>
              <a:t>The polarization of  wave</a:t>
            </a:r>
            <a:endParaRPr lang="en-US" altLang="zh-CN" sz="2400" dirty="0">
              <a:solidFill>
                <a:srgbClr val="000000"/>
              </a:solidFill>
              <a:latin typeface="Times New Roman" panose="02020603050405020304" pitchFamily="18" charset="0"/>
            </a:endParaRPr>
          </a:p>
        </p:txBody>
      </p:sp>
      <p:sp>
        <p:nvSpPr>
          <p:cNvPr id="858118" name="Text Box 6"/>
          <p:cNvSpPr txBox="1">
            <a:spLocks noChangeArrowheads="1"/>
          </p:cNvSpPr>
          <p:nvPr/>
        </p:nvSpPr>
        <p:spPr bwMode="auto">
          <a:xfrm>
            <a:off x="2028826" y="2060576"/>
            <a:ext cx="994409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AutoNum type="arabicPeriod"/>
            </a:pP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Vector variation </a:t>
            </a:r>
            <a:r>
              <a:rPr kumimoji="1"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behave as the magnitude variation of the vector components; </a:t>
            </a:r>
          </a:p>
          <a:p>
            <a:pPr algn="just">
              <a:lnSpc>
                <a:spcPct val="130000"/>
              </a:lnSpc>
              <a:buFontTx/>
              <a:buAutoNum type="arabicPeriod"/>
            </a:pPr>
            <a:r>
              <a:rPr kumimoji="1" lang="en-US" altLang="zh-CN" sz="2000" b="1" dirty="0">
                <a:solidFill>
                  <a:srgbClr val="000000"/>
                </a:solidFill>
                <a:latin typeface="Times New Roman" panose="02020603050405020304" pitchFamily="18" charset="0"/>
                <a:ea typeface="楷体_GB2312" pitchFamily="49" charset="-122"/>
              </a:rPr>
              <a:t>Study of vector component changes over time</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starting from the transient expression of field vector.  for plane wave:</a:t>
            </a:r>
            <a:endParaRPr lang="en-US" altLang="zh-CN" sz="2400" dirty="0">
              <a:solidFill>
                <a:srgbClr val="000000"/>
              </a:solidFill>
              <a:latin typeface="Times New Roman" panose="02020603050405020304" pitchFamily="18" charset="0"/>
              <a:ea typeface="楷体_GB2312" pitchFamily="49" charset="-122"/>
            </a:endParaRPr>
          </a:p>
        </p:txBody>
      </p:sp>
      <p:sp>
        <p:nvSpPr>
          <p:cNvPr id="858131" name="Text Box 19"/>
          <p:cNvSpPr txBox="1">
            <a:spLocks noChangeArrowheads="1"/>
          </p:cNvSpPr>
          <p:nvPr/>
        </p:nvSpPr>
        <p:spPr bwMode="auto">
          <a:xfrm>
            <a:off x="1885950" y="1706563"/>
            <a:ext cx="313055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3"/>
              </a:buBlip>
            </a:pPr>
            <a:r>
              <a:rPr lang="en-US" altLang="zh-CN" sz="2400" b="1">
                <a:solidFill>
                  <a:srgbClr val="000000"/>
                </a:solidFill>
                <a:latin typeface="Times New Roman" panose="02020603050405020304" pitchFamily="18" charset="0"/>
                <a:ea typeface="楷体_GB2312" pitchFamily="49" charset="-122"/>
              </a:rPr>
              <a:t>    </a:t>
            </a:r>
            <a:r>
              <a:rPr lang="en-US" altLang="zh-CN" sz="2400" b="1">
                <a:solidFill>
                  <a:srgbClr val="000000"/>
                </a:solidFill>
                <a:latin typeface="Times New Roman" panose="02020603050405020304" pitchFamily="18" charset="0"/>
              </a:rPr>
              <a:t>Analysis method</a:t>
            </a:r>
            <a:endParaRPr lang="en-US" altLang="zh-CN" sz="2400">
              <a:solidFill>
                <a:srgbClr val="000000"/>
              </a:solidFill>
              <a:latin typeface="Times New Roman" panose="02020603050405020304" pitchFamily="18" charset="0"/>
            </a:endParaRPr>
          </a:p>
        </p:txBody>
      </p:sp>
      <p:graphicFrame>
        <p:nvGraphicFramePr>
          <p:cNvPr id="858135" name="Object 8"/>
          <p:cNvGraphicFramePr>
            <a:graphicFrameLocks noChangeAspect="1"/>
          </p:cNvGraphicFramePr>
          <p:nvPr>
            <p:extLst>
              <p:ext uri="{D42A27DB-BD31-4B8C-83A1-F6EECF244321}">
                <p14:modId xmlns:p14="http://schemas.microsoft.com/office/powerpoint/2010/main" val="3267188199"/>
              </p:ext>
            </p:extLst>
          </p:nvPr>
        </p:nvGraphicFramePr>
        <p:xfrm>
          <a:off x="2652714" y="3454162"/>
          <a:ext cx="6408737" cy="1422400"/>
        </p:xfrm>
        <a:graphic>
          <a:graphicData uri="http://schemas.openxmlformats.org/presentationml/2006/ole">
            <mc:AlternateContent xmlns:mc="http://schemas.openxmlformats.org/markup-compatibility/2006">
              <mc:Choice xmlns:v="urn:schemas-microsoft-com:vml" Requires="v">
                <p:oleObj spid="_x0000_s221207" name="Equation" r:id="rId4" imgW="4207680" imgH="1053360" progId="Equation.DSMT4">
                  <p:embed/>
                </p:oleObj>
              </mc:Choice>
              <mc:Fallback>
                <p:oleObj name="Equation" r:id="rId4" imgW="4207680" imgH="1053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714" y="3454162"/>
                        <a:ext cx="6408737"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1497" name="AutoShape 24"/>
          <p:cNvSpPr>
            <a:spLocks noChangeArrowheads="1"/>
          </p:cNvSpPr>
          <p:nvPr/>
        </p:nvSpPr>
        <p:spPr bwMode="auto">
          <a:xfrm>
            <a:off x="1565276" y="4876562"/>
            <a:ext cx="10626724" cy="2219801"/>
          </a:xfrm>
          <a:prstGeom prst="verticalScroll">
            <a:avLst>
              <a:gd name="adj" fmla="val 125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u="sng" dirty="0">
                <a:solidFill>
                  <a:srgbClr val="000000"/>
                </a:solidFill>
                <a:latin typeface="Times New Roman" panose="02020603050405020304" pitchFamily="18" charset="0"/>
                <a:ea typeface="幼圆" panose="02010509060101010101" pitchFamily="49" charset="-122"/>
                <a:cs typeface="Arial" panose="020B0604020202020204" pitchFamily="34" charset="0"/>
              </a:rPr>
              <a:t>conclusion</a:t>
            </a:r>
            <a:r>
              <a:rPr lang="en-US" altLang="zh-CN" sz="24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 </a:t>
            </a:r>
          </a:p>
          <a:p>
            <a:pPr marL="457200" indent="-457200">
              <a:spcBef>
                <a:spcPct val="50000"/>
              </a:spcBef>
              <a:buAutoNum type="arabicParenR"/>
            </a:pPr>
            <a:r>
              <a:rPr lang="en-US" altLang="zh-CN" sz="22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The rule of vector end changes over time is depend on the amplitude and initial phase of each component.</a:t>
            </a:r>
          </a:p>
          <a:p>
            <a:pPr marL="457200" indent="-457200">
              <a:spcBef>
                <a:spcPct val="50000"/>
              </a:spcBef>
              <a:buAutoNum type="arabicParenR"/>
            </a:pPr>
            <a:r>
              <a:rPr lang="en-US" altLang="zh-CN" sz="22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 Any polarization  can be synthesized by linear polarization</a:t>
            </a:r>
            <a:r>
              <a:rPr lang="zh-CN" altLang="en-US" sz="2200" b="1" dirty="0">
                <a:solidFill>
                  <a:srgbClr val="00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3371757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58116">
                                            <p:txEl>
                                              <p:pRg st="0" end="0"/>
                                            </p:txEl>
                                          </p:spTgt>
                                        </p:tgtEl>
                                        <p:attrNameLst>
                                          <p:attrName>style.visibility</p:attrName>
                                        </p:attrNameLst>
                                      </p:cBhvr>
                                      <p:to>
                                        <p:strVal val="visible"/>
                                      </p:to>
                                    </p:set>
                                    <p:animEffect transition="in" filter="wipe(up)">
                                      <p:cBhvr>
                                        <p:cTn id="7" dur="500"/>
                                        <p:tgtEl>
                                          <p:spTgt spid="8581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58131"/>
                                        </p:tgtEl>
                                        <p:attrNameLst>
                                          <p:attrName>style.visibility</p:attrName>
                                        </p:attrNameLst>
                                      </p:cBhvr>
                                      <p:to>
                                        <p:strVal val="visible"/>
                                      </p:to>
                                    </p:set>
                                    <p:animEffect transition="in" filter="blinds(horizontal)">
                                      <p:cBhvr>
                                        <p:cTn id="12" dur="500"/>
                                        <p:tgtEl>
                                          <p:spTgt spid="858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58118">
                                            <p:txEl>
                                              <p:pRg st="0" end="0"/>
                                            </p:txEl>
                                          </p:spTgt>
                                        </p:tgtEl>
                                        <p:attrNameLst>
                                          <p:attrName>style.visibility</p:attrName>
                                        </p:attrNameLst>
                                      </p:cBhvr>
                                      <p:to>
                                        <p:strVal val="visible"/>
                                      </p:to>
                                    </p:set>
                                    <p:animEffect transition="in" filter="wipe(up)">
                                      <p:cBhvr>
                                        <p:cTn id="17" dur="500"/>
                                        <p:tgtEl>
                                          <p:spTgt spid="85811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58118">
                                            <p:txEl>
                                              <p:pRg st="1" end="1"/>
                                            </p:txEl>
                                          </p:spTgt>
                                        </p:tgtEl>
                                        <p:attrNameLst>
                                          <p:attrName>style.visibility</p:attrName>
                                        </p:attrNameLst>
                                      </p:cBhvr>
                                      <p:to>
                                        <p:strVal val="visible"/>
                                      </p:to>
                                    </p:set>
                                    <p:animEffect transition="in" filter="wipe(up)">
                                      <p:cBhvr>
                                        <p:cTn id="22" dur="500"/>
                                        <p:tgtEl>
                                          <p:spTgt spid="85811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58135"/>
                                        </p:tgtEl>
                                        <p:attrNameLst>
                                          <p:attrName>style.visibility</p:attrName>
                                        </p:attrNameLst>
                                      </p:cBhvr>
                                      <p:to>
                                        <p:strVal val="visible"/>
                                      </p:to>
                                    </p:set>
                                    <p:animEffect transition="in" filter="blinds(horizontal)">
                                      <p:cBhvr>
                                        <p:cTn id="27" dur="500"/>
                                        <p:tgtEl>
                                          <p:spTgt spid="8581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1497"/>
                                        </p:tgtEl>
                                        <p:attrNameLst>
                                          <p:attrName>style.visibility</p:attrName>
                                        </p:attrNameLst>
                                      </p:cBhvr>
                                      <p:to>
                                        <p:strVal val="visible"/>
                                      </p:to>
                                    </p:set>
                                    <p:animEffect transition="in" filter="blinds(horizontal)">
                                      <p:cBhvr>
                                        <p:cTn id="32" dur="500"/>
                                        <p:tgtEl>
                                          <p:spTgt spid="191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116" grpId="0" build="p" autoUpdateAnimBg="0"/>
      <p:bldP spid="858118" grpId="0" build="p" autoUpdateAnimBg="0"/>
      <p:bldP spid="858131" grpId="0"/>
      <p:bldP spid="19149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3C6752D-E9F0-4DC4-BC94-66ADA514738A}" type="slidenum">
              <a:rPr lang="en-US" altLang="zh-CN" sz="1400">
                <a:solidFill>
                  <a:srgbClr val="000000"/>
                </a:solidFill>
              </a:rPr>
              <a:pPr algn="r"/>
              <a:t>22</a:t>
            </a:fld>
            <a:endParaRPr lang="en-US" altLang="zh-CN" sz="1400">
              <a:solidFill>
                <a:srgbClr val="000000"/>
              </a:solidFill>
            </a:endParaRPr>
          </a:p>
        </p:txBody>
      </p:sp>
      <p:graphicFrame>
        <p:nvGraphicFramePr>
          <p:cNvPr id="192515" name="Object 3"/>
          <p:cNvGraphicFramePr>
            <a:graphicFrameLocks noChangeAspect="1"/>
          </p:cNvGraphicFramePr>
          <p:nvPr/>
        </p:nvGraphicFramePr>
        <p:xfrm>
          <a:off x="4808539" y="2565400"/>
          <a:ext cx="3692525" cy="1016000"/>
        </p:xfrm>
        <a:graphic>
          <a:graphicData uri="http://schemas.openxmlformats.org/presentationml/2006/ole">
            <mc:AlternateContent xmlns:mc="http://schemas.openxmlformats.org/markup-compatibility/2006">
              <mc:Choice xmlns:v="urn:schemas-microsoft-com:vml" Requires="v">
                <p:oleObj spid="_x0000_s222315" name="Equation" r:id="rId3" imgW="2440800" imgH="659880" progId="Equation.DSMT4">
                  <p:embed/>
                </p:oleObj>
              </mc:Choice>
              <mc:Fallback>
                <p:oleObj name="Equation" r:id="rId3" imgW="2440800" imgH="659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539" y="2565400"/>
                        <a:ext cx="369252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9162" name="Object 4"/>
          <p:cNvGraphicFramePr>
            <a:graphicFrameLocks noChangeAspect="1"/>
          </p:cNvGraphicFramePr>
          <p:nvPr/>
        </p:nvGraphicFramePr>
        <p:xfrm>
          <a:off x="3787775" y="3276600"/>
          <a:ext cx="230188" cy="357188"/>
        </p:xfrm>
        <a:graphic>
          <a:graphicData uri="http://schemas.openxmlformats.org/presentationml/2006/ole">
            <mc:AlternateContent xmlns:mc="http://schemas.openxmlformats.org/markup-compatibility/2006">
              <mc:Choice xmlns:v="urn:schemas-microsoft-com:vml" Requires="v">
                <p:oleObj spid="_x0000_s222316" name="Equation" r:id="rId5" imgW="139680" imgH="228600" progId="Equation.DSMT4">
                  <p:embed/>
                </p:oleObj>
              </mc:Choice>
              <mc:Fallback>
                <p:oleObj name="Equation" r:id="rId5" imgW="1396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7775" y="3276600"/>
                        <a:ext cx="2301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9163" name="Text Box 11"/>
          <p:cNvSpPr txBox="1">
            <a:spLocks noChangeArrowheads="1"/>
          </p:cNvSpPr>
          <p:nvPr/>
        </p:nvSpPr>
        <p:spPr bwMode="auto">
          <a:xfrm>
            <a:off x="1716088" y="981076"/>
            <a:ext cx="89519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Without loss of generality</a:t>
            </a:r>
            <a:r>
              <a:rPr kumimoji="1"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consider plane waves that propagate in the +z direction </a:t>
            </a:r>
            <a:r>
              <a:rPr kumimoji="1"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the expression is </a:t>
            </a:r>
            <a:r>
              <a:rPr kumimoji="1"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graphicFrame>
        <p:nvGraphicFramePr>
          <p:cNvPr id="192518" name="Object 6"/>
          <p:cNvGraphicFramePr>
            <a:graphicFrameLocks noChangeAspect="1"/>
          </p:cNvGraphicFramePr>
          <p:nvPr/>
        </p:nvGraphicFramePr>
        <p:xfrm>
          <a:off x="5129214" y="1557338"/>
          <a:ext cx="2941637" cy="531812"/>
        </p:xfrm>
        <a:graphic>
          <a:graphicData uri="http://schemas.openxmlformats.org/presentationml/2006/ole">
            <mc:AlternateContent xmlns:mc="http://schemas.openxmlformats.org/markup-compatibility/2006">
              <mc:Choice xmlns:v="urn:schemas-microsoft-com:vml" Requires="v">
                <p:oleObj spid="_x0000_s222317" name="Equation" r:id="rId7" imgW="1957680" imgH="342720" progId="Equation.DSMT4">
                  <p:embed/>
                </p:oleObj>
              </mc:Choice>
              <mc:Fallback>
                <p:oleObj name="Equation" r:id="rId7" imgW="1957680" imgH="342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9214" y="1557338"/>
                        <a:ext cx="29416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19" name="Text Box 18"/>
          <p:cNvSpPr txBox="1">
            <a:spLocks noChangeArrowheads="1"/>
          </p:cNvSpPr>
          <p:nvPr/>
        </p:nvSpPr>
        <p:spPr bwMode="auto">
          <a:xfrm>
            <a:off x="1631951" y="549275"/>
            <a:ext cx="514032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9"/>
              </a:buBlip>
            </a:pPr>
            <a:r>
              <a:rPr lang="en-US" altLang="zh-CN" sz="2400" b="1" dirty="0">
                <a:solidFill>
                  <a:srgbClr val="000000"/>
                </a:solidFill>
                <a:latin typeface="Times New Roman" panose="02020603050405020304" pitchFamily="18" charset="0"/>
                <a:ea typeface="楷体_GB2312" pitchFamily="49" charset="-122"/>
              </a:rPr>
              <a:t>    </a:t>
            </a:r>
            <a:r>
              <a:rPr lang="en-US" altLang="zh-CN" sz="2400" b="1" dirty="0">
                <a:solidFill>
                  <a:srgbClr val="000000"/>
                </a:solidFill>
                <a:latin typeface="Times New Roman" panose="02020603050405020304" pitchFamily="18" charset="0"/>
              </a:rPr>
              <a:t>The vector end equation</a:t>
            </a:r>
          </a:p>
        </p:txBody>
      </p:sp>
      <p:sp>
        <p:nvSpPr>
          <p:cNvPr id="689175" name="Rectangle 23"/>
          <p:cNvSpPr>
            <a:spLocks noChangeArrowheads="1"/>
          </p:cNvSpPr>
          <p:nvPr/>
        </p:nvSpPr>
        <p:spPr bwMode="auto">
          <a:xfrm>
            <a:off x="1774825" y="2636838"/>
            <a:ext cx="2412840" cy="892552"/>
          </a:xfrm>
          <a:prstGeom prst="rect">
            <a:avLst/>
          </a:prstGeom>
          <a:noFill/>
          <a:ln>
            <a:noFill/>
          </a:ln>
          <a:effec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Clr>
                <a:srgbClr val="FFFF00"/>
              </a:buClr>
              <a:buFont typeface="Wingdings" panose="05000000000000000000" pitchFamily="2" charset="2"/>
              <a:buChar char="l"/>
            </a:pPr>
            <a:r>
              <a:rPr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In rectangular </a:t>
            </a:r>
          </a:p>
          <a:p>
            <a:pPr>
              <a:lnSpc>
                <a:spcPct val="130000"/>
              </a:lnSpc>
              <a:buClr>
                <a:srgbClr val="FFFF00"/>
              </a:buClr>
            </a:pPr>
            <a:r>
              <a:rPr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coordinate system</a:t>
            </a:r>
            <a:r>
              <a:rPr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92521" name="Object 9"/>
          <p:cNvGraphicFramePr>
            <a:graphicFrameLocks noChangeAspect="1"/>
          </p:cNvGraphicFramePr>
          <p:nvPr/>
        </p:nvGraphicFramePr>
        <p:xfrm>
          <a:off x="4656139" y="3716338"/>
          <a:ext cx="5761037" cy="1574800"/>
        </p:xfrm>
        <a:graphic>
          <a:graphicData uri="http://schemas.openxmlformats.org/presentationml/2006/ole">
            <mc:AlternateContent xmlns:mc="http://schemas.openxmlformats.org/markup-compatibility/2006">
              <mc:Choice xmlns:v="urn:schemas-microsoft-com:vml" Requires="v">
                <p:oleObj spid="_x0000_s222318" name="Equation" r:id="rId10" imgW="4068000" imgH="1040760" progId="Equation.DSMT4">
                  <p:embed/>
                </p:oleObj>
              </mc:Choice>
              <mc:Fallback>
                <p:oleObj name="Equation" r:id="rId10" imgW="4068000" imgH="10407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6139" y="3716338"/>
                        <a:ext cx="5761037" cy="157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9179" name="Rectangle 27"/>
          <p:cNvSpPr>
            <a:spLocks noChangeArrowheads="1"/>
          </p:cNvSpPr>
          <p:nvPr/>
        </p:nvSpPr>
        <p:spPr bwMode="auto">
          <a:xfrm>
            <a:off x="1703389" y="1989138"/>
            <a:ext cx="603248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2400" b="1">
                <a:solidFill>
                  <a:srgbClr val="000000"/>
                </a:solidFill>
                <a:latin typeface="Times New Roman" panose="02020603050405020304" pitchFamily="18" charset="0"/>
                <a:ea typeface="楷体_GB2312" pitchFamily="49" charset="-122"/>
              </a:rPr>
              <a:t>（一）</a:t>
            </a:r>
            <a:r>
              <a:rPr lang="zh-CN" altLang="en-US"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The vector end </a:t>
            </a:r>
            <a:r>
              <a:rPr lang="en-US" altLang="zh-CN" sz="2400" b="1">
                <a:solidFill>
                  <a:srgbClr val="000000"/>
                </a:solidFill>
                <a:latin typeface="Times New Roman" panose="02020603050405020304" pitchFamily="18" charset="0"/>
                <a:ea typeface="楷体_GB2312" pitchFamily="49" charset="-122"/>
              </a:rPr>
              <a:t>parametric equations</a:t>
            </a:r>
            <a:endParaRPr lang="en-US" altLang="zh-CN" sz="2400">
              <a:solidFill>
                <a:srgbClr val="000000"/>
              </a:solidFill>
              <a:latin typeface="Times New Roman" panose="02020603050405020304" pitchFamily="18" charset="0"/>
              <a:ea typeface="楷体_GB2312" pitchFamily="49" charset="-122"/>
            </a:endParaRPr>
          </a:p>
        </p:txBody>
      </p:sp>
      <p:grpSp>
        <p:nvGrpSpPr>
          <p:cNvPr id="192523" name="Group 61"/>
          <p:cNvGrpSpPr>
            <a:grpSpLocks/>
          </p:cNvGrpSpPr>
          <p:nvPr/>
        </p:nvGrpSpPr>
        <p:grpSpPr bwMode="auto">
          <a:xfrm>
            <a:off x="8890000" y="1989139"/>
            <a:ext cx="1644650" cy="2663825"/>
            <a:chOff x="4640" y="1253"/>
            <a:chExt cx="1036" cy="1678"/>
          </a:xfrm>
        </p:grpSpPr>
        <p:sp>
          <p:nvSpPr>
            <p:cNvPr id="192524" name="Rectangle 52"/>
            <p:cNvSpPr>
              <a:spLocks noChangeArrowheads="1"/>
            </p:cNvSpPr>
            <p:nvPr/>
          </p:nvSpPr>
          <p:spPr bwMode="auto">
            <a:xfrm>
              <a:off x="4640" y="1253"/>
              <a:ext cx="1036" cy="652"/>
            </a:xfrm>
            <a:prstGeom prst="rect">
              <a:avLst/>
            </a:prstGeom>
            <a:solidFill>
              <a:srgbClr val="CCFFFF"/>
            </a:solidFill>
            <a:ln w="2857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a:solidFill>
                    <a:srgbClr val="000000"/>
                  </a:solidFill>
                  <a:latin typeface="Times New Roman" panose="02020603050405020304" pitchFamily="18" charset="0"/>
                </a:rPr>
                <a:t>generally, nonlinear polarization</a:t>
              </a:r>
            </a:p>
          </p:txBody>
        </p:sp>
        <p:sp>
          <p:nvSpPr>
            <p:cNvPr id="192525" name="Line 53"/>
            <p:cNvSpPr>
              <a:spLocks noChangeShapeType="1"/>
            </p:cNvSpPr>
            <p:nvPr/>
          </p:nvSpPr>
          <p:spPr bwMode="auto">
            <a:xfrm flipH="1">
              <a:off x="4830" y="1888"/>
              <a:ext cx="681" cy="104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9210" name="Rectangle 58"/>
          <p:cNvSpPr>
            <a:spLocks noChangeArrowheads="1"/>
          </p:cNvSpPr>
          <p:nvPr/>
        </p:nvSpPr>
        <p:spPr bwMode="auto">
          <a:xfrm>
            <a:off x="1774825" y="3789363"/>
            <a:ext cx="29797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Clr>
                <a:srgbClr val="FFFF00"/>
              </a:buClr>
              <a:buFont typeface="Wingdings" panose="05000000000000000000" pitchFamily="2" charset="2"/>
              <a:buChar char="l"/>
            </a:pPr>
            <a:r>
              <a:rPr lang="en-US" altLang="zh-CN" sz="2000" b="1">
                <a:solidFill>
                  <a:srgbClr val="000000"/>
                </a:solidFill>
                <a:latin typeface="Times New Roman" panose="02020603050405020304" pitchFamily="18" charset="0"/>
                <a:ea typeface="楷体_GB2312" pitchFamily="49" charset="-122"/>
              </a:rPr>
              <a:t>In polar coordinates</a:t>
            </a:r>
            <a:r>
              <a:rPr lang="zh-CN" altLang="en-US" sz="2000" b="1">
                <a:solidFill>
                  <a:srgbClr val="000000"/>
                </a:solidFill>
                <a:latin typeface="Times New Roman" panose="02020603050405020304" pitchFamily="18" charset="0"/>
                <a:ea typeface="楷体_GB2312" pitchFamily="49" charset="-122"/>
              </a:rPr>
              <a:t>：</a:t>
            </a:r>
            <a:endParaRPr lang="zh-CN" altLang="en-US" sz="2000">
              <a:solidFill>
                <a:srgbClr val="000000"/>
              </a:solidFill>
              <a:latin typeface="Times New Roman" panose="02020603050405020304" pitchFamily="18" charset="0"/>
              <a:ea typeface="楷体_GB2312" pitchFamily="49" charset="-122"/>
            </a:endParaRPr>
          </a:p>
        </p:txBody>
      </p:sp>
      <p:sp>
        <p:nvSpPr>
          <p:cNvPr id="689212" name="Rectangle 60"/>
          <p:cNvSpPr>
            <a:spLocks noChangeArrowheads="1"/>
          </p:cNvSpPr>
          <p:nvPr/>
        </p:nvSpPr>
        <p:spPr bwMode="auto">
          <a:xfrm>
            <a:off x="1703388" y="5229225"/>
            <a:ext cx="3644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（二） </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The vector end equation</a:t>
            </a:r>
            <a:endPar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92528" name="Object 16"/>
          <p:cNvGraphicFramePr>
            <a:graphicFrameLocks noChangeAspect="1"/>
          </p:cNvGraphicFramePr>
          <p:nvPr/>
        </p:nvGraphicFramePr>
        <p:xfrm>
          <a:off x="5276850" y="5372101"/>
          <a:ext cx="4730750" cy="1012825"/>
        </p:xfrm>
        <a:graphic>
          <a:graphicData uri="http://schemas.openxmlformats.org/presentationml/2006/ole">
            <mc:AlternateContent xmlns:mc="http://schemas.openxmlformats.org/markup-compatibility/2006">
              <mc:Choice xmlns:v="urn:schemas-microsoft-com:vml" Requires="v">
                <p:oleObj spid="_x0000_s222319" name="Equation" r:id="rId12" imgW="2987280" imgH="634680" progId="Equation.DSMT4">
                  <p:embed/>
                </p:oleObj>
              </mc:Choice>
              <mc:Fallback>
                <p:oleObj name="Equation" r:id="rId12" imgW="2987280" imgH="6346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6850" y="5372101"/>
                        <a:ext cx="473075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16951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63"/>
                                        </p:tgtEl>
                                        <p:attrNameLst>
                                          <p:attrName>style.visibility</p:attrName>
                                        </p:attrNameLst>
                                      </p:cBhvr>
                                      <p:to>
                                        <p:strVal val="visible"/>
                                      </p:to>
                                    </p:set>
                                    <p:animEffect transition="in" filter="blinds(horizontal)">
                                      <p:cBhvr>
                                        <p:cTn id="7" dur="500"/>
                                        <p:tgtEl>
                                          <p:spTgt spid="689163"/>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92518"/>
                                        </p:tgtEl>
                                        <p:attrNameLst>
                                          <p:attrName>style.visibility</p:attrName>
                                        </p:attrNameLst>
                                      </p:cBhvr>
                                      <p:to>
                                        <p:strVal val="visible"/>
                                      </p:to>
                                    </p:set>
                                    <p:animEffect transition="in" filter="blinds(horizontal)">
                                      <p:cBhvr>
                                        <p:cTn id="11" dur="500"/>
                                        <p:tgtEl>
                                          <p:spTgt spid="1925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89175"/>
                                        </p:tgtEl>
                                        <p:attrNameLst>
                                          <p:attrName>style.visibility</p:attrName>
                                        </p:attrNameLst>
                                      </p:cBhvr>
                                      <p:to>
                                        <p:strVal val="visible"/>
                                      </p:to>
                                    </p:set>
                                    <p:animEffect transition="in" filter="blinds(horizontal)">
                                      <p:cBhvr>
                                        <p:cTn id="16" dur="500"/>
                                        <p:tgtEl>
                                          <p:spTgt spid="689175"/>
                                        </p:tgtEl>
                                      </p:cBhvr>
                                    </p:animEffect>
                                  </p:childTnLst>
                                </p:cTn>
                              </p:par>
                              <p:par>
                                <p:cTn id="17" presetID="3" presetClass="entr" presetSubtype="10" fill="hold" nodeType="withEffect">
                                  <p:stCondLst>
                                    <p:cond delay="0"/>
                                  </p:stCondLst>
                                  <p:childTnLst>
                                    <p:set>
                                      <p:cBhvr>
                                        <p:cTn id="18" dur="1" fill="hold">
                                          <p:stCondLst>
                                            <p:cond delay="0"/>
                                          </p:stCondLst>
                                        </p:cTn>
                                        <p:tgtEl>
                                          <p:spTgt spid="192515"/>
                                        </p:tgtEl>
                                        <p:attrNameLst>
                                          <p:attrName>style.visibility</p:attrName>
                                        </p:attrNameLst>
                                      </p:cBhvr>
                                      <p:to>
                                        <p:strVal val="visible"/>
                                      </p:to>
                                    </p:set>
                                    <p:animEffect transition="in" filter="blinds(horizontal)">
                                      <p:cBhvr>
                                        <p:cTn id="19" dur="500"/>
                                        <p:tgtEl>
                                          <p:spTgt spid="192515"/>
                                        </p:tgtEl>
                                      </p:cBhvr>
                                    </p:animEffect>
                                  </p:childTnLst>
                                </p:cTn>
                              </p:par>
                              <p:par>
                                <p:cTn id="20" presetID="3" presetClass="entr" presetSubtype="10" fill="hold" nodeType="withEffect">
                                  <p:stCondLst>
                                    <p:cond delay="0"/>
                                  </p:stCondLst>
                                  <p:childTnLst>
                                    <p:set>
                                      <p:cBhvr>
                                        <p:cTn id="21" dur="1" fill="hold">
                                          <p:stCondLst>
                                            <p:cond delay="0"/>
                                          </p:stCondLst>
                                        </p:cTn>
                                        <p:tgtEl>
                                          <p:spTgt spid="689162"/>
                                        </p:tgtEl>
                                        <p:attrNameLst>
                                          <p:attrName>style.visibility</p:attrName>
                                        </p:attrNameLst>
                                      </p:cBhvr>
                                      <p:to>
                                        <p:strVal val="visible"/>
                                      </p:to>
                                    </p:set>
                                    <p:animEffect transition="in" filter="blinds(horizontal)">
                                      <p:cBhvr>
                                        <p:cTn id="22" dur="500"/>
                                        <p:tgtEl>
                                          <p:spTgt spid="6891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89179"/>
                                        </p:tgtEl>
                                        <p:attrNameLst>
                                          <p:attrName>style.visibility</p:attrName>
                                        </p:attrNameLst>
                                      </p:cBhvr>
                                      <p:to>
                                        <p:strVal val="visible"/>
                                      </p:to>
                                    </p:set>
                                    <p:animEffect transition="in" filter="blinds(horizontal)">
                                      <p:cBhvr>
                                        <p:cTn id="27" dur="500"/>
                                        <p:tgtEl>
                                          <p:spTgt spid="689179"/>
                                        </p:tgtEl>
                                      </p:cBhvr>
                                    </p:animEffect>
                                  </p:childTnLst>
                                </p:cTn>
                              </p:par>
                              <p:par>
                                <p:cTn id="28" presetID="3" presetClass="entr" presetSubtype="10" fill="hold" nodeType="withEffect">
                                  <p:stCondLst>
                                    <p:cond delay="0"/>
                                  </p:stCondLst>
                                  <p:childTnLst>
                                    <p:set>
                                      <p:cBhvr>
                                        <p:cTn id="29" dur="1" fill="hold">
                                          <p:stCondLst>
                                            <p:cond delay="0"/>
                                          </p:stCondLst>
                                        </p:cTn>
                                        <p:tgtEl>
                                          <p:spTgt spid="192521"/>
                                        </p:tgtEl>
                                        <p:attrNameLst>
                                          <p:attrName>style.visibility</p:attrName>
                                        </p:attrNameLst>
                                      </p:cBhvr>
                                      <p:to>
                                        <p:strVal val="visible"/>
                                      </p:to>
                                    </p:set>
                                    <p:animEffect transition="in" filter="blinds(horizontal)">
                                      <p:cBhvr>
                                        <p:cTn id="30" dur="500"/>
                                        <p:tgtEl>
                                          <p:spTgt spid="1925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89210"/>
                                        </p:tgtEl>
                                        <p:attrNameLst>
                                          <p:attrName>style.visibility</p:attrName>
                                        </p:attrNameLst>
                                      </p:cBhvr>
                                      <p:to>
                                        <p:strVal val="visible"/>
                                      </p:to>
                                    </p:set>
                                    <p:animEffect transition="in" filter="blinds(horizontal)">
                                      <p:cBhvr>
                                        <p:cTn id="35" dur="500"/>
                                        <p:tgtEl>
                                          <p:spTgt spid="6892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89212"/>
                                        </p:tgtEl>
                                        <p:attrNameLst>
                                          <p:attrName>style.visibility</p:attrName>
                                        </p:attrNameLst>
                                      </p:cBhvr>
                                      <p:to>
                                        <p:strVal val="visible"/>
                                      </p:to>
                                    </p:set>
                                    <p:animEffect transition="in" filter="blinds(horizontal)">
                                      <p:cBhvr>
                                        <p:cTn id="40" dur="500"/>
                                        <p:tgtEl>
                                          <p:spTgt spid="689212"/>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92528"/>
                                        </p:tgtEl>
                                        <p:attrNameLst>
                                          <p:attrName>style.visibility</p:attrName>
                                        </p:attrNameLst>
                                      </p:cBhvr>
                                      <p:to>
                                        <p:strVal val="visible"/>
                                      </p:to>
                                    </p:set>
                                    <p:animEffect transition="in" filter="wipe(left)">
                                      <p:cBhvr>
                                        <p:cTn id="44" dur="500"/>
                                        <p:tgtEl>
                                          <p:spTgt spid="192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75" grpId="0"/>
      <p:bldP spid="689179" grpId="0"/>
      <p:bldP spid="689210" grpId="0"/>
      <p:bldP spid="6892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62" name="Object 2"/>
          <p:cNvGraphicFramePr>
            <a:graphicFrameLocks noGrp="1" noChangeAspect="1"/>
          </p:cNvGraphicFramePr>
          <p:nvPr>
            <p:ph idx="4294967295"/>
          </p:nvPr>
        </p:nvGraphicFramePr>
        <p:xfrm>
          <a:off x="3000376" y="1412876"/>
          <a:ext cx="5472113" cy="1579563"/>
        </p:xfrm>
        <a:graphic>
          <a:graphicData uri="http://schemas.openxmlformats.org/presentationml/2006/ole">
            <mc:AlternateContent xmlns:mc="http://schemas.openxmlformats.org/markup-compatibility/2006">
              <mc:Choice xmlns:v="urn:schemas-microsoft-com:vml" Requires="v">
                <p:oleObj spid="_x0000_s223314" name="Equation" r:id="rId3" imgW="3279960" imgH="939240" progId="Equation.DSMT4">
                  <p:embed/>
                </p:oleObj>
              </mc:Choice>
              <mc:Fallback>
                <p:oleObj name="Equation" r:id="rId3" imgW="3279960" imgH="93924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6" y="1412876"/>
                        <a:ext cx="5472113"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63"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46FE8A5-8E5C-46B3-A4A7-324AFC1E5E64}" type="slidenum">
              <a:rPr lang="en-US" altLang="zh-CN" sz="1400">
                <a:solidFill>
                  <a:srgbClr val="000000"/>
                </a:solidFill>
              </a:rPr>
              <a:pPr algn="r"/>
              <a:t>23</a:t>
            </a:fld>
            <a:endParaRPr lang="en-US" altLang="zh-CN" sz="1400">
              <a:solidFill>
                <a:srgbClr val="000000"/>
              </a:solidFill>
            </a:endParaRPr>
          </a:p>
        </p:txBody>
      </p:sp>
      <p:sp>
        <p:nvSpPr>
          <p:cNvPr id="194564" name="Text Box 7"/>
          <p:cNvSpPr txBox="1">
            <a:spLocks noChangeArrowheads="1"/>
          </p:cNvSpPr>
          <p:nvPr/>
        </p:nvSpPr>
        <p:spPr bwMode="auto">
          <a:xfrm>
            <a:off x="1631950" y="549275"/>
            <a:ext cx="471328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5"/>
              </a:buBlip>
            </a:pPr>
            <a:r>
              <a:rPr lang="en-US" altLang="zh-CN" sz="2400" b="1">
                <a:solidFill>
                  <a:srgbClr val="000000"/>
                </a:solidFill>
                <a:latin typeface="Times New Roman" panose="02020603050405020304" pitchFamily="18" charset="0"/>
                <a:ea typeface="楷体_GB2312" pitchFamily="49" charset="-122"/>
              </a:rPr>
              <a:t>    </a:t>
            </a:r>
            <a:r>
              <a:rPr lang="en-US" altLang="zh-CN" sz="2400" b="1">
                <a:solidFill>
                  <a:srgbClr val="000000"/>
                </a:solidFill>
                <a:latin typeface="Times New Roman" panose="02020603050405020304" pitchFamily="18" charset="0"/>
              </a:rPr>
              <a:t>The mode of the polarization</a:t>
            </a:r>
          </a:p>
        </p:txBody>
      </p:sp>
      <p:grpSp>
        <p:nvGrpSpPr>
          <p:cNvPr id="862236" name="Group 28"/>
          <p:cNvGrpSpPr>
            <a:grpSpLocks/>
          </p:cNvGrpSpPr>
          <p:nvPr/>
        </p:nvGrpSpPr>
        <p:grpSpPr bwMode="auto">
          <a:xfrm>
            <a:off x="1524000" y="3213101"/>
            <a:ext cx="9144000" cy="1152525"/>
            <a:chOff x="431" y="3294"/>
            <a:chExt cx="5034" cy="726"/>
          </a:xfrm>
        </p:grpSpPr>
        <p:sp>
          <p:nvSpPr>
            <p:cNvPr id="194566" name="Rectangle 2"/>
            <p:cNvSpPr>
              <a:spLocks noChangeArrowheads="1"/>
            </p:cNvSpPr>
            <p:nvPr/>
          </p:nvSpPr>
          <p:spPr bwMode="auto">
            <a:xfrm>
              <a:off x="431" y="3294"/>
              <a:ext cx="5034" cy="726"/>
            </a:xfrm>
            <a:prstGeom prst="rect">
              <a:avLst/>
            </a:prstGeom>
            <a:solidFill>
              <a:srgbClr val="FFFFCC"/>
            </a:solidFill>
            <a:ln w="9525">
              <a:solidFill>
                <a:schemeClr val="tx2"/>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sp>
          <p:nvSpPr>
            <p:cNvPr id="194567" name="Rectangle 13"/>
            <p:cNvSpPr>
              <a:spLocks noChangeArrowheads="1"/>
            </p:cNvSpPr>
            <p:nvPr/>
          </p:nvSpPr>
          <p:spPr bwMode="auto">
            <a:xfrm>
              <a:off x="525" y="3570"/>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2000" b="1">
                  <a:solidFill>
                    <a:srgbClr val="000000"/>
                  </a:solidFill>
                  <a:latin typeface="Times New Roman" panose="02020603050405020304" pitchFamily="18" charset="0"/>
                  <a:ea typeface="楷体_GB2312" pitchFamily="49" charset="-122"/>
                </a:rPr>
                <a:t>Linear polarization </a:t>
              </a:r>
            </a:p>
          </p:txBody>
        </p:sp>
        <p:graphicFrame>
          <p:nvGraphicFramePr>
            <p:cNvPr id="194568" name="Object 8"/>
            <p:cNvGraphicFramePr>
              <a:graphicFrameLocks noChangeAspect="1"/>
            </p:cNvGraphicFramePr>
            <p:nvPr/>
          </p:nvGraphicFramePr>
          <p:xfrm>
            <a:off x="612" y="3322"/>
            <a:ext cx="1158" cy="244"/>
          </p:xfrm>
          <a:graphic>
            <a:graphicData uri="http://schemas.openxmlformats.org/presentationml/2006/ole">
              <mc:AlternateContent xmlns:mc="http://schemas.openxmlformats.org/markup-compatibility/2006">
                <mc:Choice xmlns:v="urn:schemas-microsoft-com:vml" Requires="v">
                  <p:oleObj spid="_x0000_s223315" name="Equation" r:id="rId6" imgW="1271160" imgH="253800" progId="Equation.DSMT4">
                    <p:embed/>
                  </p:oleObj>
                </mc:Choice>
                <mc:Fallback>
                  <p:oleObj name="Equation" r:id="rId6" imgW="127116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 y="3322"/>
                          <a:ext cx="115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69" name="Object 9"/>
            <p:cNvGraphicFramePr>
              <a:graphicFrameLocks noChangeAspect="1"/>
            </p:cNvGraphicFramePr>
            <p:nvPr/>
          </p:nvGraphicFramePr>
          <p:xfrm>
            <a:off x="2306" y="3294"/>
            <a:ext cx="838" cy="244"/>
          </p:xfrm>
          <a:graphic>
            <a:graphicData uri="http://schemas.openxmlformats.org/presentationml/2006/ole">
              <mc:AlternateContent xmlns:mc="http://schemas.openxmlformats.org/markup-compatibility/2006">
                <mc:Choice xmlns:v="urn:schemas-microsoft-com:vml" Requires="v">
                  <p:oleObj spid="_x0000_s223316" name="Equation" r:id="rId8" imgW="915480" imgH="253800" progId="Equation.DSMT4">
                    <p:embed/>
                  </p:oleObj>
                </mc:Choice>
                <mc:Fallback>
                  <p:oleObj name="Equation" r:id="rId8" imgW="91548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6" y="3294"/>
                          <a:ext cx="838"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70" name="Rectangle 16"/>
            <p:cNvSpPr>
              <a:spLocks noChangeArrowheads="1"/>
            </p:cNvSpPr>
            <p:nvPr/>
          </p:nvSpPr>
          <p:spPr bwMode="auto">
            <a:xfrm>
              <a:off x="2019" y="3534"/>
              <a:ext cx="1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b="1">
                  <a:solidFill>
                    <a:srgbClr val="000000"/>
                  </a:solidFill>
                  <a:latin typeface="Times New Roman" panose="02020603050405020304" pitchFamily="18" charset="0"/>
                  <a:ea typeface="楷体_GB2312" pitchFamily="49" charset="-122"/>
                </a:rPr>
                <a:t>left-hand polarization (+Z)</a:t>
              </a:r>
            </a:p>
          </p:txBody>
        </p:sp>
        <p:graphicFrame>
          <p:nvGraphicFramePr>
            <p:cNvPr id="194571" name="Object 11"/>
            <p:cNvGraphicFramePr>
              <a:graphicFrameLocks noChangeAspect="1"/>
            </p:cNvGraphicFramePr>
            <p:nvPr/>
          </p:nvGraphicFramePr>
          <p:xfrm>
            <a:off x="3931" y="3312"/>
            <a:ext cx="944" cy="244"/>
          </p:xfrm>
          <a:graphic>
            <a:graphicData uri="http://schemas.openxmlformats.org/presentationml/2006/ole">
              <mc:AlternateContent xmlns:mc="http://schemas.openxmlformats.org/markup-compatibility/2006">
                <mc:Choice xmlns:v="urn:schemas-microsoft-com:vml" Requires="v">
                  <p:oleObj spid="_x0000_s223317" name="Equation" r:id="rId10" imgW="1042560" imgH="253800" progId="Equation.DSMT4">
                    <p:embed/>
                  </p:oleObj>
                </mc:Choice>
                <mc:Fallback>
                  <p:oleObj name="Equation" r:id="rId10" imgW="1042560" imgH="253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1" y="3312"/>
                          <a:ext cx="944"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4572" name="AutoShape 29"/>
          <p:cNvSpPr>
            <a:spLocks noChangeArrowheads="1"/>
          </p:cNvSpPr>
          <p:nvPr/>
        </p:nvSpPr>
        <p:spPr bwMode="auto">
          <a:xfrm>
            <a:off x="1758950" y="4657805"/>
            <a:ext cx="8737600" cy="1768316"/>
          </a:xfrm>
          <a:prstGeom prst="verticalScroll">
            <a:avLst>
              <a:gd name="adj" fmla="val 125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b="1" dirty="0">
                <a:solidFill>
                  <a:srgbClr val="0000CC"/>
                </a:solidFill>
                <a:latin typeface="Times New Roman" panose="02020603050405020304" pitchFamily="18" charset="0"/>
                <a:ea typeface="幼圆" panose="02010509060101010101" pitchFamily="49" charset="-122"/>
                <a:cs typeface="Arial" panose="020B0604020202020204" pitchFamily="34" charset="0"/>
              </a:rPr>
              <a:t>conclusion:</a:t>
            </a:r>
            <a:r>
              <a:rPr lang="en-US" altLang="zh-CN" sz="2800" b="1" dirty="0">
                <a:solidFill>
                  <a:srgbClr val="800000"/>
                </a:solidFill>
                <a:latin typeface="Times New Roman" panose="02020603050405020304" pitchFamily="18" charset="0"/>
                <a:ea typeface="幼圆" panose="02010509060101010101" pitchFamily="49" charset="-122"/>
                <a:cs typeface="Arial" panose="020B0604020202020204" pitchFamily="34" charset="0"/>
              </a:rPr>
              <a:t> the mode of polarization for EM waves depends on the difference between initial phases of each component</a:t>
            </a:r>
          </a:p>
        </p:txBody>
      </p:sp>
      <p:sp>
        <p:nvSpPr>
          <p:cNvPr id="19" name="Rectangle 16"/>
          <p:cNvSpPr>
            <a:spLocks noChangeArrowheads="1"/>
          </p:cNvSpPr>
          <p:nvPr/>
        </p:nvSpPr>
        <p:spPr bwMode="auto">
          <a:xfrm>
            <a:off x="4295776" y="3933826"/>
            <a:ext cx="3249613" cy="366713"/>
          </a:xfrm>
          <a:prstGeom prst="rect">
            <a:avLst/>
          </a:prstGeom>
          <a:noFill/>
          <a:ln>
            <a:noFill/>
          </a:ln>
          <a:effec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b="1">
                <a:solidFill>
                  <a:srgbClr val="000000"/>
                </a:solidFill>
                <a:latin typeface="Times New Roman" panose="02020603050405020304" pitchFamily="18" charset="0"/>
                <a:ea typeface="楷体_GB2312" pitchFamily="49" charset="-122"/>
              </a:rPr>
              <a:t>right-hand polarization (-Z)</a:t>
            </a:r>
          </a:p>
        </p:txBody>
      </p:sp>
      <p:sp>
        <p:nvSpPr>
          <p:cNvPr id="20" name="Rectangle 16"/>
          <p:cNvSpPr>
            <a:spLocks noChangeArrowheads="1"/>
          </p:cNvSpPr>
          <p:nvPr/>
        </p:nvSpPr>
        <p:spPr bwMode="auto">
          <a:xfrm>
            <a:off x="7632700" y="3933826"/>
            <a:ext cx="3035300" cy="366713"/>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b="1">
                <a:solidFill>
                  <a:srgbClr val="000000"/>
                </a:solidFill>
                <a:latin typeface="Times New Roman" panose="02020603050405020304" pitchFamily="18" charset="0"/>
                <a:ea typeface="楷体_GB2312" pitchFamily="49" charset="-122"/>
              </a:rPr>
              <a:t>left-hand polarization (-Z)</a:t>
            </a:r>
          </a:p>
        </p:txBody>
      </p:sp>
      <p:sp>
        <p:nvSpPr>
          <p:cNvPr id="194575" name="Rectangle 16"/>
          <p:cNvSpPr>
            <a:spLocks noChangeArrowheads="1"/>
          </p:cNvSpPr>
          <p:nvPr/>
        </p:nvSpPr>
        <p:spPr bwMode="auto">
          <a:xfrm>
            <a:off x="7608888" y="3573463"/>
            <a:ext cx="30591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b="1">
                <a:solidFill>
                  <a:srgbClr val="000000"/>
                </a:solidFill>
                <a:latin typeface="Times New Roman" panose="02020603050405020304" pitchFamily="18" charset="0"/>
                <a:ea typeface="楷体_GB2312" pitchFamily="49" charset="-122"/>
              </a:rPr>
              <a:t>right-hand polarization (+Z)</a:t>
            </a:r>
          </a:p>
        </p:txBody>
      </p:sp>
    </p:spTree>
    <p:extLst>
      <p:ext uri="{BB962C8B-B14F-4D97-AF65-F5344CB8AC3E}">
        <p14:creationId xmlns:p14="http://schemas.microsoft.com/office/powerpoint/2010/main" val="4213583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562"/>
                                        </p:tgtEl>
                                        <p:attrNameLst>
                                          <p:attrName>style.visibility</p:attrName>
                                        </p:attrNameLst>
                                      </p:cBhvr>
                                      <p:to>
                                        <p:strVal val="visible"/>
                                      </p:to>
                                    </p:set>
                                    <p:animEffect transition="in" filter="blinds(horizontal)">
                                      <p:cBhvr>
                                        <p:cTn id="7" dur="500"/>
                                        <p:tgtEl>
                                          <p:spTgt spid="194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62236"/>
                                        </p:tgtEl>
                                        <p:attrNameLst>
                                          <p:attrName>style.visibility</p:attrName>
                                        </p:attrNameLst>
                                      </p:cBhvr>
                                      <p:to>
                                        <p:strVal val="visible"/>
                                      </p:to>
                                    </p:set>
                                    <p:animEffect transition="in" filter="blinds(horizontal)">
                                      <p:cBhvr>
                                        <p:cTn id="12" dur="500"/>
                                        <p:tgtEl>
                                          <p:spTgt spid="8622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72"/>
                                        </p:tgtEl>
                                        <p:attrNameLst>
                                          <p:attrName>style.visibility</p:attrName>
                                        </p:attrNameLst>
                                      </p:cBhvr>
                                      <p:to>
                                        <p:strVal val="visible"/>
                                      </p:to>
                                    </p:set>
                                    <p:animEffect transition="in" filter="blinds(horizontal)">
                                      <p:cBhvr>
                                        <p:cTn id="17" dur="500"/>
                                        <p:tgtEl>
                                          <p:spTgt spid="194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E2AA800-7A31-42CA-B89A-55A1222D234A}" type="slidenum">
              <a:rPr lang="en-US" altLang="zh-CN" sz="1400">
                <a:solidFill>
                  <a:srgbClr val="000000"/>
                </a:solidFill>
              </a:rPr>
              <a:pPr algn="r"/>
              <a:t>24</a:t>
            </a:fld>
            <a:endParaRPr lang="en-US" altLang="zh-CN" sz="1400">
              <a:solidFill>
                <a:srgbClr val="000000"/>
              </a:solidFill>
            </a:endParaRPr>
          </a:p>
        </p:txBody>
      </p:sp>
      <p:sp>
        <p:nvSpPr>
          <p:cNvPr id="195587" name="Rectangle 1035"/>
          <p:cNvSpPr>
            <a:spLocks noChangeArrowheads="1"/>
          </p:cNvSpPr>
          <p:nvPr/>
        </p:nvSpPr>
        <p:spPr bwMode="auto">
          <a:xfrm>
            <a:off x="1703388" y="476250"/>
            <a:ext cx="507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800000"/>
                </a:solidFill>
              </a:rPr>
              <a:t>2.  linear polarized wave</a:t>
            </a:r>
            <a:endParaRPr lang="en-US" altLang="zh-CN" sz="2400" b="1">
              <a:solidFill>
                <a:srgbClr val="800000"/>
              </a:solidFill>
              <a:ea typeface="幼圆" panose="02010509060101010101" pitchFamily="49" charset="-122"/>
            </a:endParaRPr>
          </a:p>
        </p:txBody>
      </p:sp>
      <p:graphicFrame>
        <p:nvGraphicFramePr>
          <p:cNvPr id="195588" name="Object 4"/>
          <p:cNvGraphicFramePr>
            <a:graphicFrameLocks noChangeAspect="1"/>
          </p:cNvGraphicFramePr>
          <p:nvPr/>
        </p:nvGraphicFramePr>
        <p:xfrm>
          <a:off x="2193925" y="2060575"/>
          <a:ext cx="6064250" cy="609600"/>
        </p:xfrm>
        <a:graphic>
          <a:graphicData uri="http://schemas.openxmlformats.org/presentationml/2006/ole">
            <mc:AlternateContent xmlns:mc="http://schemas.openxmlformats.org/markup-compatibility/2006">
              <mc:Choice xmlns:v="urn:schemas-microsoft-com:vml" Requires="v">
                <p:oleObj spid="_x0000_s224426" name="Equation" r:id="rId3" imgW="4169880" imgH="393480" progId="Equation.DSMT4">
                  <p:embed/>
                </p:oleObj>
              </mc:Choice>
              <mc:Fallback>
                <p:oleObj name="Equation" r:id="rId3" imgW="41698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925" y="2060575"/>
                        <a:ext cx="60642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589" name="Object 5"/>
          <p:cNvGraphicFramePr>
            <a:graphicFrameLocks noChangeAspect="1"/>
          </p:cNvGraphicFramePr>
          <p:nvPr/>
        </p:nvGraphicFramePr>
        <p:xfrm>
          <a:off x="2208213" y="3141664"/>
          <a:ext cx="2335212" cy="915987"/>
        </p:xfrm>
        <a:graphic>
          <a:graphicData uri="http://schemas.openxmlformats.org/presentationml/2006/ole">
            <mc:AlternateContent xmlns:mc="http://schemas.openxmlformats.org/markup-compatibility/2006">
              <mc:Choice xmlns:v="urn:schemas-microsoft-com:vml" Requires="v">
                <p:oleObj spid="_x0000_s224427" name="Equation" r:id="rId5" imgW="1601640" imgH="596520" progId="Equation.DSMT4">
                  <p:embed/>
                </p:oleObj>
              </mc:Choice>
              <mc:Fallback>
                <p:oleObj name="Equation" r:id="rId5" imgW="1601640" imgH="596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3" y="3141664"/>
                        <a:ext cx="2335212"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1775" name="Group 1103"/>
          <p:cNvGrpSpPr>
            <a:grpSpLocks/>
          </p:cNvGrpSpPr>
          <p:nvPr/>
        </p:nvGrpSpPr>
        <p:grpSpPr bwMode="auto">
          <a:xfrm>
            <a:off x="9760964" y="547688"/>
            <a:ext cx="2016125" cy="2017712"/>
            <a:chOff x="4377" y="345"/>
            <a:chExt cx="1270" cy="1271"/>
          </a:xfrm>
        </p:grpSpPr>
        <p:sp>
          <p:nvSpPr>
            <p:cNvPr id="195591" name="Rectangle 1051"/>
            <p:cNvSpPr>
              <a:spLocks noChangeArrowheads="1"/>
            </p:cNvSpPr>
            <p:nvPr/>
          </p:nvSpPr>
          <p:spPr bwMode="auto">
            <a:xfrm>
              <a:off x="4377" y="345"/>
              <a:ext cx="1269" cy="127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nvGrpSpPr>
            <p:cNvPr id="195592" name="Group 1102"/>
            <p:cNvGrpSpPr>
              <a:grpSpLocks/>
            </p:cNvGrpSpPr>
            <p:nvPr/>
          </p:nvGrpSpPr>
          <p:grpSpPr bwMode="auto">
            <a:xfrm>
              <a:off x="4377" y="345"/>
              <a:ext cx="1270" cy="1271"/>
              <a:chOff x="4377" y="345"/>
              <a:chExt cx="1270" cy="1271"/>
            </a:xfrm>
          </p:grpSpPr>
          <p:pic>
            <p:nvPicPr>
              <p:cNvPr id="195593" name="Picture 1047" descr="3"/>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377" y="345"/>
                <a:ext cx="1270"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5594" name="Object 10"/>
              <p:cNvGraphicFramePr>
                <a:graphicFrameLocks noChangeAspect="1"/>
              </p:cNvGraphicFramePr>
              <p:nvPr/>
            </p:nvGraphicFramePr>
            <p:xfrm>
              <a:off x="4777" y="1407"/>
              <a:ext cx="523" cy="191"/>
            </p:xfrm>
            <a:graphic>
              <a:graphicData uri="http://schemas.openxmlformats.org/presentationml/2006/ole">
                <mc:AlternateContent xmlns:mc="http://schemas.openxmlformats.org/markup-compatibility/2006">
                  <mc:Choice xmlns:v="urn:schemas-microsoft-com:vml" Requires="v">
                    <p:oleObj spid="_x0000_s224428" name="Equation" r:id="rId8" imgW="431613" imgH="203112" progId="Equation.DSMT4">
                      <p:embed/>
                    </p:oleObj>
                  </mc:Choice>
                  <mc:Fallback>
                    <p:oleObj name="Equation" r:id="rId8" imgW="431613" imgH="20311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7" y="1407"/>
                            <a:ext cx="523" cy="19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41765" name="Group 1093"/>
          <p:cNvGrpSpPr>
            <a:grpSpLocks/>
          </p:cNvGrpSpPr>
          <p:nvPr/>
        </p:nvGrpSpPr>
        <p:grpSpPr bwMode="auto">
          <a:xfrm>
            <a:off x="9760964" y="2852738"/>
            <a:ext cx="2014537" cy="2017712"/>
            <a:chOff x="4377" y="1797"/>
            <a:chExt cx="1269" cy="1271"/>
          </a:xfrm>
        </p:grpSpPr>
        <p:pic>
          <p:nvPicPr>
            <p:cNvPr id="195596" name="Picture 1048" descr="3"/>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4377" y="1797"/>
              <a:ext cx="1269"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7" name="Rectangle 1052"/>
            <p:cNvSpPr>
              <a:spLocks noChangeArrowheads="1"/>
            </p:cNvSpPr>
            <p:nvPr/>
          </p:nvSpPr>
          <p:spPr bwMode="auto">
            <a:xfrm>
              <a:off x="4377" y="1797"/>
              <a:ext cx="1269" cy="127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95598" name="Object 14"/>
            <p:cNvGraphicFramePr>
              <a:graphicFrameLocks noChangeAspect="1"/>
            </p:cNvGraphicFramePr>
            <p:nvPr/>
          </p:nvGraphicFramePr>
          <p:xfrm>
            <a:off x="4694" y="2858"/>
            <a:ext cx="673" cy="192"/>
          </p:xfrm>
          <a:graphic>
            <a:graphicData uri="http://schemas.openxmlformats.org/presentationml/2006/ole">
              <mc:AlternateContent xmlns:mc="http://schemas.openxmlformats.org/markup-compatibility/2006">
                <mc:Choice xmlns:v="urn:schemas-microsoft-com:vml" Requires="v">
                  <p:oleObj spid="_x0000_s224429" name="Equation" r:id="rId11" imgW="533169" imgH="203112" progId="Equation.DSMT4">
                    <p:embed/>
                  </p:oleObj>
                </mc:Choice>
                <mc:Fallback>
                  <p:oleObj name="Equation" r:id="rId11" imgW="533169" imgH="2031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4" y="2858"/>
                          <a:ext cx="673" cy="19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41753" name="Group 1081"/>
          <p:cNvGrpSpPr>
            <a:grpSpLocks/>
          </p:cNvGrpSpPr>
          <p:nvPr/>
        </p:nvGrpSpPr>
        <p:grpSpPr bwMode="auto">
          <a:xfrm>
            <a:off x="6167438" y="1071563"/>
            <a:ext cx="1936750" cy="1204912"/>
            <a:chOff x="2925" y="675"/>
            <a:chExt cx="1220" cy="759"/>
          </a:xfrm>
        </p:grpSpPr>
        <p:sp>
          <p:nvSpPr>
            <p:cNvPr id="195600" name="Line 1078"/>
            <p:cNvSpPr>
              <a:spLocks noChangeShapeType="1"/>
            </p:cNvSpPr>
            <p:nvPr/>
          </p:nvSpPr>
          <p:spPr bwMode="auto">
            <a:xfrm>
              <a:off x="3606" y="981"/>
              <a:ext cx="136" cy="45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5601" name="Rectangle 1080"/>
            <p:cNvSpPr>
              <a:spLocks noChangeArrowheads="1"/>
            </p:cNvSpPr>
            <p:nvPr/>
          </p:nvSpPr>
          <p:spPr bwMode="auto">
            <a:xfrm>
              <a:off x="2925" y="675"/>
              <a:ext cx="1220" cy="252"/>
            </a:xfrm>
            <a:prstGeom prst="rect">
              <a:avLst/>
            </a:prstGeom>
            <a:solidFill>
              <a:srgbClr val="CCFFFF"/>
            </a:solidFill>
            <a:ln w="2857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a:solidFill>
                    <a:srgbClr val="000000"/>
                  </a:solidFill>
                  <a:latin typeface="Times New Roman" panose="02020603050405020304" pitchFamily="18" charset="0"/>
                </a:rPr>
                <a:t>time-varying</a:t>
              </a:r>
            </a:p>
          </p:txBody>
        </p:sp>
      </p:grpSp>
      <p:sp>
        <p:nvSpPr>
          <p:cNvPr id="541760" name="Text Box 1088"/>
          <p:cNvSpPr txBox="1">
            <a:spLocks noChangeArrowheads="1"/>
          </p:cNvSpPr>
          <p:nvPr/>
        </p:nvSpPr>
        <p:spPr bwMode="auto">
          <a:xfrm>
            <a:off x="1524001" y="4437064"/>
            <a:ext cx="823696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5000"/>
              </a:lnSpc>
              <a:buFontTx/>
              <a:buBlip>
                <a:blip r:embed="rId13"/>
              </a:buBlip>
            </a:pPr>
            <a:r>
              <a:rPr lang="en-US" altLang="zh-CN" sz="2400" b="1" dirty="0">
                <a:solidFill>
                  <a:srgbClr val="000000"/>
                </a:solidFill>
                <a:latin typeface="Times New Roman" panose="02020603050405020304" pitchFamily="18" charset="0"/>
                <a:ea typeface="楷体_GB2312" pitchFamily="49" charset="-122"/>
              </a:rPr>
              <a:t>    </a:t>
            </a:r>
            <a:r>
              <a:rPr lang="en-US" altLang="zh-CN" sz="2400" b="1" dirty="0">
                <a:solidFill>
                  <a:srgbClr val="000000"/>
                </a:solidFill>
                <a:latin typeface="Times New Roman" panose="02020603050405020304" pitchFamily="18" charset="0"/>
              </a:rPr>
              <a:t>conclusion</a:t>
            </a:r>
            <a:r>
              <a:rPr lang="zh-CN" altLang="en-US" sz="2400" b="1" dirty="0">
                <a:solidFill>
                  <a:srgbClr val="000000"/>
                </a:solidFill>
                <a:latin typeface="Times New Roman" panose="02020603050405020304" pitchFamily="18" charset="0"/>
                <a:ea typeface="楷体_GB2312" pitchFamily="49" charset="-122"/>
              </a:rPr>
              <a:t>：</a:t>
            </a:r>
            <a:r>
              <a:rPr lang="en-US" altLang="zh-CN" sz="2400" b="1" dirty="0">
                <a:solidFill>
                  <a:srgbClr val="000000"/>
                </a:solidFill>
                <a:latin typeface="Times New Roman" panose="02020603050405020304" pitchFamily="18" charset="0"/>
                <a:ea typeface="楷体_GB2312" pitchFamily="49" charset="-122"/>
              </a:rPr>
              <a:t>Any two Linear polarized waves with the same frequency and direction of propagation, if their polarization direction perpendicular to each other,  can be synthesized to a linear polarized wave, when their phase difference is zero or </a:t>
            </a:r>
            <a:r>
              <a:rPr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l-GR" altLang="zh-CN" sz="2400" b="1" dirty="0">
                <a:solidFill>
                  <a:srgbClr val="000000"/>
                </a:solidFill>
                <a:latin typeface="楷体_GB2312" pitchFamily="49" charset="-122"/>
                <a:ea typeface="楷体_GB2312" pitchFamily="49" charset="-122"/>
                <a:cs typeface="Times New Roman" panose="02020603050405020304" pitchFamily="18" charset="0"/>
              </a:rPr>
              <a:t>π</a:t>
            </a:r>
            <a:r>
              <a:rPr lang="en-US" altLang="zh-CN" sz="2400" b="1" dirty="0">
                <a:solidFill>
                  <a:srgbClr val="000000"/>
                </a:solidFill>
                <a:latin typeface="楷体_GB2312" pitchFamily="49" charset="-122"/>
                <a:ea typeface="楷体_GB2312" pitchFamily="49" charset="-122"/>
                <a:cs typeface="Times New Roman" panose="02020603050405020304" pitchFamily="18" charset="0"/>
              </a:rPr>
              <a:t>.</a:t>
            </a:r>
            <a:endParaRPr lang="en-US" altLang="zh-CN" sz="2400" b="1" dirty="0">
              <a:solidFill>
                <a:srgbClr val="000000"/>
              </a:solidFill>
              <a:latin typeface="Times New Roman" panose="02020603050405020304" pitchFamily="18" charset="0"/>
              <a:ea typeface="楷体_GB2312" pitchFamily="49" charset="-122"/>
            </a:endParaRPr>
          </a:p>
        </p:txBody>
      </p:sp>
      <p:sp>
        <p:nvSpPr>
          <p:cNvPr id="541762" name="Line 1090"/>
          <p:cNvSpPr>
            <a:spLocks noChangeShapeType="1"/>
          </p:cNvSpPr>
          <p:nvPr/>
        </p:nvSpPr>
        <p:spPr bwMode="auto">
          <a:xfrm flipH="1">
            <a:off x="4656138" y="3357564"/>
            <a:ext cx="1511300" cy="2873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1763" name="Rectangle 1091"/>
          <p:cNvSpPr>
            <a:spLocks noChangeArrowheads="1"/>
          </p:cNvSpPr>
          <p:nvPr/>
        </p:nvSpPr>
        <p:spPr bwMode="auto">
          <a:xfrm>
            <a:off x="6096001" y="3357563"/>
            <a:ext cx="1503363" cy="400110"/>
          </a:xfrm>
          <a:prstGeom prst="rect">
            <a:avLst/>
          </a:prstGeom>
          <a:solidFill>
            <a:srgbClr val="CCFFFF"/>
          </a:solidFill>
          <a:ln w="2857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a:solidFill>
                  <a:srgbClr val="000000"/>
                </a:solidFill>
                <a:latin typeface="Times New Roman" panose="02020603050405020304" pitchFamily="18" charset="0"/>
              </a:rPr>
              <a:t>constant</a:t>
            </a:r>
          </a:p>
        </p:txBody>
      </p:sp>
      <p:sp>
        <p:nvSpPr>
          <p:cNvPr id="541755" name="Text Box 1083"/>
          <p:cNvSpPr txBox="1">
            <a:spLocks noChangeArrowheads="1"/>
          </p:cNvSpPr>
          <p:nvPr/>
        </p:nvSpPr>
        <p:spPr bwMode="auto">
          <a:xfrm>
            <a:off x="1631951" y="981075"/>
            <a:ext cx="54006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14"/>
              </a:buBlip>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rPr>
              <a:t>condition</a:t>
            </a:r>
            <a:r>
              <a:rPr kumimoji="1" lang="zh-CN" altLang="en-US"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ea typeface="楷体_GB2312" pitchFamily="49" charset="-122"/>
              </a:rPr>
              <a:t>or </a:t>
            </a:r>
            <a:endParaRPr lang="en-US" altLang="zh-CN" sz="2400" b="1">
              <a:solidFill>
                <a:srgbClr val="000000"/>
              </a:solidFill>
              <a:latin typeface="Times New Roman" panose="02020603050405020304" pitchFamily="18" charset="0"/>
              <a:ea typeface="楷体_GB2312" pitchFamily="49" charset="-122"/>
            </a:endParaRPr>
          </a:p>
        </p:txBody>
      </p:sp>
      <p:graphicFrame>
        <p:nvGraphicFramePr>
          <p:cNvPr id="195606" name="Object 22"/>
          <p:cNvGraphicFramePr>
            <a:graphicFrameLocks noChangeAspect="1"/>
          </p:cNvGraphicFramePr>
          <p:nvPr/>
        </p:nvGraphicFramePr>
        <p:xfrm>
          <a:off x="5514976" y="1071563"/>
          <a:ext cx="511175" cy="317500"/>
        </p:xfrm>
        <a:graphic>
          <a:graphicData uri="http://schemas.openxmlformats.org/presentationml/2006/ole">
            <mc:AlternateContent xmlns:mc="http://schemas.openxmlformats.org/markup-compatibility/2006">
              <mc:Choice xmlns:v="urn:schemas-microsoft-com:vml" Requires="v">
                <p:oleObj spid="_x0000_s224430" name="Equation" r:id="rId15" imgW="279720" imgH="203040" progId="Equation.DSMT4">
                  <p:embed/>
                </p:oleObj>
              </mc:Choice>
              <mc:Fallback>
                <p:oleObj name="Equation" r:id="rId15" imgW="279720" imgH="2030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14976" y="1071563"/>
                        <a:ext cx="51117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07" name="Object 23"/>
          <p:cNvGraphicFramePr>
            <a:graphicFrameLocks noChangeAspect="1"/>
          </p:cNvGraphicFramePr>
          <p:nvPr/>
        </p:nvGraphicFramePr>
        <p:xfrm>
          <a:off x="3597276" y="1052513"/>
          <a:ext cx="1165225" cy="423862"/>
        </p:xfrm>
        <a:graphic>
          <a:graphicData uri="http://schemas.openxmlformats.org/presentationml/2006/ole">
            <mc:AlternateContent xmlns:mc="http://schemas.openxmlformats.org/markup-compatibility/2006">
              <mc:Choice xmlns:v="urn:schemas-microsoft-com:vml" Requires="v">
                <p:oleObj spid="_x0000_s224431" name="Equation" r:id="rId17" imgW="597600" imgH="253800" progId="Equation.DSMT4">
                  <p:embed/>
                </p:oleObj>
              </mc:Choice>
              <mc:Fallback>
                <p:oleObj name="Equation" r:id="rId17" imgW="597600" imgH="253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7276" y="1052513"/>
                        <a:ext cx="116522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1768" name="Line 1096"/>
          <p:cNvSpPr>
            <a:spLocks noChangeShapeType="1"/>
          </p:cNvSpPr>
          <p:nvPr/>
        </p:nvSpPr>
        <p:spPr bwMode="auto">
          <a:xfrm flipH="1">
            <a:off x="2855913" y="3068638"/>
            <a:ext cx="1655762" cy="3603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1770" name="Object 25"/>
          <p:cNvGraphicFramePr>
            <a:graphicFrameLocks noChangeAspect="1"/>
          </p:cNvGraphicFramePr>
          <p:nvPr/>
        </p:nvGraphicFramePr>
        <p:xfrm>
          <a:off x="4583113" y="2924175"/>
          <a:ext cx="647700" cy="234950"/>
        </p:xfrm>
        <a:graphic>
          <a:graphicData uri="http://schemas.openxmlformats.org/presentationml/2006/ole">
            <mc:AlternateContent xmlns:mc="http://schemas.openxmlformats.org/markup-compatibility/2006">
              <mc:Choice xmlns:v="urn:schemas-microsoft-com:vml" Requires="v">
                <p:oleObj spid="_x0000_s224432" name="Equation" r:id="rId19" imgW="597600" imgH="253800" progId="Equation.DSMT4">
                  <p:embed/>
                </p:oleObj>
              </mc:Choice>
              <mc:Fallback>
                <p:oleObj name="Equation" r:id="rId19" imgW="597600" imgH="2538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83113" y="2924175"/>
                        <a:ext cx="647700" cy="234950"/>
                      </a:xfrm>
                      <a:prstGeom prst="rect">
                        <a:avLst/>
                      </a:prstGeom>
                      <a:solidFill>
                        <a:srgbClr val="FFFFCC"/>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1772" name="Line 1100"/>
          <p:cNvSpPr>
            <a:spLocks noChangeShapeType="1"/>
          </p:cNvSpPr>
          <p:nvPr/>
        </p:nvSpPr>
        <p:spPr bwMode="auto">
          <a:xfrm flipH="1" flipV="1">
            <a:off x="2855913" y="3789363"/>
            <a:ext cx="1511300" cy="431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1773" name="Object 27"/>
          <p:cNvGraphicFramePr>
            <a:graphicFrameLocks noChangeAspect="1"/>
          </p:cNvGraphicFramePr>
          <p:nvPr/>
        </p:nvGraphicFramePr>
        <p:xfrm>
          <a:off x="4430714" y="4076700"/>
          <a:ext cx="809625" cy="234950"/>
        </p:xfrm>
        <a:graphic>
          <a:graphicData uri="http://schemas.openxmlformats.org/presentationml/2006/ole">
            <mc:AlternateContent xmlns:mc="http://schemas.openxmlformats.org/markup-compatibility/2006">
              <mc:Choice xmlns:v="urn:schemas-microsoft-com:vml" Requires="v">
                <p:oleObj spid="_x0000_s224433" name="Equation" r:id="rId21" imgW="749880" imgH="253800" progId="Equation.DSMT4">
                  <p:embed/>
                </p:oleObj>
              </mc:Choice>
              <mc:Fallback>
                <p:oleObj name="Equation" r:id="rId21" imgW="749880" imgH="2538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0714" y="4076700"/>
                        <a:ext cx="809625" cy="234950"/>
                      </a:xfrm>
                      <a:prstGeom prst="rect">
                        <a:avLst/>
                      </a:prstGeom>
                      <a:solidFill>
                        <a:srgbClr val="FFFFCC"/>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1776" name="Rectangle 1104"/>
          <p:cNvSpPr>
            <a:spLocks noChangeArrowheads="1"/>
          </p:cNvSpPr>
          <p:nvPr/>
        </p:nvSpPr>
        <p:spPr bwMode="auto">
          <a:xfrm>
            <a:off x="1724025" y="1484313"/>
            <a:ext cx="6807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b="1">
                <a:solidFill>
                  <a:srgbClr val="000000"/>
                </a:solidFill>
                <a:latin typeface="Times New Roman" panose="02020603050405020304" pitchFamily="18" charset="0"/>
                <a:ea typeface="楷体_GB2312" pitchFamily="49" charset="-122"/>
              </a:rPr>
              <a:t>then the vector parameter equation was simplified</a:t>
            </a:r>
            <a:r>
              <a:rPr lang="zh-CN" altLang="en-US" sz="2000" b="1">
                <a:solidFill>
                  <a:srgbClr val="000000"/>
                </a:solidFill>
                <a:latin typeface="Times New Roman" panose="02020603050405020304" pitchFamily="18" charset="0"/>
                <a:ea typeface="楷体_GB2312" pitchFamily="49" charset="-122"/>
              </a:rPr>
              <a:t>：</a:t>
            </a:r>
            <a:r>
              <a:rPr lang="zh-CN" altLang="en-US" sz="2000">
                <a:solidFill>
                  <a:srgbClr val="000000"/>
                </a:solidFill>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381767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1755"/>
                                        </p:tgtEl>
                                        <p:attrNameLst>
                                          <p:attrName>style.visibility</p:attrName>
                                        </p:attrNameLst>
                                      </p:cBhvr>
                                      <p:to>
                                        <p:strVal val="visible"/>
                                      </p:to>
                                    </p:set>
                                    <p:animEffect transition="in" filter="blinds(horizontal)">
                                      <p:cBhvr>
                                        <p:cTn id="7" dur="500"/>
                                        <p:tgtEl>
                                          <p:spTgt spid="541755"/>
                                        </p:tgtEl>
                                      </p:cBhvr>
                                    </p:animEffect>
                                  </p:childTnLst>
                                </p:cTn>
                              </p:par>
                              <p:par>
                                <p:cTn id="8" presetID="3" presetClass="entr" presetSubtype="10" fill="hold" nodeType="withEffect">
                                  <p:stCondLst>
                                    <p:cond delay="0"/>
                                  </p:stCondLst>
                                  <p:childTnLst>
                                    <p:set>
                                      <p:cBhvr>
                                        <p:cTn id="9" dur="1" fill="hold">
                                          <p:stCondLst>
                                            <p:cond delay="0"/>
                                          </p:stCondLst>
                                        </p:cTn>
                                        <p:tgtEl>
                                          <p:spTgt spid="195607"/>
                                        </p:tgtEl>
                                        <p:attrNameLst>
                                          <p:attrName>style.visibility</p:attrName>
                                        </p:attrNameLst>
                                      </p:cBhvr>
                                      <p:to>
                                        <p:strVal val="visible"/>
                                      </p:to>
                                    </p:set>
                                    <p:animEffect transition="in" filter="blinds(horizontal)">
                                      <p:cBhvr>
                                        <p:cTn id="10" dur="500"/>
                                        <p:tgtEl>
                                          <p:spTgt spid="195607"/>
                                        </p:tgtEl>
                                      </p:cBhvr>
                                    </p:animEffect>
                                  </p:childTnLst>
                                </p:cTn>
                              </p:par>
                              <p:par>
                                <p:cTn id="11" presetID="3" presetClass="entr" presetSubtype="10" fill="hold" nodeType="withEffect">
                                  <p:stCondLst>
                                    <p:cond delay="0"/>
                                  </p:stCondLst>
                                  <p:childTnLst>
                                    <p:set>
                                      <p:cBhvr>
                                        <p:cTn id="12" dur="1" fill="hold">
                                          <p:stCondLst>
                                            <p:cond delay="0"/>
                                          </p:stCondLst>
                                        </p:cTn>
                                        <p:tgtEl>
                                          <p:spTgt spid="195606"/>
                                        </p:tgtEl>
                                        <p:attrNameLst>
                                          <p:attrName>style.visibility</p:attrName>
                                        </p:attrNameLst>
                                      </p:cBhvr>
                                      <p:to>
                                        <p:strVal val="visible"/>
                                      </p:to>
                                    </p:set>
                                    <p:animEffect transition="in" filter="blinds(horizontal)">
                                      <p:cBhvr>
                                        <p:cTn id="13" dur="500"/>
                                        <p:tgtEl>
                                          <p:spTgt spid="19560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1776"/>
                                        </p:tgtEl>
                                        <p:attrNameLst>
                                          <p:attrName>style.visibility</p:attrName>
                                        </p:attrNameLst>
                                      </p:cBhvr>
                                      <p:to>
                                        <p:strVal val="visible"/>
                                      </p:to>
                                    </p:set>
                                    <p:animEffect transition="in" filter="blinds(horizontal)">
                                      <p:cBhvr>
                                        <p:cTn id="18" dur="500"/>
                                        <p:tgtEl>
                                          <p:spTgt spid="541776"/>
                                        </p:tgtEl>
                                      </p:cBhvr>
                                    </p:animEffect>
                                  </p:childTnLst>
                                </p:cTn>
                              </p:par>
                              <p:par>
                                <p:cTn id="19" presetID="3" presetClass="entr" presetSubtype="10" fill="hold" nodeType="withEffect">
                                  <p:stCondLst>
                                    <p:cond delay="0"/>
                                  </p:stCondLst>
                                  <p:childTnLst>
                                    <p:set>
                                      <p:cBhvr>
                                        <p:cTn id="20" dur="1" fill="hold">
                                          <p:stCondLst>
                                            <p:cond delay="0"/>
                                          </p:stCondLst>
                                        </p:cTn>
                                        <p:tgtEl>
                                          <p:spTgt spid="195588"/>
                                        </p:tgtEl>
                                        <p:attrNameLst>
                                          <p:attrName>style.visibility</p:attrName>
                                        </p:attrNameLst>
                                      </p:cBhvr>
                                      <p:to>
                                        <p:strVal val="visible"/>
                                      </p:to>
                                    </p:set>
                                    <p:animEffect transition="in" filter="blinds(horizontal)">
                                      <p:cBhvr>
                                        <p:cTn id="21" dur="500"/>
                                        <p:tgtEl>
                                          <p:spTgt spid="195588"/>
                                        </p:tgtEl>
                                      </p:cBhvr>
                                    </p:animEffect>
                                  </p:childTnLst>
                                </p:cTn>
                              </p:par>
                              <p:par>
                                <p:cTn id="22" presetID="3" presetClass="entr" presetSubtype="10" fill="hold" nodeType="withEffect">
                                  <p:stCondLst>
                                    <p:cond delay="0"/>
                                  </p:stCondLst>
                                  <p:childTnLst>
                                    <p:set>
                                      <p:cBhvr>
                                        <p:cTn id="23" dur="1" fill="hold">
                                          <p:stCondLst>
                                            <p:cond delay="0"/>
                                          </p:stCondLst>
                                        </p:cTn>
                                        <p:tgtEl>
                                          <p:spTgt spid="195589"/>
                                        </p:tgtEl>
                                        <p:attrNameLst>
                                          <p:attrName>style.visibility</p:attrName>
                                        </p:attrNameLst>
                                      </p:cBhvr>
                                      <p:to>
                                        <p:strVal val="visible"/>
                                      </p:to>
                                    </p:set>
                                    <p:animEffect transition="in" filter="blinds(horizontal)">
                                      <p:cBhvr>
                                        <p:cTn id="24" dur="500"/>
                                        <p:tgtEl>
                                          <p:spTgt spid="1955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541770"/>
                                        </p:tgtEl>
                                        <p:attrNameLst>
                                          <p:attrName>style.visibility</p:attrName>
                                        </p:attrNameLst>
                                      </p:cBhvr>
                                      <p:to>
                                        <p:strVal val="visible"/>
                                      </p:to>
                                    </p:set>
                                    <p:animEffect transition="in" filter="blinds(horizontal)">
                                      <p:cBhvr>
                                        <p:cTn id="29" dur="500"/>
                                        <p:tgtEl>
                                          <p:spTgt spid="54177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41768"/>
                                        </p:tgtEl>
                                        <p:attrNameLst>
                                          <p:attrName>style.visibility</p:attrName>
                                        </p:attrNameLst>
                                      </p:cBhvr>
                                      <p:to>
                                        <p:strVal val="visible"/>
                                      </p:to>
                                    </p:set>
                                    <p:animEffect transition="in" filter="blinds(horizontal)">
                                      <p:cBhvr>
                                        <p:cTn id="32" dur="500"/>
                                        <p:tgtEl>
                                          <p:spTgt spid="54176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41772"/>
                                        </p:tgtEl>
                                        <p:attrNameLst>
                                          <p:attrName>style.visibility</p:attrName>
                                        </p:attrNameLst>
                                      </p:cBhvr>
                                      <p:to>
                                        <p:strVal val="visible"/>
                                      </p:to>
                                    </p:set>
                                    <p:animEffect transition="in" filter="blinds(horizontal)">
                                      <p:cBhvr>
                                        <p:cTn id="35" dur="500"/>
                                        <p:tgtEl>
                                          <p:spTgt spid="541772"/>
                                        </p:tgtEl>
                                      </p:cBhvr>
                                    </p:animEffect>
                                  </p:childTnLst>
                                </p:cTn>
                              </p:par>
                              <p:par>
                                <p:cTn id="36" presetID="3" presetClass="entr" presetSubtype="10" fill="hold" nodeType="withEffect">
                                  <p:stCondLst>
                                    <p:cond delay="0"/>
                                  </p:stCondLst>
                                  <p:childTnLst>
                                    <p:set>
                                      <p:cBhvr>
                                        <p:cTn id="37" dur="1" fill="hold">
                                          <p:stCondLst>
                                            <p:cond delay="0"/>
                                          </p:stCondLst>
                                        </p:cTn>
                                        <p:tgtEl>
                                          <p:spTgt spid="541773"/>
                                        </p:tgtEl>
                                        <p:attrNameLst>
                                          <p:attrName>style.visibility</p:attrName>
                                        </p:attrNameLst>
                                      </p:cBhvr>
                                      <p:to>
                                        <p:strVal val="visible"/>
                                      </p:to>
                                    </p:set>
                                    <p:animEffect transition="in" filter="blinds(horizontal)">
                                      <p:cBhvr>
                                        <p:cTn id="38" dur="500"/>
                                        <p:tgtEl>
                                          <p:spTgt spid="54177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541753"/>
                                        </p:tgtEl>
                                        <p:attrNameLst>
                                          <p:attrName>style.visibility</p:attrName>
                                        </p:attrNameLst>
                                      </p:cBhvr>
                                      <p:to>
                                        <p:strVal val="visible"/>
                                      </p:to>
                                    </p:set>
                                    <p:animEffect transition="in" filter="blinds(horizontal)">
                                      <p:cBhvr>
                                        <p:cTn id="43" dur="500"/>
                                        <p:tgtEl>
                                          <p:spTgt spid="54175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41762"/>
                                        </p:tgtEl>
                                        <p:attrNameLst>
                                          <p:attrName>style.visibility</p:attrName>
                                        </p:attrNameLst>
                                      </p:cBhvr>
                                      <p:to>
                                        <p:strVal val="visible"/>
                                      </p:to>
                                    </p:set>
                                    <p:animEffect transition="in" filter="blinds(horizontal)">
                                      <p:cBhvr>
                                        <p:cTn id="48" dur="500"/>
                                        <p:tgtEl>
                                          <p:spTgt spid="54176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41763"/>
                                        </p:tgtEl>
                                        <p:attrNameLst>
                                          <p:attrName>style.visibility</p:attrName>
                                        </p:attrNameLst>
                                      </p:cBhvr>
                                      <p:to>
                                        <p:strVal val="visible"/>
                                      </p:to>
                                    </p:set>
                                    <p:animEffect transition="in" filter="blinds(horizontal)">
                                      <p:cBhvr>
                                        <p:cTn id="51" dur="500"/>
                                        <p:tgtEl>
                                          <p:spTgt spid="54176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541775"/>
                                        </p:tgtEl>
                                        <p:attrNameLst>
                                          <p:attrName>style.visibility</p:attrName>
                                        </p:attrNameLst>
                                      </p:cBhvr>
                                      <p:to>
                                        <p:strVal val="visible"/>
                                      </p:to>
                                    </p:set>
                                    <p:animEffect transition="in" filter="blinds(horizontal)">
                                      <p:cBhvr>
                                        <p:cTn id="56" dur="500"/>
                                        <p:tgtEl>
                                          <p:spTgt spid="541775"/>
                                        </p:tgtEl>
                                      </p:cBhvr>
                                    </p:animEffect>
                                  </p:childTnLst>
                                </p:cTn>
                              </p:par>
                              <p:par>
                                <p:cTn id="57" presetID="3" presetClass="entr" presetSubtype="10" fill="hold" nodeType="withEffect">
                                  <p:stCondLst>
                                    <p:cond delay="0"/>
                                  </p:stCondLst>
                                  <p:childTnLst>
                                    <p:set>
                                      <p:cBhvr>
                                        <p:cTn id="58" dur="1" fill="hold">
                                          <p:stCondLst>
                                            <p:cond delay="0"/>
                                          </p:stCondLst>
                                        </p:cTn>
                                        <p:tgtEl>
                                          <p:spTgt spid="541765"/>
                                        </p:tgtEl>
                                        <p:attrNameLst>
                                          <p:attrName>style.visibility</p:attrName>
                                        </p:attrNameLst>
                                      </p:cBhvr>
                                      <p:to>
                                        <p:strVal val="visible"/>
                                      </p:to>
                                    </p:set>
                                    <p:animEffect transition="in" filter="blinds(horizontal)">
                                      <p:cBhvr>
                                        <p:cTn id="59" dur="500"/>
                                        <p:tgtEl>
                                          <p:spTgt spid="54176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541760"/>
                                        </p:tgtEl>
                                        <p:attrNameLst>
                                          <p:attrName>style.visibility</p:attrName>
                                        </p:attrNameLst>
                                      </p:cBhvr>
                                      <p:to>
                                        <p:strVal val="visible"/>
                                      </p:to>
                                    </p:set>
                                    <p:animEffect transition="in" filter="blinds(horizontal)">
                                      <p:cBhvr>
                                        <p:cTn id="64" dur="500"/>
                                        <p:tgtEl>
                                          <p:spTgt spid="541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60" grpId="0"/>
      <p:bldP spid="541762" grpId="0" animBg="1"/>
      <p:bldP spid="541763" grpId="0" animBg="1"/>
      <p:bldP spid="541755" grpId="0"/>
      <p:bldP spid="541768" grpId="0" animBg="1"/>
      <p:bldP spid="541772" grpId="0" animBg="1"/>
      <p:bldP spid="54177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B80E462-780F-4CA2-9493-9DB6AB96A4EA}" type="slidenum">
              <a:rPr lang="en-US" altLang="zh-CN" sz="1400">
                <a:solidFill>
                  <a:srgbClr val="000000"/>
                </a:solidFill>
              </a:rPr>
              <a:pPr algn="r"/>
              <a:t>25</a:t>
            </a:fld>
            <a:endParaRPr lang="en-US" altLang="zh-CN" sz="1400">
              <a:solidFill>
                <a:srgbClr val="000000"/>
              </a:solidFill>
            </a:endParaRPr>
          </a:p>
        </p:txBody>
      </p:sp>
      <p:sp>
        <p:nvSpPr>
          <p:cNvPr id="196611" name="Rectangle 20"/>
          <p:cNvSpPr>
            <a:spLocks noChangeArrowheads="1"/>
          </p:cNvSpPr>
          <p:nvPr/>
        </p:nvSpPr>
        <p:spPr bwMode="auto">
          <a:xfrm>
            <a:off x="1774825" y="476250"/>
            <a:ext cx="5214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800000"/>
                </a:solidFill>
                <a:ea typeface="幼圆" panose="02010509060101010101" pitchFamily="49" charset="-122"/>
              </a:rPr>
              <a:t>3.  </a:t>
            </a:r>
            <a:r>
              <a:rPr lang="en-US" altLang="zh-CN" sz="2400" b="1">
                <a:solidFill>
                  <a:srgbClr val="800000"/>
                </a:solidFill>
              </a:rPr>
              <a:t>Circular polarized wave</a:t>
            </a:r>
          </a:p>
        </p:txBody>
      </p:sp>
      <p:grpSp>
        <p:nvGrpSpPr>
          <p:cNvPr id="664596" name="Group 20"/>
          <p:cNvGrpSpPr>
            <a:grpSpLocks/>
          </p:cNvGrpSpPr>
          <p:nvPr/>
        </p:nvGrpSpPr>
        <p:grpSpPr bwMode="auto">
          <a:xfrm>
            <a:off x="1871663" y="949326"/>
            <a:ext cx="6024562" cy="525463"/>
            <a:chOff x="45" y="598"/>
            <a:chExt cx="3795" cy="331"/>
          </a:xfrm>
        </p:grpSpPr>
        <p:graphicFrame>
          <p:nvGraphicFramePr>
            <p:cNvPr id="196613" name="Object 5"/>
            <p:cNvGraphicFramePr>
              <a:graphicFrameLocks noChangeAspect="1"/>
            </p:cNvGraphicFramePr>
            <p:nvPr/>
          </p:nvGraphicFramePr>
          <p:xfrm>
            <a:off x="1594" y="625"/>
            <a:ext cx="2246" cy="304"/>
          </p:xfrm>
          <a:graphic>
            <a:graphicData uri="http://schemas.openxmlformats.org/presentationml/2006/ole">
              <mc:AlternateContent xmlns:mc="http://schemas.openxmlformats.org/markup-compatibility/2006">
                <mc:Choice xmlns:v="urn:schemas-microsoft-com:vml" Requires="v">
                  <p:oleObj spid="_x0000_s225362" name="Equation" r:id="rId3" imgW="2364480" imgH="304560" progId="Equation.DSMT4">
                    <p:embed/>
                  </p:oleObj>
                </mc:Choice>
                <mc:Fallback>
                  <p:oleObj name="Equation" r:id="rId3" imgW="236448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 y="625"/>
                          <a:ext cx="224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6614" name="Text Box 19"/>
            <p:cNvSpPr txBox="1">
              <a:spLocks noChangeArrowheads="1"/>
            </p:cNvSpPr>
            <p:nvPr/>
          </p:nvSpPr>
          <p:spPr bwMode="auto">
            <a:xfrm>
              <a:off x="45" y="598"/>
              <a:ext cx="13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5"/>
                </a:buBlip>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rPr>
                <a:t>condition </a:t>
              </a:r>
              <a:r>
                <a:rPr kumimoji="1" lang="zh-CN" altLang="en-US" sz="2400" b="1">
                  <a:solidFill>
                    <a:srgbClr val="000000"/>
                  </a:solidFill>
                  <a:latin typeface="Times New Roman" panose="02020603050405020304" pitchFamily="18" charset="0"/>
                  <a:ea typeface="楷体_GB2312" pitchFamily="49" charset="-122"/>
                </a:rPr>
                <a:t>：</a:t>
              </a:r>
              <a:endParaRPr lang="zh-CN" altLang="en-US" sz="2400" b="1">
                <a:solidFill>
                  <a:srgbClr val="000000"/>
                </a:solidFill>
                <a:latin typeface="Times New Roman" panose="02020603050405020304" pitchFamily="18" charset="0"/>
                <a:ea typeface="楷体_GB2312" pitchFamily="49" charset="-122"/>
              </a:endParaRPr>
            </a:p>
          </p:txBody>
        </p:sp>
      </p:grpSp>
      <p:grpSp>
        <p:nvGrpSpPr>
          <p:cNvPr id="664602" name="Group 26"/>
          <p:cNvGrpSpPr>
            <a:grpSpLocks/>
          </p:cNvGrpSpPr>
          <p:nvPr/>
        </p:nvGrpSpPr>
        <p:grpSpPr bwMode="auto">
          <a:xfrm>
            <a:off x="4224338" y="1484314"/>
            <a:ext cx="5256212" cy="1062037"/>
            <a:chOff x="4195" y="1219"/>
            <a:chExt cx="1639" cy="669"/>
          </a:xfrm>
        </p:grpSpPr>
        <p:sp>
          <p:nvSpPr>
            <p:cNvPr id="196616" name="Line 23"/>
            <p:cNvSpPr>
              <a:spLocks noChangeShapeType="1"/>
            </p:cNvSpPr>
            <p:nvPr/>
          </p:nvSpPr>
          <p:spPr bwMode="auto">
            <a:xfrm flipH="1">
              <a:off x="4195" y="1480"/>
              <a:ext cx="635" cy="4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6617" name="Rectangle 24"/>
            <p:cNvSpPr>
              <a:spLocks noChangeArrowheads="1"/>
            </p:cNvSpPr>
            <p:nvPr/>
          </p:nvSpPr>
          <p:spPr bwMode="auto">
            <a:xfrm>
              <a:off x="4740" y="1219"/>
              <a:ext cx="1094" cy="252"/>
            </a:xfrm>
            <a:prstGeom prst="rect">
              <a:avLst/>
            </a:prstGeom>
            <a:solidFill>
              <a:srgbClr val="CCFFFF"/>
            </a:solidFill>
            <a:ln w="28575">
              <a:solidFill>
                <a:srgbClr val="FF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a:solidFill>
                    <a:srgbClr val="000000"/>
                  </a:solidFill>
                  <a:latin typeface="Times New Roman" panose="02020603050405020304" pitchFamily="18" charset="0"/>
                </a:rPr>
                <a:t>constant</a:t>
              </a:r>
            </a:p>
          </p:txBody>
        </p:sp>
      </p:grpSp>
      <p:sp>
        <p:nvSpPr>
          <p:cNvPr id="664608" name="Text Box 32"/>
          <p:cNvSpPr txBox="1">
            <a:spLocks noChangeArrowheads="1"/>
          </p:cNvSpPr>
          <p:nvPr/>
        </p:nvSpPr>
        <p:spPr bwMode="auto">
          <a:xfrm>
            <a:off x="1919288" y="4221164"/>
            <a:ext cx="795655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5000"/>
              </a:lnSpc>
              <a:buFontTx/>
              <a:buBlip>
                <a:blip r:embed="rId6"/>
              </a:buBlip>
            </a:pPr>
            <a:r>
              <a:rPr lang="en-US" altLang="zh-CN" sz="2000" b="1">
                <a:solidFill>
                  <a:srgbClr val="000000"/>
                </a:solidFill>
                <a:ea typeface="楷体_GB2312" pitchFamily="49" charset="-122"/>
              </a:rPr>
              <a:t>   </a:t>
            </a:r>
            <a:r>
              <a:rPr lang="en-US" altLang="zh-CN" sz="2000" b="1">
                <a:solidFill>
                  <a:srgbClr val="000000"/>
                </a:solidFill>
              </a:rPr>
              <a:t>conclusion</a:t>
            </a:r>
            <a:r>
              <a:rPr lang="zh-CN" altLang="en-US" sz="2000" b="1">
                <a:solidFill>
                  <a:srgbClr val="000000"/>
                </a:solidFill>
                <a:ea typeface="楷体_GB2312" pitchFamily="49" charset="-122"/>
              </a:rPr>
              <a:t>：</a:t>
            </a:r>
            <a:r>
              <a:rPr lang="en-US" altLang="zh-CN" sz="2000" b="1">
                <a:solidFill>
                  <a:srgbClr val="000000"/>
                </a:solidFill>
                <a:ea typeface="楷体_GB2312" pitchFamily="49" charset="-122"/>
              </a:rPr>
              <a:t>Any two Linear polarized wave that the same frequency and direction of propagation, what’s more their polarization direction perpendicular to each other,  can be synthesise to circular polarized wave, when their amplitude is the same and their differ  phase is ±</a:t>
            </a:r>
            <a:r>
              <a:rPr lang="el-GR" altLang="zh-CN" sz="2000" b="1">
                <a:solidFill>
                  <a:srgbClr val="000000"/>
                </a:solidFill>
                <a:ea typeface="楷体_GB2312" pitchFamily="49" charset="-122"/>
              </a:rPr>
              <a:t>π</a:t>
            </a:r>
            <a:r>
              <a:rPr lang="en-US" altLang="zh-CN" sz="2000" b="1">
                <a:solidFill>
                  <a:srgbClr val="000000"/>
                </a:solidFill>
                <a:ea typeface="楷体_GB2312" pitchFamily="49" charset="-122"/>
              </a:rPr>
              <a:t>/ 2 </a:t>
            </a:r>
            <a:r>
              <a:rPr lang="en-US" altLang="zh-CN" sz="2000" b="1">
                <a:solidFill>
                  <a:srgbClr val="000000"/>
                </a:solidFill>
                <a:ea typeface="楷体_GB2312" pitchFamily="49" charset="-122"/>
                <a:cs typeface="Times New Roman" panose="02020603050405020304" pitchFamily="18" charset="0"/>
              </a:rPr>
              <a:t>.</a:t>
            </a:r>
            <a:endParaRPr lang="en-US" altLang="zh-CN" sz="2000" b="1">
              <a:solidFill>
                <a:srgbClr val="000000"/>
              </a:solidFill>
              <a:ea typeface="楷体_GB2312" pitchFamily="49" charset="-122"/>
            </a:endParaRPr>
          </a:p>
        </p:txBody>
      </p:sp>
      <p:sp>
        <p:nvSpPr>
          <p:cNvPr id="664616" name="Text Box 40"/>
          <p:cNvSpPr txBox="1">
            <a:spLocks noChangeArrowheads="1"/>
          </p:cNvSpPr>
          <p:nvPr/>
        </p:nvSpPr>
        <p:spPr bwMode="auto">
          <a:xfrm>
            <a:off x="1871663" y="1628775"/>
            <a:ext cx="43688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5"/>
              </a:buBlip>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rPr>
              <a:t>The vector end equation</a:t>
            </a:r>
          </a:p>
        </p:txBody>
      </p:sp>
      <p:graphicFrame>
        <p:nvGraphicFramePr>
          <p:cNvPr id="196620" name="Object 12"/>
          <p:cNvGraphicFramePr>
            <a:graphicFrameLocks noChangeAspect="1"/>
          </p:cNvGraphicFramePr>
          <p:nvPr/>
        </p:nvGraphicFramePr>
        <p:xfrm>
          <a:off x="2566988" y="2205038"/>
          <a:ext cx="1617662" cy="508000"/>
        </p:xfrm>
        <a:graphic>
          <a:graphicData uri="http://schemas.openxmlformats.org/presentationml/2006/ole">
            <mc:AlternateContent xmlns:mc="http://schemas.openxmlformats.org/markup-compatibility/2006">
              <mc:Choice xmlns:v="urn:schemas-microsoft-com:vml" Requires="v">
                <p:oleObj spid="_x0000_s225363" name="Equation" r:id="rId7" imgW="1105920" imgH="330120" progId="Equation.DSMT4">
                  <p:embed/>
                </p:oleObj>
              </mc:Choice>
              <mc:Fallback>
                <p:oleObj name="Equation" r:id="rId7" imgW="1105920" imgH="330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2205038"/>
                        <a:ext cx="161766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4622" name="Rectangle 46"/>
          <p:cNvSpPr>
            <a:spLocks noChangeArrowheads="1"/>
          </p:cNvSpPr>
          <p:nvPr/>
        </p:nvSpPr>
        <p:spPr bwMode="auto">
          <a:xfrm>
            <a:off x="1609726" y="2981325"/>
            <a:ext cx="9058275" cy="1150938"/>
          </a:xfrm>
          <a:prstGeom prst="rect">
            <a:avLst/>
          </a:prstGeom>
          <a:solidFill>
            <a:srgbClr val="FFFFCC"/>
          </a:solidFill>
          <a:ln w="9525">
            <a:solidFill>
              <a:schemeClr val="tx2"/>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graphicFrame>
        <p:nvGraphicFramePr>
          <p:cNvPr id="664623" name="Object 14"/>
          <p:cNvGraphicFramePr>
            <a:graphicFrameLocks noChangeAspect="1"/>
          </p:cNvGraphicFramePr>
          <p:nvPr/>
        </p:nvGraphicFramePr>
        <p:xfrm>
          <a:off x="3503613" y="2924176"/>
          <a:ext cx="1008062" cy="823913"/>
        </p:xfrm>
        <a:graphic>
          <a:graphicData uri="http://schemas.openxmlformats.org/presentationml/2006/ole">
            <mc:AlternateContent xmlns:mc="http://schemas.openxmlformats.org/markup-compatibility/2006">
              <mc:Choice xmlns:v="urn:schemas-microsoft-com:vml" Requires="v">
                <p:oleObj spid="_x0000_s225364" name="Equation" r:id="rId9" imgW="635760" imgH="507600" progId="Equation.DSMT4">
                  <p:embed/>
                </p:oleObj>
              </mc:Choice>
              <mc:Fallback>
                <p:oleObj name="Equation" r:id="rId9" imgW="635760" imgH="507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613" y="2924176"/>
                        <a:ext cx="100806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4624" name="Rectangle 48"/>
          <p:cNvSpPr>
            <a:spLocks noChangeArrowheads="1"/>
          </p:cNvSpPr>
          <p:nvPr/>
        </p:nvSpPr>
        <p:spPr bwMode="auto">
          <a:xfrm>
            <a:off x="1774825" y="3644900"/>
            <a:ext cx="408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1600" b="1">
                <a:solidFill>
                  <a:srgbClr val="000000"/>
                </a:solidFill>
                <a:latin typeface="Times New Roman" panose="02020603050405020304" pitchFamily="18" charset="0"/>
                <a:ea typeface="楷体_GB2312" pitchFamily="49" charset="-122"/>
              </a:rPr>
              <a:t>Left-hand circular polarization wave(LHCP)</a:t>
            </a:r>
          </a:p>
        </p:txBody>
      </p:sp>
      <p:graphicFrame>
        <p:nvGraphicFramePr>
          <p:cNvPr id="664625" name="Object 16"/>
          <p:cNvGraphicFramePr>
            <a:graphicFrameLocks noChangeAspect="1"/>
          </p:cNvGraphicFramePr>
          <p:nvPr/>
        </p:nvGraphicFramePr>
        <p:xfrm>
          <a:off x="7464426" y="2924175"/>
          <a:ext cx="1152525" cy="749300"/>
        </p:xfrm>
        <a:graphic>
          <a:graphicData uri="http://schemas.openxmlformats.org/presentationml/2006/ole">
            <mc:AlternateContent xmlns:mc="http://schemas.openxmlformats.org/markup-compatibility/2006">
              <mc:Choice xmlns:v="urn:schemas-microsoft-com:vml" Requires="v">
                <p:oleObj spid="_x0000_s225365" name="Equation" r:id="rId11" imgW="609480" imgH="393480" progId="Equation.DSMT4">
                  <p:embed/>
                </p:oleObj>
              </mc:Choice>
              <mc:Fallback>
                <p:oleObj name="Equation" r:id="rId11" imgW="609480" imgH="393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4426" y="2924175"/>
                        <a:ext cx="115252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48"/>
          <p:cNvSpPr>
            <a:spLocks noChangeArrowheads="1"/>
          </p:cNvSpPr>
          <p:nvPr/>
        </p:nvSpPr>
        <p:spPr bwMode="auto">
          <a:xfrm>
            <a:off x="6240464" y="3644900"/>
            <a:ext cx="4224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1600" b="1">
                <a:solidFill>
                  <a:srgbClr val="000000"/>
                </a:solidFill>
                <a:latin typeface="Times New Roman" panose="02020603050405020304" pitchFamily="18" charset="0"/>
                <a:ea typeface="楷体_GB2312" pitchFamily="49" charset="-122"/>
              </a:rPr>
              <a:t>Right-hand circular polarization wave(RHCP)</a:t>
            </a:r>
          </a:p>
        </p:txBody>
      </p:sp>
    </p:spTree>
    <p:extLst>
      <p:ext uri="{BB962C8B-B14F-4D97-AF65-F5344CB8AC3E}">
        <p14:creationId xmlns:p14="http://schemas.microsoft.com/office/powerpoint/2010/main" val="438450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64596"/>
                                        </p:tgtEl>
                                        <p:attrNameLst>
                                          <p:attrName>style.visibility</p:attrName>
                                        </p:attrNameLst>
                                      </p:cBhvr>
                                      <p:to>
                                        <p:strVal val="visible"/>
                                      </p:to>
                                    </p:set>
                                    <p:animEffect transition="in" filter="wipe(left)">
                                      <p:cBhvr>
                                        <p:cTn id="7" dur="500"/>
                                        <p:tgtEl>
                                          <p:spTgt spid="664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4616"/>
                                        </p:tgtEl>
                                        <p:attrNameLst>
                                          <p:attrName>style.visibility</p:attrName>
                                        </p:attrNameLst>
                                      </p:cBhvr>
                                      <p:to>
                                        <p:strVal val="visible"/>
                                      </p:to>
                                    </p:set>
                                    <p:animEffect transition="in" filter="blinds(horizontal)">
                                      <p:cBhvr>
                                        <p:cTn id="12" dur="500"/>
                                        <p:tgtEl>
                                          <p:spTgt spid="6646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64602"/>
                                        </p:tgtEl>
                                        <p:attrNameLst>
                                          <p:attrName>style.visibility</p:attrName>
                                        </p:attrNameLst>
                                      </p:cBhvr>
                                      <p:to>
                                        <p:strVal val="visible"/>
                                      </p:to>
                                    </p:set>
                                    <p:animEffect transition="in" filter="blinds(horizontal)">
                                      <p:cBhvr>
                                        <p:cTn id="17" dur="500"/>
                                        <p:tgtEl>
                                          <p:spTgt spid="664602"/>
                                        </p:tgtEl>
                                      </p:cBhvr>
                                    </p:animEffect>
                                  </p:childTnLst>
                                </p:cTn>
                              </p:par>
                              <p:par>
                                <p:cTn id="18" presetID="3" presetClass="entr" presetSubtype="10" fill="hold" nodeType="withEffect">
                                  <p:stCondLst>
                                    <p:cond delay="0"/>
                                  </p:stCondLst>
                                  <p:childTnLst>
                                    <p:set>
                                      <p:cBhvr>
                                        <p:cTn id="19" dur="1" fill="hold">
                                          <p:stCondLst>
                                            <p:cond delay="0"/>
                                          </p:stCondLst>
                                        </p:cTn>
                                        <p:tgtEl>
                                          <p:spTgt spid="196620"/>
                                        </p:tgtEl>
                                        <p:attrNameLst>
                                          <p:attrName>style.visibility</p:attrName>
                                        </p:attrNameLst>
                                      </p:cBhvr>
                                      <p:to>
                                        <p:strVal val="visible"/>
                                      </p:to>
                                    </p:set>
                                    <p:animEffect transition="in" filter="blinds(horizontal)">
                                      <p:cBhvr>
                                        <p:cTn id="20" dur="500"/>
                                        <p:tgtEl>
                                          <p:spTgt spid="19662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64623"/>
                                        </p:tgtEl>
                                        <p:attrNameLst>
                                          <p:attrName>style.visibility</p:attrName>
                                        </p:attrNameLst>
                                      </p:cBhvr>
                                      <p:to>
                                        <p:strVal val="visible"/>
                                      </p:to>
                                    </p:set>
                                    <p:animEffect transition="in" filter="blinds(horizontal)">
                                      <p:cBhvr>
                                        <p:cTn id="25" dur="500"/>
                                        <p:tgtEl>
                                          <p:spTgt spid="664623"/>
                                        </p:tgtEl>
                                      </p:cBhvr>
                                    </p:animEffect>
                                  </p:childTnLst>
                                </p:cTn>
                              </p:par>
                              <p:par>
                                <p:cTn id="26" presetID="3" presetClass="entr" presetSubtype="10" fill="hold" nodeType="withEffect">
                                  <p:stCondLst>
                                    <p:cond delay="0"/>
                                  </p:stCondLst>
                                  <p:childTnLst>
                                    <p:set>
                                      <p:cBhvr>
                                        <p:cTn id="27" dur="1" fill="hold">
                                          <p:stCondLst>
                                            <p:cond delay="0"/>
                                          </p:stCondLst>
                                        </p:cTn>
                                        <p:tgtEl>
                                          <p:spTgt spid="664625"/>
                                        </p:tgtEl>
                                        <p:attrNameLst>
                                          <p:attrName>style.visibility</p:attrName>
                                        </p:attrNameLst>
                                      </p:cBhvr>
                                      <p:to>
                                        <p:strVal val="visible"/>
                                      </p:to>
                                    </p:set>
                                    <p:animEffect transition="in" filter="blinds(horizontal)">
                                      <p:cBhvr>
                                        <p:cTn id="28" dur="500"/>
                                        <p:tgtEl>
                                          <p:spTgt spid="6646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64624"/>
                                        </p:tgtEl>
                                        <p:attrNameLst>
                                          <p:attrName>style.visibility</p:attrName>
                                        </p:attrNameLst>
                                      </p:cBhvr>
                                      <p:to>
                                        <p:strVal val="visible"/>
                                      </p:to>
                                    </p:set>
                                    <p:animEffect transition="in" filter="blinds(horizontal)">
                                      <p:cBhvr>
                                        <p:cTn id="31" dur="500"/>
                                        <p:tgtEl>
                                          <p:spTgt spid="664624"/>
                                        </p:tgtEl>
                                      </p:cBhvr>
                                    </p:animEffect>
                                  </p:childTnLst>
                                </p:cTn>
                              </p:par>
                            </p:childTnLst>
                          </p:cTn>
                        </p:par>
                        <p:par>
                          <p:cTn id="32" fill="hold" nodeType="afterGroup">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664622"/>
                                        </p:tgtEl>
                                        <p:attrNameLst>
                                          <p:attrName>style.visibility</p:attrName>
                                        </p:attrNameLst>
                                      </p:cBhvr>
                                      <p:to>
                                        <p:strVal val="visible"/>
                                      </p:to>
                                    </p:set>
                                    <p:animEffect transition="in" filter="blinds(horizontal)">
                                      <p:cBhvr>
                                        <p:cTn id="35" dur="500"/>
                                        <p:tgtEl>
                                          <p:spTgt spid="66462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64608"/>
                                        </p:tgtEl>
                                        <p:attrNameLst>
                                          <p:attrName>style.visibility</p:attrName>
                                        </p:attrNameLst>
                                      </p:cBhvr>
                                      <p:to>
                                        <p:strVal val="visible"/>
                                      </p:to>
                                    </p:set>
                                    <p:animEffect transition="in" filter="blinds(horizontal)">
                                      <p:cBhvr>
                                        <p:cTn id="40" dur="500"/>
                                        <p:tgtEl>
                                          <p:spTgt spid="66460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608" grpId="0"/>
      <p:bldP spid="664616" grpId="0"/>
      <p:bldP spid="664622" grpId="0" animBg="1"/>
      <p:bldP spid="664624"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634" name="Object 2"/>
          <p:cNvGraphicFramePr>
            <a:graphicFrameLocks noGrp="1" noChangeAspect="1"/>
          </p:cNvGraphicFramePr>
          <p:nvPr>
            <p:ph idx="4294967295"/>
          </p:nvPr>
        </p:nvGraphicFramePr>
        <p:xfrm>
          <a:off x="7391400" y="620714"/>
          <a:ext cx="1690688" cy="492125"/>
        </p:xfrm>
        <a:graphic>
          <a:graphicData uri="http://schemas.openxmlformats.org/presentationml/2006/ole">
            <mc:AlternateContent xmlns:mc="http://schemas.openxmlformats.org/markup-compatibility/2006">
              <mc:Choice xmlns:v="urn:schemas-microsoft-com:vml" Requires="v">
                <p:oleObj spid="_x0000_s226346" name="Equation" r:id="rId3" imgW="915480" imgH="253800" progId="Equation.DSMT4">
                  <p:embed/>
                </p:oleObj>
              </mc:Choice>
              <mc:Fallback>
                <p:oleObj name="Equation" r:id="rId3" imgW="915480" imgH="2538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620714"/>
                        <a:ext cx="16906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7635"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9FDB168-CBE1-45B4-AB20-7828384D93B1}" type="slidenum">
              <a:rPr lang="en-US" altLang="zh-CN" sz="1400">
                <a:solidFill>
                  <a:srgbClr val="000000"/>
                </a:solidFill>
              </a:rPr>
              <a:pPr algn="r"/>
              <a:t>26</a:t>
            </a:fld>
            <a:endParaRPr lang="en-US" altLang="zh-CN" sz="1400">
              <a:solidFill>
                <a:srgbClr val="000000"/>
              </a:solidFill>
            </a:endParaRPr>
          </a:p>
        </p:txBody>
      </p:sp>
      <p:grpSp>
        <p:nvGrpSpPr>
          <p:cNvPr id="197639" name="Group 20"/>
          <p:cNvGrpSpPr>
            <a:grpSpLocks/>
          </p:cNvGrpSpPr>
          <p:nvPr/>
        </p:nvGrpSpPr>
        <p:grpSpPr bwMode="auto">
          <a:xfrm>
            <a:off x="5448300" y="1484313"/>
            <a:ext cx="4681538" cy="1871662"/>
            <a:chOff x="2486" y="708"/>
            <a:chExt cx="3206" cy="1361"/>
          </a:xfrm>
        </p:grpSpPr>
        <p:grpSp>
          <p:nvGrpSpPr>
            <p:cNvPr id="197640" name="Group 9"/>
            <p:cNvGrpSpPr>
              <a:grpSpLocks/>
            </p:cNvGrpSpPr>
            <p:nvPr/>
          </p:nvGrpSpPr>
          <p:grpSpPr bwMode="auto">
            <a:xfrm>
              <a:off x="2496" y="709"/>
              <a:ext cx="3196" cy="1360"/>
              <a:chOff x="96" y="480"/>
              <a:chExt cx="5616" cy="2208"/>
            </a:xfrm>
          </p:grpSpPr>
          <p:sp>
            <p:nvSpPr>
              <p:cNvPr id="197641" name="Rectangle 8"/>
              <p:cNvSpPr>
                <a:spLocks noChangeArrowheads="1"/>
              </p:cNvSpPr>
              <p:nvPr/>
            </p:nvSpPr>
            <p:spPr bwMode="auto">
              <a:xfrm>
                <a:off x="96" y="480"/>
                <a:ext cx="5616" cy="22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pic>
            <p:nvPicPr>
              <p:cNvPr id="197642" name="Picture 3" descr="3"/>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40" y="720"/>
                <a:ext cx="1632"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3" name="Picture 4" descr="3"/>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920" y="562"/>
                <a:ext cx="3648" cy="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644" name="Rectangle 18"/>
            <p:cNvSpPr>
              <a:spLocks noChangeArrowheads="1"/>
            </p:cNvSpPr>
            <p:nvPr/>
          </p:nvSpPr>
          <p:spPr bwMode="auto">
            <a:xfrm>
              <a:off x="2486" y="708"/>
              <a:ext cx="3196" cy="136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grpSp>
      <p:grpSp>
        <p:nvGrpSpPr>
          <p:cNvPr id="197645" name="Group 106"/>
          <p:cNvGrpSpPr>
            <a:grpSpLocks/>
          </p:cNvGrpSpPr>
          <p:nvPr/>
        </p:nvGrpSpPr>
        <p:grpSpPr bwMode="auto">
          <a:xfrm>
            <a:off x="2244725" y="1339851"/>
            <a:ext cx="2230438" cy="2016125"/>
            <a:chOff x="499" y="890"/>
            <a:chExt cx="1358" cy="1228"/>
          </a:xfrm>
        </p:grpSpPr>
        <p:sp>
          <p:nvSpPr>
            <p:cNvPr id="197646" name="Rectangle 32"/>
            <p:cNvSpPr>
              <a:spLocks noChangeArrowheads="1"/>
            </p:cNvSpPr>
            <p:nvPr/>
          </p:nvSpPr>
          <p:spPr bwMode="auto">
            <a:xfrm>
              <a:off x="521" y="893"/>
              <a:ext cx="1316" cy="1225"/>
            </a:xfrm>
            <a:prstGeom prst="rect">
              <a:avLst/>
            </a:prstGeom>
            <a:solidFill>
              <a:srgbClr val="CCFF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97647" name="Text Box 34"/>
            <p:cNvSpPr txBox="1">
              <a:spLocks noChangeArrowheads="1"/>
            </p:cNvSpPr>
            <p:nvPr/>
          </p:nvSpPr>
          <p:spPr bwMode="auto">
            <a:xfrm>
              <a:off x="499" y="1912"/>
              <a:ext cx="1358"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1000" b="1">
                  <a:solidFill>
                    <a:srgbClr val="000000"/>
                  </a:solidFill>
                  <a:latin typeface="Times New Roman" panose="02020603050405020304" pitchFamily="18" charset="0"/>
                  <a:ea typeface="楷体_GB2312" pitchFamily="49" charset="-122"/>
                </a:rPr>
                <a:t>right-hand circular polarization wave</a:t>
              </a:r>
            </a:p>
          </p:txBody>
        </p:sp>
        <p:sp>
          <p:nvSpPr>
            <p:cNvPr id="197648" name="AutoShape 36"/>
            <p:cNvSpPr>
              <a:spLocks noChangeAspect="1" noChangeArrowheads="1" noTextEdit="1"/>
            </p:cNvSpPr>
            <p:nvPr/>
          </p:nvSpPr>
          <p:spPr bwMode="auto">
            <a:xfrm>
              <a:off x="612" y="893"/>
              <a:ext cx="1179" cy="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7649" name="Freeform 39"/>
            <p:cNvSpPr>
              <a:spLocks/>
            </p:cNvSpPr>
            <p:nvPr/>
          </p:nvSpPr>
          <p:spPr bwMode="auto">
            <a:xfrm>
              <a:off x="723" y="1117"/>
              <a:ext cx="743" cy="746"/>
            </a:xfrm>
            <a:custGeom>
              <a:avLst/>
              <a:gdLst>
                <a:gd name="T0" fmla="*/ 333 w 743"/>
                <a:gd name="T1" fmla="*/ 2 h 723"/>
                <a:gd name="T2" fmla="*/ 279 w 743"/>
                <a:gd name="T3" fmla="*/ 12 h 723"/>
                <a:gd name="T4" fmla="*/ 226 w 743"/>
                <a:gd name="T5" fmla="*/ 29 h 723"/>
                <a:gd name="T6" fmla="*/ 178 w 743"/>
                <a:gd name="T7" fmla="*/ 54 h 723"/>
                <a:gd name="T8" fmla="*/ 135 w 743"/>
                <a:gd name="T9" fmla="*/ 86 h 723"/>
                <a:gd name="T10" fmla="*/ 95 w 743"/>
                <a:gd name="T11" fmla="*/ 123 h 723"/>
                <a:gd name="T12" fmla="*/ 63 w 743"/>
                <a:gd name="T13" fmla="*/ 164 h 723"/>
                <a:gd name="T14" fmla="*/ 36 w 743"/>
                <a:gd name="T15" fmla="*/ 212 h 723"/>
                <a:gd name="T16" fmla="*/ 15 w 743"/>
                <a:gd name="T17" fmla="*/ 263 h 723"/>
                <a:gd name="T18" fmla="*/ 3 w 743"/>
                <a:gd name="T19" fmla="*/ 317 h 723"/>
                <a:gd name="T20" fmla="*/ 0 w 743"/>
                <a:gd name="T21" fmla="*/ 374 h 723"/>
                <a:gd name="T22" fmla="*/ 3 w 743"/>
                <a:gd name="T23" fmla="*/ 429 h 723"/>
                <a:gd name="T24" fmla="*/ 15 w 743"/>
                <a:gd name="T25" fmla="*/ 484 h 723"/>
                <a:gd name="T26" fmla="*/ 36 w 743"/>
                <a:gd name="T27" fmla="*/ 534 h 723"/>
                <a:gd name="T28" fmla="*/ 63 w 743"/>
                <a:gd name="T29" fmla="*/ 582 h 723"/>
                <a:gd name="T30" fmla="*/ 95 w 743"/>
                <a:gd name="T31" fmla="*/ 623 h 723"/>
                <a:gd name="T32" fmla="*/ 135 w 743"/>
                <a:gd name="T33" fmla="*/ 660 h 723"/>
                <a:gd name="T34" fmla="*/ 178 w 743"/>
                <a:gd name="T35" fmla="*/ 692 h 723"/>
                <a:gd name="T36" fmla="*/ 226 w 743"/>
                <a:gd name="T37" fmla="*/ 717 h 723"/>
                <a:gd name="T38" fmla="*/ 279 w 743"/>
                <a:gd name="T39" fmla="*/ 734 h 723"/>
                <a:gd name="T40" fmla="*/ 333 w 743"/>
                <a:gd name="T41" fmla="*/ 744 h 723"/>
                <a:gd name="T42" fmla="*/ 390 w 743"/>
                <a:gd name="T43" fmla="*/ 745 h 723"/>
                <a:gd name="T44" fmla="*/ 446 w 743"/>
                <a:gd name="T45" fmla="*/ 738 h 723"/>
                <a:gd name="T46" fmla="*/ 499 w 743"/>
                <a:gd name="T47" fmla="*/ 723 h 723"/>
                <a:gd name="T48" fmla="*/ 549 w 743"/>
                <a:gd name="T49" fmla="*/ 701 h 723"/>
                <a:gd name="T50" fmla="*/ 594 w 743"/>
                <a:gd name="T51" fmla="*/ 672 h 723"/>
                <a:gd name="T52" fmla="*/ 634 w 743"/>
                <a:gd name="T53" fmla="*/ 637 h 723"/>
                <a:gd name="T54" fmla="*/ 669 w 743"/>
                <a:gd name="T55" fmla="*/ 596 h 723"/>
                <a:gd name="T56" fmla="*/ 698 w 743"/>
                <a:gd name="T57" fmla="*/ 551 h 723"/>
                <a:gd name="T58" fmla="*/ 721 w 743"/>
                <a:gd name="T59" fmla="*/ 501 h 723"/>
                <a:gd name="T60" fmla="*/ 735 w 743"/>
                <a:gd name="T61" fmla="*/ 449 h 723"/>
                <a:gd name="T62" fmla="*/ 742 w 743"/>
                <a:gd name="T63" fmla="*/ 392 h 723"/>
                <a:gd name="T64" fmla="*/ 741 w 743"/>
                <a:gd name="T65" fmla="*/ 334 h 723"/>
                <a:gd name="T66" fmla="*/ 731 w 743"/>
                <a:gd name="T67" fmla="*/ 280 h 723"/>
                <a:gd name="T68" fmla="*/ 714 w 743"/>
                <a:gd name="T69" fmla="*/ 228 h 723"/>
                <a:gd name="T70" fmla="*/ 689 w 743"/>
                <a:gd name="T71" fmla="*/ 181 h 723"/>
                <a:gd name="T72" fmla="*/ 658 w 743"/>
                <a:gd name="T73" fmla="*/ 136 h 723"/>
                <a:gd name="T74" fmla="*/ 621 w 743"/>
                <a:gd name="T75" fmla="*/ 97 h 723"/>
                <a:gd name="T76" fmla="*/ 579 w 743"/>
                <a:gd name="T77" fmla="*/ 64 h 723"/>
                <a:gd name="T78" fmla="*/ 532 w 743"/>
                <a:gd name="T79" fmla="*/ 37 h 723"/>
                <a:gd name="T80" fmla="*/ 481 w 743"/>
                <a:gd name="T81" fmla="*/ 17 h 723"/>
                <a:gd name="T82" fmla="*/ 427 w 743"/>
                <a:gd name="T83" fmla="*/ 4 h 723"/>
                <a:gd name="T84" fmla="*/ 371 w 743"/>
                <a:gd name="T85" fmla="*/ 0 h 7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3"/>
                <a:gd name="T130" fmla="*/ 0 h 723"/>
                <a:gd name="T131" fmla="*/ 743 w 743"/>
                <a:gd name="T132" fmla="*/ 723 h 7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3" h="723">
                  <a:moveTo>
                    <a:pt x="371" y="0"/>
                  </a:moveTo>
                  <a:lnTo>
                    <a:pt x="352" y="1"/>
                  </a:lnTo>
                  <a:lnTo>
                    <a:pt x="333" y="2"/>
                  </a:lnTo>
                  <a:lnTo>
                    <a:pt x="315" y="4"/>
                  </a:lnTo>
                  <a:lnTo>
                    <a:pt x="297" y="8"/>
                  </a:lnTo>
                  <a:lnTo>
                    <a:pt x="279" y="12"/>
                  </a:lnTo>
                  <a:lnTo>
                    <a:pt x="261" y="16"/>
                  </a:lnTo>
                  <a:lnTo>
                    <a:pt x="243" y="23"/>
                  </a:lnTo>
                  <a:lnTo>
                    <a:pt x="226" y="28"/>
                  </a:lnTo>
                  <a:lnTo>
                    <a:pt x="210" y="36"/>
                  </a:lnTo>
                  <a:lnTo>
                    <a:pt x="194" y="44"/>
                  </a:lnTo>
                  <a:lnTo>
                    <a:pt x="178" y="52"/>
                  </a:lnTo>
                  <a:lnTo>
                    <a:pt x="163" y="62"/>
                  </a:lnTo>
                  <a:lnTo>
                    <a:pt x="148" y="72"/>
                  </a:lnTo>
                  <a:lnTo>
                    <a:pt x="135" y="83"/>
                  </a:lnTo>
                  <a:lnTo>
                    <a:pt x="121" y="94"/>
                  </a:lnTo>
                  <a:lnTo>
                    <a:pt x="108" y="106"/>
                  </a:lnTo>
                  <a:lnTo>
                    <a:pt x="95" y="119"/>
                  </a:lnTo>
                  <a:lnTo>
                    <a:pt x="84" y="132"/>
                  </a:lnTo>
                  <a:lnTo>
                    <a:pt x="73" y="145"/>
                  </a:lnTo>
                  <a:lnTo>
                    <a:pt x="63" y="159"/>
                  </a:lnTo>
                  <a:lnTo>
                    <a:pt x="52" y="175"/>
                  </a:lnTo>
                  <a:lnTo>
                    <a:pt x="43" y="189"/>
                  </a:lnTo>
                  <a:lnTo>
                    <a:pt x="36" y="205"/>
                  </a:lnTo>
                  <a:lnTo>
                    <a:pt x="29" y="221"/>
                  </a:lnTo>
                  <a:lnTo>
                    <a:pt x="22" y="237"/>
                  </a:lnTo>
                  <a:lnTo>
                    <a:pt x="15" y="255"/>
                  </a:lnTo>
                  <a:lnTo>
                    <a:pt x="11" y="271"/>
                  </a:lnTo>
                  <a:lnTo>
                    <a:pt x="6" y="288"/>
                  </a:lnTo>
                  <a:lnTo>
                    <a:pt x="3" y="307"/>
                  </a:lnTo>
                  <a:lnTo>
                    <a:pt x="1" y="324"/>
                  </a:lnTo>
                  <a:lnTo>
                    <a:pt x="0" y="343"/>
                  </a:lnTo>
                  <a:lnTo>
                    <a:pt x="0" y="362"/>
                  </a:lnTo>
                  <a:lnTo>
                    <a:pt x="0" y="380"/>
                  </a:lnTo>
                  <a:lnTo>
                    <a:pt x="1" y="399"/>
                  </a:lnTo>
                  <a:lnTo>
                    <a:pt x="3" y="416"/>
                  </a:lnTo>
                  <a:lnTo>
                    <a:pt x="6" y="435"/>
                  </a:lnTo>
                  <a:lnTo>
                    <a:pt x="11" y="452"/>
                  </a:lnTo>
                  <a:lnTo>
                    <a:pt x="15" y="469"/>
                  </a:lnTo>
                  <a:lnTo>
                    <a:pt x="22" y="486"/>
                  </a:lnTo>
                  <a:lnTo>
                    <a:pt x="29" y="502"/>
                  </a:lnTo>
                  <a:lnTo>
                    <a:pt x="36" y="518"/>
                  </a:lnTo>
                  <a:lnTo>
                    <a:pt x="43" y="534"/>
                  </a:lnTo>
                  <a:lnTo>
                    <a:pt x="52" y="549"/>
                  </a:lnTo>
                  <a:lnTo>
                    <a:pt x="63" y="564"/>
                  </a:lnTo>
                  <a:lnTo>
                    <a:pt x="73" y="578"/>
                  </a:lnTo>
                  <a:lnTo>
                    <a:pt x="84" y="591"/>
                  </a:lnTo>
                  <a:lnTo>
                    <a:pt x="95" y="604"/>
                  </a:lnTo>
                  <a:lnTo>
                    <a:pt x="108" y="617"/>
                  </a:lnTo>
                  <a:lnTo>
                    <a:pt x="121" y="629"/>
                  </a:lnTo>
                  <a:lnTo>
                    <a:pt x="135" y="640"/>
                  </a:lnTo>
                  <a:lnTo>
                    <a:pt x="148" y="651"/>
                  </a:lnTo>
                  <a:lnTo>
                    <a:pt x="163" y="661"/>
                  </a:lnTo>
                  <a:lnTo>
                    <a:pt x="178" y="671"/>
                  </a:lnTo>
                  <a:lnTo>
                    <a:pt x="194" y="679"/>
                  </a:lnTo>
                  <a:lnTo>
                    <a:pt x="210" y="687"/>
                  </a:lnTo>
                  <a:lnTo>
                    <a:pt x="226" y="695"/>
                  </a:lnTo>
                  <a:lnTo>
                    <a:pt x="243" y="701"/>
                  </a:lnTo>
                  <a:lnTo>
                    <a:pt x="261" y="707"/>
                  </a:lnTo>
                  <a:lnTo>
                    <a:pt x="279" y="711"/>
                  </a:lnTo>
                  <a:lnTo>
                    <a:pt x="297" y="715"/>
                  </a:lnTo>
                  <a:lnTo>
                    <a:pt x="315" y="719"/>
                  </a:lnTo>
                  <a:lnTo>
                    <a:pt x="333" y="721"/>
                  </a:lnTo>
                  <a:lnTo>
                    <a:pt x="352" y="722"/>
                  </a:lnTo>
                  <a:lnTo>
                    <a:pt x="371" y="723"/>
                  </a:lnTo>
                  <a:lnTo>
                    <a:pt x="390" y="722"/>
                  </a:lnTo>
                  <a:lnTo>
                    <a:pt x="409" y="721"/>
                  </a:lnTo>
                  <a:lnTo>
                    <a:pt x="428" y="719"/>
                  </a:lnTo>
                  <a:lnTo>
                    <a:pt x="446" y="715"/>
                  </a:lnTo>
                  <a:lnTo>
                    <a:pt x="464" y="711"/>
                  </a:lnTo>
                  <a:lnTo>
                    <a:pt x="481" y="707"/>
                  </a:lnTo>
                  <a:lnTo>
                    <a:pt x="499" y="701"/>
                  </a:lnTo>
                  <a:lnTo>
                    <a:pt x="516" y="695"/>
                  </a:lnTo>
                  <a:lnTo>
                    <a:pt x="532" y="687"/>
                  </a:lnTo>
                  <a:lnTo>
                    <a:pt x="549" y="679"/>
                  </a:lnTo>
                  <a:lnTo>
                    <a:pt x="564" y="671"/>
                  </a:lnTo>
                  <a:lnTo>
                    <a:pt x="579" y="661"/>
                  </a:lnTo>
                  <a:lnTo>
                    <a:pt x="594" y="651"/>
                  </a:lnTo>
                  <a:lnTo>
                    <a:pt x="607" y="640"/>
                  </a:lnTo>
                  <a:lnTo>
                    <a:pt x="621" y="629"/>
                  </a:lnTo>
                  <a:lnTo>
                    <a:pt x="634" y="617"/>
                  </a:lnTo>
                  <a:lnTo>
                    <a:pt x="646" y="604"/>
                  </a:lnTo>
                  <a:lnTo>
                    <a:pt x="658" y="591"/>
                  </a:lnTo>
                  <a:lnTo>
                    <a:pt x="669" y="578"/>
                  </a:lnTo>
                  <a:lnTo>
                    <a:pt x="679" y="564"/>
                  </a:lnTo>
                  <a:lnTo>
                    <a:pt x="689" y="549"/>
                  </a:lnTo>
                  <a:lnTo>
                    <a:pt x="698" y="534"/>
                  </a:lnTo>
                  <a:lnTo>
                    <a:pt x="706" y="518"/>
                  </a:lnTo>
                  <a:lnTo>
                    <a:pt x="714" y="502"/>
                  </a:lnTo>
                  <a:lnTo>
                    <a:pt x="721" y="486"/>
                  </a:lnTo>
                  <a:lnTo>
                    <a:pt x="726" y="469"/>
                  </a:lnTo>
                  <a:lnTo>
                    <a:pt x="731" y="452"/>
                  </a:lnTo>
                  <a:lnTo>
                    <a:pt x="735" y="435"/>
                  </a:lnTo>
                  <a:lnTo>
                    <a:pt x="739" y="416"/>
                  </a:lnTo>
                  <a:lnTo>
                    <a:pt x="741" y="399"/>
                  </a:lnTo>
                  <a:lnTo>
                    <a:pt x="742" y="380"/>
                  </a:lnTo>
                  <a:lnTo>
                    <a:pt x="743" y="362"/>
                  </a:lnTo>
                  <a:lnTo>
                    <a:pt x="742" y="343"/>
                  </a:lnTo>
                  <a:lnTo>
                    <a:pt x="741" y="324"/>
                  </a:lnTo>
                  <a:lnTo>
                    <a:pt x="739" y="307"/>
                  </a:lnTo>
                  <a:lnTo>
                    <a:pt x="735" y="288"/>
                  </a:lnTo>
                  <a:lnTo>
                    <a:pt x="731" y="271"/>
                  </a:lnTo>
                  <a:lnTo>
                    <a:pt x="726" y="255"/>
                  </a:lnTo>
                  <a:lnTo>
                    <a:pt x="721" y="237"/>
                  </a:lnTo>
                  <a:lnTo>
                    <a:pt x="714" y="221"/>
                  </a:lnTo>
                  <a:lnTo>
                    <a:pt x="706" y="205"/>
                  </a:lnTo>
                  <a:lnTo>
                    <a:pt x="698" y="189"/>
                  </a:lnTo>
                  <a:lnTo>
                    <a:pt x="689" y="175"/>
                  </a:lnTo>
                  <a:lnTo>
                    <a:pt x="679" y="159"/>
                  </a:lnTo>
                  <a:lnTo>
                    <a:pt x="669" y="145"/>
                  </a:lnTo>
                  <a:lnTo>
                    <a:pt x="658" y="132"/>
                  </a:lnTo>
                  <a:lnTo>
                    <a:pt x="646" y="119"/>
                  </a:lnTo>
                  <a:lnTo>
                    <a:pt x="634" y="106"/>
                  </a:lnTo>
                  <a:lnTo>
                    <a:pt x="621" y="94"/>
                  </a:lnTo>
                  <a:lnTo>
                    <a:pt x="607" y="83"/>
                  </a:lnTo>
                  <a:lnTo>
                    <a:pt x="594" y="72"/>
                  </a:lnTo>
                  <a:lnTo>
                    <a:pt x="579" y="62"/>
                  </a:lnTo>
                  <a:lnTo>
                    <a:pt x="564" y="52"/>
                  </a:lnTo>
                  <a:lnTo>
                    <a:pt x="549" y="44"/>
                  </a:lnTo>
                  <a:lnTo>
                    <a:pt x="532" y="36"/>
                  </a:lnTo>
                  <a:lnTo>
                    <a:pt x="516" y="28"/>
                  </a:lnTo>
                  <a:lnTo>
                    <a:pt x="499" y="23"/>
                  </a:lnTo>
                  <a:lnTo>
                    <a:pt x="481" y="16"/>
                  </a:lnTo>
                  <a:lnTo>
                    <a:pt x="464" y="12"/>
                  </a:lnTo>
                  <a:lnTo>
                    <a:pt x="446" y="8"/>
                  </a:lnTo>
                  <a:lnTo>
                    <a:pt x="427" y="4"/>
                  </a:lnTo>
                  <a:lnTo>
                    <a:pt x="409" y="2"/>
                  </a:lnTo>
                  <a:lnTo>
                    <a:pt x="390" y="1"/>
                  </a:lnTo>
                  <a:lnTo>
                    <a:pt x="371"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650" name="Freeform 40"/>
            <p:cNvSpPr>
              <a:spLocks/>
            </p:cNvSpPr>
            <p:nvPr/>
          </p:nvSpPr>
          <p:spPr bwMode="auto">
            <a:xfrm>
              <a:off x="725" y="1119"/>
              <a:ext cx="743" cy="723"/>
            </a:xfrm>
            <a:custGeom>
              <a:avLst/>
              <a:gdLst>
                <a:gd name="T0" fmla="*/ 333 w 743"/>
                <a:gd name="T1" fmla="*/ 2 h 723"/>
                <a:gd name="T2" fmla="*/ 279 w 743"/>
                <a:gd name="T3" fmla="*/ 12 h 723"/>
                <a:gd name="T4" fmla="*/ 226 w 743"/>
                <a:gd name="T5" fmla="*/ 28 h 723"/>
                <a:gd name="T6" fmla="*/ 178 w 743"/>
                <a:gd name="T7" fmla="*/ 52 h 723"/>
                <a:gd name="T8" fmla="*/ 135 w 743"/>
                <a:gd name="T9" fmla="*/ 83 h 723"/>
                <a:gd name="T10" fmla="*/ 95 w 743"/>
                <a:gd name="T11" fmla="*/ 119 h 723"/>
                <a:gd name="T12" fmla="*/ 63 w 743"/>
                <a:gd name="T13" fmla="*/ 159 h 723"/>
                <a:gd name="T14" fmla="*/ 36 w 743"/>
                <a:gd name="T15" fmla="*/ 205 h 723"/>
                <a:gd name="T16" fmla="*/ 15 w 743"/>
                <a:gd name="T17" fmla="*/ 255 h 723"/>
                <a:gd name="T18" fmla="*/ 3 w 743"/>
                <a:gd name="T19" fmla="*/ 307 h 723"/>
                <a:gd name="T20" fmla="*/ 0 w 743"/>
                <a:gd name="T21" fmla="*/ 362 h 723"/>
                <a:gd name="T22" fmla="*/ 3 w 743"/>
                <a:gd name="T23" fmla="*/ 416 h 723"/>
                <a:gd name="T24" fmla="*/ 15 w 743"/>
                <a:gd name="T25" fmla="*/ 469 h 723"/>
                <a:gd name="T26" fmla="*/ 36 w 743"/>
                <a:gd name="T27" fmla="*/ 518 h 723"/>
                <a:gd name="T28" fmla="*/ 63 w 743"/>
                <a:gd name="T29" fmla="*/ 564 h 723"/>
                <a:gd name="T30" fmla="*/ 95 w 743"/>
                <a:gd name="T31" fmla="*/ 604 h 723"/>
                <a:gd name="T32" fmla="*/ 135 w 743"/>
                <a:gd name="T33" fmla="*/ 640 h 723"/>
                <a:gd name="T34" fmla="*/ 178 w 743"/>
                <a:gd name="T35" fmla="*/ 671 h 723"/>
                <a:gd name="T36" fmla="*/ 226 w 743"/>
                <a:gd name="T37" fmla="*/ 695 h 723"/>
                <a:gd name="T38" fmla="*/ 279 w 743"/>
                <a:gd name="T39" fmla="*/ 711 h 723"/>
                <a:gd name="T40" fmla="*/ 333 w 743"/>
                <a:gd name="T41" fmla="*/ 721 h 723"/>
                <a:gd name="T42" fmla="*/ 390 w 743"/>
                <a:gd name="T43" fmla="*/ 722 h 723"/>
                <a:gd name="T44" fmla="*/ 446 w 743"/>
                <a:gd name="T45" fmla="*/ 715 h 723"/>
                <a:gd name="T46" fmla="*/ 499 w 743"/>
                <a:gd name="T47" fmla="*/ 701 h 723"/>
                <a:gd name="T48" fmla="*/ 549 w 743"/>
                <a:gd name="T49" fmla="*/ 679 h 723"/>
                <a:gd name="T50" fmla="*/ 594 w 743"/>
                <a:gd name="T51" fmla="*/ 651 h 723"/>
                <a:gd name="T52" fmla="*/ 634 w 743"/>
                <a:gd name="T53" fmla="*/ 617 h 723"/>
                <a:gd name="T54" fmla="*/ 669 w 743"/>
                <a:gd name="T55" fmla="*/ 578 h 723"/>
                <a:gd name="T56" fmla="*/ 698 w 743"/>
                <a:gd name="T57" fmla="*/ 534 h 723"/>
                <a:gd name="T58" fmla="*/ 721 w 743"/>
                <a:gd name="T59" fmla="*/ 486 h 723"/>
                <a:gd name="T60" fmla="*/ 735 w 743"/>
                <a:gd name="T61" fmla="*/ 435 h 723"/>
                <a:gd name="T62" fmla="*/ 742 w 743"/>
                <a:gd name="T63" fmla="*/ 380 h 723"/>
                <a:gd name="T64" fmla="*/ 741 w 743"/>
                <a:gd name="T65" fmla="*/ 324 h 723"/>
                <a:gd name="T66" fmla="*/ 731 w 743"/>
                <a:gd name="T67" fmla="*/ 271 h 723"/>
                <a:gd name="T68" fmla="*/ 714 w 743"/>
                <a:gd name="T69" fmla="*/ 221 h 723"/>
                <a:gd name="T70" fmla="*/ 689 w 743"/>
                <a:gd name="T71" fmla="*/ 175 h 723"/>
                <a:gd name="T72" fmla="*/ 658 w 743"/>
                <a:gd name="T73" fmla="*/ 132 h 723"/>
                <a:gd name="T74" fmla="*/ 621 w 743"/>
                <a:gd name="T75" fmla="*/ 94 h 723"/>
                <a:gd name="T76" fmla="*/ 579 w 743"/>
                <a:gd name="T77" fmla="*/ 62 h 723"/>
                <a:gd name="T78" fmla="*/ 532 w 743"/>
                <a:gd name="T79" fmla="*/ 36 h 723"/>
                <a:gd name="T80" fmla="*/ 481 w 743"/>
                <a:gd name="T81" fmla="*/ 16 h 723"/>
                <a:gd name="T82" fmla="*/ 427 w 743"/>
                <a:gd name="T83" fmla="*/ 4 h 723"/>
                <a:gd name="T84" fmla="*/ 371 w 743"/>
                <a:gd name="T85" fmla="*/ 0 h 7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43"/>
                <a:gd name="T130" fmla="*/ 0 h 723"/>
                <a:gd name="T131" fmla="*/ 743 w 743"/>
                <a:gd name="T132" fmla="*/ 723 h 7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43" h="723">
                  <a:moveTo>
                    <a:pt x="371" y="0"/>
                  </a:moveTo>
                  <a:lnTo>
                    <a:pt x="352" y="1"/>
                  </a:lnTo>
                  <a:lnTo>
                    <a:pt x="333" y="2"/>
                  </a:lnTo>
                  <a:lnTo>
                    <a:pt x="315" y="4"/>
                  </a:lnTo>
                  <a:lnTo>
                    <a:pt x="297" y="8"/>
                  </a:lnTo>
                  <a:lnTo>
                    <a:pt x="279" y="12"/>
                  </a:lnTo>
                  <a:lnTo>
                    <a:pt x="261" y="16"/>
                  </a:lnTo>
                  <a:lnTo>
                    <a:pt x="243" y="23"/>
                  </a:lnTo>
                  <a:lnTo>
                    <a:pt x="226" y="28"/>
                  </a:lnTo>
                  <a:lnTo>
                    <a:pt x="210" y="36"/>
                  </a:lnTo>
                  <a:lnTo>
                    <a:pt x="194" y="44"/>
                  </a:lnTo>
                  <a:lnTo>
                    <a:pt x="178" y="52"/>
                  </a:lnTo>
                  <a:lnTo>
                    <a:pt x="163" y="62"/>
                  </a:lnTo>
                  <a:lnTo>
                    <a:pt x="148" y="72"/>
                  </a:lnTo>
                  <a:lnTo>
                    <a:pt x="135" y="83"/>
                  </a:lnTo>
                  <a:lnTo>
                    <a:pt x="121" y="94"/>
                  </a:lnTo>
                  <a:lnTo>
                    <a:pt x="108" y="106"/>
                  </a:lnTo>
                  <a:lnTo>
                    <a:pt x="95" y="119"/>
                  </a:lnTo>
                  <a:lnTo>
                    <a:pt x="84" y="132"/>
                  </a:lnTo>
                  <a:lnTo>
                    <a:pt x="73" y="145"/>
                  </a:lnTo>
                  <a:lnTo>
                    <a:pt x="63" y="159"/>
                  </a:lnTo>
                  <a:lnTo>
                    <a:pt x="52" y="175"/>
                  </a:lnTo>
                  <a:lnTo>
                    <a:pt x="43" y="189"/>
                  </a:lnTo>
                  <a:lnTo>
                    <a:pt x="36" y="205"/>
                  </a:lnTo>
                  <a:lnTo>
                    <a:pt x="29" y="221"/>
                  </a:lnTo>
                  <a:lnTo>
                    <a:pt x="22" y="237"/>
                  </a:lnTo>
                  <a:lnTo>
                    <a:pt x="15" y="255"/>
                  </a:lnTo>
                  <a:lnTo>
                    <a:pt x="11" y="271"/>
                  </a:lnTo>
                  <a:lnTo>
                    <a:pt x="6" y="288"/>
                  </a:lnTo>
                  <a:lnTo>
                    <a:pt x="3" y="307"/>
                  </a:lnTo>
                  <a:lnTo>
                    <a:pt x="1" y="324"/>
                  </a:lnTo>
                  <a:lnTo>
                    <a:pt x="0" y="343"/>
                  </a:lnTo>
                  <a:lnTo>
                    <a:pt x="0" y="362"/>
                  </a:lnTo>
                  <a:lnTo>
                    <a:pt x="0" y="380"/>
                  </a:lnTo>
                  <a:lnTo>
                    <a:pt x="1" y="399"/>
                  </a:lnTo>
                  <a:lnTo>
                    <a:pt x="3" y="416"/>
                  </a:lnTo>
                  <a:lnTo>
                    <a:pt x="6" y="435"/>
                  </a:lnTo>
                  <a:lnTo>
                    <a:pt x="11" y="452"/>
                  </a:lnTo>
                  <a:lnTo>
                    <a:pt x="15" y="469"/>
                  </a:lnTo>
                  <a:lnTo>
                    <a:pt x="22" y="486"/>
                  </a:lnTo>
                  <a:lnTo>
                    <a:pt x="29" y="502"/>
                  </a:lnTo>
                  <a:lnTo>
                    <a:pt x="36" y="518"/>
                  </a:lnTo>
                  <a:lnTo>
                    <a:pt x="43" y="534"/>
                  </a:lnTo>
                  <a:lnTo>
                    <a:pt x="52" y="549"/>
                  </a:lnTo>
                  <a:lnTo>
                    <a:pt x="63" y="564"/>
                  </a:lnTo>
                  <a:lnTo>
                    <a:pt x="73" y="578"/>
                  </a:lnTo>
                  <a:lnTo>
                    <a:pt x="84" y="591"/>
                  </a:lnTo>
                  <a:lnTo>
                    <a:pt x="95" y="604"/>
                  </a:lnTo>
                  <a:lnTo>
                    <a:pt x="108" y="617"/>
                  </a:lnTo>
                  <a:lnTo>
                    <a:pt x="121" y="629"/>
                  </a:lnTo>
                  <a:lnTo>
                    <a:pt x="135" y="640"/>
                  </a:lnTo>
                  <a:lnTo>
                    <a:pt x="148" y="651"/>
                  </a:lnTo>
                  <a:lnTo>
                    <a:pt x="163" y="661"/>
                  </a:lnTo>
                  <a:lnTo>
                    <a:pt x="178" y="671"/>
                  </a:lnTo>
                  <a:lnTo>
                    <a:pt x="194" y="679"/>
                  </a:lnTo>
                  <a:lnTo>
                    <a:pt x="210" y="687"/>
                  </a:lnTo>
                  <a:lnTo>
                    <a:pt x="226" y="695"/>
                  </a:lnTo>
                  <a:lnTo>
                    <a:pt x="243" y="701"/>
                  </a:lnTo>
                  <a:lnTo>
                    <a:pt x="261" y="707"/>
                  </a:lnTo>
                  <a:lnTo>
                    <a:pt x="279" y="711"/>
                  </a:lnTo>
                  <a:lnTo>
                    <a:pt x="297" y="715"/>
                  </a:lnTo>
                  <a:lnTo>
                    <a:pt x="315" y="719"/>
                  </a:lnTo>
                  <a:lnTo>
                    <a:pt x="333" y="721"/>
                  </a:lnTo>
                  <a:lnTo>
                    <a:pt x="352" y="722"/>
                  </a:lnTo>
                  <a:lnTo>
                    <a:pt x="371" y="723"/>
                  </a:lnTo>
                  <a:lnTo>
                    <a:pt x="390" y="722"/>
                  </a:lnTo>
                  <a:lnTo>
                    <a:pt x="409" y="721"/>
                  </a:lnTo>
                  <a:lnTo>
                    <a:pt x="428" y="719"/>
                  </a:lnTo>
                  <a:lnTo>
                    <a:pt x="446" y="715"/>
                  </a:lnTo>
                  <a:lnTo>
                    <a:pt x="464" y="711"/>
                  </a:lnTo>
                  <a:lnTo>
                    <a:pt x="481" y="707"/>
                  </a:lnTo>
                  <a:lnTo>
                    <a:pt x="499" y="701"/>
                  </a:lnTo>
                  <a:lnTo>
                    <a:pt x="516" y="695"/>
                  </a:lnTo>
                  <a:lnTo>
                    <a:pt x="532" y="687"/>
                  </a:lnTo>
                  <a:lnTo>
                    <a:pt x="549" y="679"/>
                  </a:lnTo>
                  <a:lnTo>
                    <a:pt x="564" y="671"/>
                  </a:lnTo>
                  <a:lnTo>
                    <a:pt x="579" y="661"/>
                  </a:lnTo>
                  <a:lnTo>
                    <a:pt x="594" y="651"/>
                  </a:lnTo>
                  <a:lnTo>
                    <a:pt x="607" y="640"/>
                  </a:lnTo>
                  <a:lnTo>
                    <a:pt x="621" y="629"/>
                  </a:lnTo>
                  <a:lnTo>
                    <a:pt x="634" y="617"/>
                  </a:lnTo>
                  <a:lnTo>
                    <a:pt x="646" y="604"/>
                  </a:lnTo>
                  <a:lnTo>
                    <a:pt x="658" y="591"/>
                  </a:lnTo>
                  <a:lnTo>
                    <a:pt x="669" y="578"/>
                  </a:lnTo>
                  <a:lnTo>
                    <a:pt x="679" y="564"/>
                  </a:lnTo>
                  <a:lnTo>
                    <a:pt x="689" y="549"/>
                  </a:lnTo>
                  <a:lnTo>
                    <a:pt x="698" y="534"/>
                  </a:lnTo>
                  <a:lnTo>
                    <a:pt x="706" y="518"/>
                  </a:lnTo>
                  <a:lnTo>
                    <a:pt x="714" y="502"/>
                  </a:lnTo>
                  <a:lnTo>
                    <a:pt x="721" y="486"/>
                  </a:lnTo>
                  <a:lnTo>
                    <a:pt x="726" y="469"/>
                  </a:lnTo>
                  <a:lnTo>
                    <a:pt x="731" y="452"/>
                  </a:lnTo>
                  <a:lnTo>
                    <a:pt x="735" y="435"/>
                  </a:lnTo>
                  <a:lnTo>
                    <a:pt x="739" y="416"/>
                  </a:lnTo>
                  <a:lnTo>
                    <a:pt x="741" y="399"/>
                  </a:lnTo>
                  <a:lnTo>
                    <a:pt x="742" y="380"/>
                  </a:lnTo>
                  <a:lnTo>
                    <a:pt x="743" y="362"/>
                  </a:lnTo>
                  <a:lnTo>
                    <a:pt x="742" y="343"/>
                  </a:lnTo>
                  <a:lnTo>
                    <a:pt x="741" y="324"/>
                  </a:lnTo>
                  <a:lnTo>
                    <a:pt x="739" y="307"/>
                  </a:lnTo>
                  <a:lnTo>
                    <a:pt x="735" y="288"/>
                  </a:lnTo>
                  <a:lnTo>
                    <a:pt x="731" y="271"/>
                  </a:lnTo>
                  <a:lnTo>
                    <a:pt x="726" y="255"/>
                  </a:lnTo>
                  <a:lnTo>
                    <a:pt x="721" y="237"/>
                  </a:lnTo>
                  <a:lnTo>
                    <a:pt x="714" y="221"/>
                  </a:lnTo>
                  <a:lnTo>
                    <a:pt x="706" y="205"/>
                  </a:lnTo>
                  <a:lnTo>
                    <a:pt x="698" y="189"/>
                  </a:lnTo>
                  <a:lnTo>
                    <a:pt x="689" y="175"/>
                  </a:lnTo>
                  <a:lnTo>
                    <a:pt x="679" y="159"/>
                  </a:lnTo>
                  <a:lnTo>
                    <a:pt x="669" y="145"/>
                  </a:lnTo>
                  <a:lnTo>
                    <a:pt x="658" y="132"/>
                  </a:lnTo>
                  <a:lnTo>
                    <a:pt x="646" y="119"/>
                  </a:lnTo>
                  <a:lnTo>
                    <a:pt x="634" y="106"/>
                  </a:lnTo>
                  <a:lnTo>
                    <a:pt x="621" y="94"/>
                  </a:lnTo>
                  <a:lnTo>
                    <a:pt x="607" y="83"/>
                  </a:lnTo>
                  <a:lnTo>
                    <a:pt x="594" y="72"/>
                  </a:lnTo>
                  <a:lnTo>
                    <a:pt x="579" y="62"/>
                  </a:lnTo>
                  <a:lnTo>
                    <a:pt x="564" y="52"/>
                  </a:lnTo>
                  <a:lnTo>
                    <a:pt x="549" y="44"/>
                  </a:lnTo>
                  <a:lnTo>
                    <a:pt x="532" y="36"/>
                  </a:lnTo>
                  <a:lnTo>
                    <a:pt x="516" y="28"/>
                  </a:lnTo>
                  <a:lnTo>
                    <a:pt x="499" y="23"/>
                  </a:lnTo>
                  <a:lnTo>
                    <a:pt x="481" y="16"/>
                  </a:lnTo>
                  <a:lnTo>
                    <a:pt x="464" y="12"/>
                  </a:lnTo>
                  <a:lnTo>
                    <a:pt x="446" y="8"/>
                  </a:lnTo>
                  <a:lnTo>
                    <a:pt x="427" y="4"/>
                  </a:lnTo>
                  <a:lnTo>
                    <a:pt x="409" y="2"/>
                  </a:lnTo>
                  <a:lnTo>
                    <a:pt x="390" y="1"/>
                  </a:lnTo>
                  <a:lnTo>
                    <a:pt x="371" y="0"/>
                  </a:lnTo>
                </a:path>
              </a:pathLst>
            </a:custGeom>
            <a:noFill/>
            <a:ln w="38100">
              <a:solidFill>
                <a:srgbClr val="9A009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651" name="Freeform 41"/>
            <p:cNvSpPr>
              <a:spLocks noEditPoints="1"/>
            </p:cNvSpPr>
            <p:nvPr/>
          </p:nvSpPr>
          <p:spPr bwMode="auto">
            <a:xfrm>
              <a:off x="660" y="1469"/>
              <a:ext cx="1029" cy="36"/>
            </a:xfrm>
            <a:custGeom>
              <a:avLst/>
              <a:gdLst>
                <a:gd name="T0" fmla="*/ 0 w 1029"/>
                <a:gd name="T1" fmla="*/ 10 h 36"/>
                <a:gd name="T2" fmla="*/ 983 w 1029"/>
                <a:gd name="T3" fmla="*/ 10 h 36"/>
                <a:gd name="T4" fmla="*/ 983 w 1029"/>
                <a:gd name="T5" fmla="*/ 25 h 36"/>
                <a:gd name="T6" fmla="*/ 0 w 1029"/>
                <a:gd name="T7" fmla="*/ 25 h 36"/>
                <a:gd name="T8" fmla="*/ 0 w 1029"/>
                <a:gd name="T9" fmla="*/ 10 h 36"/>
                <a:gd name="T10" fmla="*/ 972 w 1029"/>
                <a:gd name="T11" fmla="*/ 0 h 36"/>
                <a:gd name="T12" fmla="*/ 1029 w 1029"/>
                <a:gd name="T13" fmla="*/ 18 h 36"/>
                <a:gd name="T14" fmla="*/ 972 w 1029"/>
                <a:gd name="T15" fmla="*/ 36 h 36"/>
                <a:gd name="T16" fmla="*/ 972 w 1029"/>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9"/>
                <a:gd name="T28" fmla="*/ 0 h 36"/>
                <a:gd name="T29" fmla="*/ 1029 w 1029"/>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9" h="36">
                  <a:moveTo>
                    <a:pt x="0" y="10"/>
                  </a:moveTo>
                  <a:lnTo>
                    <a:pt x="983" y="10"/>
                  </a:lnTo>
                  <a:lnTo>
                    <a:pt x="983" y="25"/>
                  </a:lnTo>
                  <a:lnTo>
                    <a:pt x="0" y="25"/>
                  </a:lnTo>
                  <a:lnTo>
                    <a:pt x="0" y="10"/>
                  </a:lnTo>
                  <a:close/>
                  <a:moveTo>
                    <a:pt x="972" y="0"/>
                  </a:moveTo>
                  <a:lnTo>
                    <a:pt x="1029" y="18"/>
                  </a:lnTo>
                  <a:lnTo>
                    <a:pt x="972" y="36"/>
                  </a:lnTo>
                  <a:lnTo>
                    <a:pt x="972" y="0"/>
                  </a:lnTo>
                  <a:close/>
                </a:path>
              </a:pathLst>
            </a:custGeom>
            <a:solidFill>
              <a:srgbClr val="0000FF"/>
            </a:solidFill>
            <a:ln w="1588">
              <a:solidFill>
                <a:srgbClr val="0000FF"/>
              </a:solidFill>
              <a:prstDash val="solid"/>
              <a:round/>
              <a:headEnd/>
              <a:tailEnd/>
            </a:ln>
          </p:spPr>
          <p:txBody>
            <a:bodyPr/>
            <a:lstStyle/>
            <a:p>
              <a:endParaRPr lang="zh-CN" altLang="en-US"/>
            </a:p>
          </p:txBody>
        </p:sp>
        <p:sp>
          <p:nvSpPr>
            <p:cNvPr id="197652" name="Freeform 42"/>
            <p:cNvSpPr>
              <a:spLocks noEditPoints="1"/>
            </p:cNvSpPr>
            <p:nvPr/>
          </p:nvSpPr>
          <p:spPr bwMode="auto">
            <a:xfrm>
              <a:off x="1078" y="963"/>
              <a:ext cx="37" cy="949"/>
            </a:xfrm>
            <a:custGeom>
              <a:avLst/>
              <a:gdLst>
                <a:gd name="T0" fmla="*/ 10 w 37"/>
                <a:gd name="T1" fmla="*/ 949 h 949"/>
                <a:gd name="T2" fmla="*/ 10 w 37"/>
                <a:gd name="T3" fmla="*/ 46 h 949"/>
                <a:gd name="T4" fmla="*/ 27 w 37"/>
                <a:gd name="T5" fmla="*/ 46 h 949"/>
                <a:gd name="T6" fmla="*/ 27 w 37"/>
                <a:gd name="T7" fmla="*/ 949 h 949"/>
                <a:gd name="T8" fmla="*/ 10 w 37"/>
                <a:gd name="T9" fmla="*/ 949 h 949"/>
                <a:gd name="T10" fmla="*/ 0 w 37"/>
                <a:gd name="T11" fmla="*/ 54 h 949"/>
                <a:gd name="T12" fmla="*/ 19 w 37"/>
                <a:gd name="T13" fmla="*/ 0 h 949"/>
                <a:gd name="T14" fmla="*/ 37 w 37"/>
                <a:gd name="T15" fmla="*/ 54 h 949"/>
                <a:gd name="T16" fmla="*/ 0 w 37"/>
                <a:gd name="T17" fmla="*/ 54 h 9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949"/>
                <a:gd name="T29" fmla="*/ 37 w 37"/>
                <a:gd name="T30" fmla="*/ 949 h 9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949">
                  <a:moveTo>
                    <a:pt x="10" y="949"/>
                  </a:moveTo>
                  <a:lnTo>
                    <a:pt x="10" y="46"/>
                  </a:lnTo>
                  <a:lnTo>
                    <a:pt x="27" y="46"/>
                  </a:lnTo>
                  <a:lnTo>
                    <a:pt x="27" y="949"/>
                  </a:lnTo>
                  <a:lnTo>
                    <a:pt x="10" y="949"/>
                  </a:lnTo>
                  <a:close/>
                  <a:moveTo>
                    <a:pt x="0" y="54"/>
                  </a:moveTo>
                  <a:lnTo>
                    <a:pt x="19" y="0"/>
                  </a:lnTo>
                  <a:lnTo>
                    <a:pt x="37" y="54"/>
                  </a:lnTo>
                  <a:lnTo>
                    <a:pt x="0" y="54"/>
                  </a:lnTo>
                  <a:close/>
                </a:path>
              </a:pathLst>
            </a:custGeom>
            <a:solidFill>
              <a:srgbClr val="0000FF"/>
            </a:solidFill>
            <a:ln w="1588">
              <a:solidFill>
                <a:srgbClr val="0000FF"/>
              </a:solidFill>
              <a:prstDash val="solid"/>
              <a:round/>
              <a:headEnd/>
              <a:tailEnd/>
            </a:ln>
          </p:spPr>
          <p:txBody>
            <a:bodyPr/>
            <a:lstStyle/>
            <a:p>
              <a:endParaRPr lang="zh-CN" altLang="en-US"/>
            </a:p>
          </p:txBody>
        </p:sp>
        <p:sp>
          <p:nvSpPr>
            <p:cNvPr id="197653" name="Freeform 43"/>
            <p:cNvSpPr>
              <a:spLocks noEditPoints="1"/>
            </p:cNvSpPr>
            <p:nvPr/>
          </p:nvSpPr>
          <p:spPr bwMode="auto">
            <a:xfrm>
              <a:off x="1095" y="1247"/>
              <a:ext cx="299" cy="241"/>
            </a:xfrm>
            <a:custGeom>
              <a:avLst/>
              <a:gdLst>
                <a:gd name="T0" fmla="*/ 0 w 299"/>
                <a:gd name="T1" fmla="*/ 224 h 241"/>
                <a:gd name="T2" fmla="*/ 210 w 299"/>
                <a:gd name="T3" fmla="*/ 56 h 241"/>
                <a:gd name="T4" fmla="*/ 225 w 299"/>
                <a:gd name="T5" fmla="*/ 74 h 241"/>
                <a:gd name="T6" fmla="*/ 14 w 299"/>
                <a:gd name="T7" fmla="*/ 241 h 241"/>
                <a:gd name="T8" fmla="*/ 0 w 299"/>
                <a:gd name="T9" fmla="*/ 224 h 241"/>
                <a:gd name="T10" fmla="*/ 194 w 299"/>
                <a:gd name="T11" fmla="*/ 54 h 241"/>
                <a:gd name="T12" fmla="*/ 299 w 299"/>
                <a:gd name="T13" fmla="*/ 0 h 241"/>
                <a:gd name="T14" fmla="*/ 224 w 299"/>
                <a:gd name="T15" fmla="*/ 89 h 241"/>
                <a:gd name="T16" fmla="*/ 194 w 299"/>
                <a:gd name="T17" fmla="*/ 54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9"/>
                <a:gd name="T28" fmla="*/ 0 h 241"/>
                <a:gd name="T29" fmla="*/ 299 w 299"/>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9" h="241">
                  <a:moveTo>
                    <a:pt x="0" y="224"/>
                  </a:moveTo>
                  <a:lnTo>
                    <a:pt x="210" y="56"/>
                  </a:lnTo>
                  <a:lnTo>
                    <a:pt x="225" y="74"/>
                  </a:lnTo>
                  <a:lnTo>
                    <a:pt x="14" y="241"/>
                  </a:lnTo>
                  <a:lnTo>
                    <a:pt x="0" y="224"/>
                  </a:lnTo>
                  <a:close/>
                  <a:moveTo>
                    <a:pt x="194" y="54"/>
                  </a:moveTo>
                  <a:lnTo>
                    <a:pt x="299" y="0"/>
                  </a:lnTo>
                  <a:lnTo>
                    <a:pt x="224" y="89"/>
                  </a:lnTo>
                  <a:lnTo>
                    <a:pt x="194" y="54"/>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97654" name="Freeform 44"/>
            <p:cNvSpPr>
              <a:spLocks noEditPoints="1"/>
            </p:cNvSpPr>
            <p:nvPr/>
          </p:nvSpPr>
          <p:spPr bwMode="auto">
            <a:xfrm>
              <a:off x="1117" y="1244"/>
              <a:ext cx="274" cy="6"/>
            </a:xfrm>
            <a:custGeom>
              <a:avLst/>
              <a:gdLst>
                <a:gd name="T0" fmla="*/ 249 w 274"/>
                <a:gd name="T1" fmla="*/ 6 h 6"/>
                <a:gd name="T2" fmla="*/ 247 w 274"/>
                <a:gd name="T3" fmla="*/ 5 h 6"/>
                <a:gd name="T4" fmla="*/ 245 w 274"/>
                <a:gd name="T5" fmla="*/ 3 h 6"/>
                <a:gd name="T6" fmla="*/ 247 w 274"/>
                <a:gd name="T7" fmla="*/ 1 h 6"/>
                <a:gd name="T8" fmla="*/ 249 w 274"/>
                <a:gd name="T9" fmla="*/ 0 h 6"/>
                <a:gd name="T10" fmla="*/ 271 w 274"/>
                <a:gd name="T11" fmla="*/ 0 h 6"/>
                <a:gd name="T12" fmla="*/ 274 w 274"/>
                <a:gd name="T13" fmla="*/ 2 h 6"/>
                <a:gd name="T14" fmla="*/ 274 w 274"/>
                <a:gd name="T15" fmla="*/ 4 h 6"/>
                <a:gd name="T16" fmla="*/ 271 w 274"/>
                <a:gd name="T17" fmla="*/ 6 h 6"/>
                <a:gd name="T18" fmla="*/ 270 w 274"/>
                <a:gd name="T19" fmla="*/ 6 h 6"/>
                <a:gd name="T20" fmla="*/ 200 w 274"/>
                <a:gd name="T21" fmla="*/ 6 h 6"/>
                <a:gd name="T22" fmla="*/ 197 w 274"/>
                <a:gd name="T23" fmla="*/ 5 h 6"/>
                <a:gd name="T24" fmla="*/ 197 w 274"/>
                <a:gd name="T25" fmla="*/ 3 h 6"/>
                <a:gd name="T26" fmla="*/ 197 w 274"/>
                <a:gd name="T27" fmla="*/ 1 h 6"/>
                <a:gd name="T28" fmla="*/ 200 w 274"/>
                <a:gd name="T29" fmla="*/ 0 h 6"/>
                <a:gd name="T30" fmla="*/ 223 w 274"/>
                <a:gd name="T31" fmla="*/ 0 h 6"/>
                <a:gd name="T32" fmla="*/ 224 w 274"/>
                <a:gd name="T33" fmla="*/ 2 h 6"/>
                <a:gd name="T34" fmla="*/ 224 w 274"/>
                <a:gd name="T35" fmla="*/ 4 h 6"/>
                <a:gd name="T36" fmla="*/ 223 w 274"/>
                <a:gd name="T37" fmla="*/ 6 h 6"/>
                <a:gd name="T38" fmla="*/ 221 w 274"/>
                <a:gd name="T39" fmla="*/ 6 h 6"/>
                <a:gd name="T40" fmla="*/ 151 w 274"/>
                <a:gd name="T41" fmla="*/ 6 h 6"/>
                <a:gd name="T42" fmla="*/ 149 w 274"/>
                <a:gd name="T43" fmla="*/ 5 h 6"/>
                <a:gd name="T44" fmla="*/ 148 w 274"/>
                <a:gd name="T45" fmla="*/ 3 h 6"/>
                <a:gd name="T46" fmla="*/ 149 w 274"/>
                <a:gd name="T47" fmla="*/ 1 h 6"/>
                <a:gd name="T48" fmla="*/ 151 w 274"/>
                <a:gd name="T49" fmla="*/ 0 h 6"/>
                <a:gd name="T50" fmla="*/ 173 w 274"/>
                <a:gd name="T51" fmla="*/ 0 h 6"/>
                <a:gd name="T52" fmla="*/ 176 w 274"/>
                <a:gd name="T53" fmla="*/ 2 h 6"/>
                <a:gd name="T54" fmla="*/ 176 w 274"/>
                <a:gd name="T55" fmla="*/ 4 h 6"/>
                <a:gd name="T56" fmla="*/ 173 w 274"/>
                <a:gd name="T57" fmla="*/ 6 h 6"/>
                <a:gd name="T58" fmla="*/ 172 w 274"/>
                <a:gd name="T59" fmla="*/ 6 h 6"/>
                <a:gd name="T60" fmla="*/ 101 w 274"/>
                <a:gd name="T61" fmla="*/ 6 h 6"/>
                <a:gd name="T62" fmla="*/ 99 w 274"/>
                <a:gd name="T63" fmla="*/ 5 h 6"/>
                <a:gd name="T64" fmla="*/ 98 w 274"/>
                <a:gd name="T65" fmla="*/ 3 h 6"/>
                <a:gd name="T66" fmla="*/ 99 w 274"/>
                <a:gd name="T67" fmla="*/ 1 h 6"/>
                <a:gd name="T68" fmla="*/ 101 w 274"/>
                <a:gd name="T69" fmla="*/ 0 h 6"/>
                <a:gd name="T70" fmla="*/ 124 w 274"/>
                <a:gd name="T71" fmla="*/ 0 h 6"/>
                <a:gd name="T72" fmla="*/ 126 w 274"/>
                <a:gd name="T73" fmla="*/ 2 h 6"/>
                <a:gd name="T74" fmla="*/ 126 w 274"/>
                <a:gd name="T75" fmla="*/ 4 h 6"/>
                <a:gd name="T76" fmla="*/ 124 w 274"/>
                <a:gd name="T77" fmla="*/ 6 h 6"/>
                <a:gd name="T78" fmla="*/ 123 w 274"/>
                <a:gd name="T79" fmla="*/ 6 h 6"/>
                <a:gd name="T80" fmla="*/ 52 w 274"/>
                <a:gd name="T81" fmla="*/ 6 h 6"/>
                <a:gd name="T82" fmla="*/ 50 w 274"/>
                <a:gd name="T83" fmla="*/ 5 h 6"/>
                <a:gd name="T84" fmla="*/ 49 w 274"/>
                <a:gd name="T85" fmla="*/ 3 h 6"/>
                <a:gd name="T86" fmla="*/ 50 w 274"/>
                <a:gd name="T87" fmla="*/ 1 h 6"/>
                <a:gd name="T88" fmla="*/ 52 w 274"/>
                <a:gd name="T89" fmla="*/ 0 h 6"/>
                <a:gd name="T90" fmla="*/ 74 w 274"/>
                <a:gd name="T91" fmla="*/ 0 h 6"/>
                <a:gd name="T92" fmla="*/ 77 w 274"/>
                <a:gd name="T93" fmla="*/ 2 h 6"/>
                <a:gd name="T94" fmla="*/ 77 w 274"/>
                <a:gd name="T95" fmla="*/ 4 h 6"/>
                <a:gd name="T96" fmla="*/ 74 w 274"/>
                <a:gd name="T97" fmla="*/ 6 h 6"/>
                <a:gd name="T98" fmla="*/ 73 w 274"/>
                <a:gd name="T99" fmla="*/ 6 h 6"/>
                <a:gd name="T100" fmla="*/ 4 w 274"/>
                <a:gd name="T101" fmla="*/ 6 h 6"/>
                <a:gd name="T102" fmla="*/ 0 w 274"/>
                <a:gd name="T103" fmla="*/ 5 h 6"/>
                <a:gd name="T104" fmla="*/ 0 w 274"/>
                <a:gd name="T105" fmla="*/ 3 h 6"/>
                <a:gd name="T106" fmla="*/ 0 w 274"/>
                <a:gd name="T107" fmla="*/ 1 h 6"/>
                <a:gd name="T108" fmla="*/ 4 w 274"/>
                <a:gd name="T109" fmla="*/ 0 h 6"/>
                <a:gd name="T110" fmla="*/ 26 w 274"/>
                <a:gd name="T111" fmla="*/ 0 h 6"/>
                <a:gd name="T112" fmla="*/ 27 w 274"/>
                <a:gd name="T113" fmla="*/ 2 h 6"/>
                <a:gd name="T114" fmla="*/ 27 w 274"/>
                <a:gd name="T115" fmla="*/ 4 h 6"/>
                <a:gd name="T116" fmla="*/ 26 w 274"/>
                <a:gd name="T117" fmla="*/ 6 h 6"/>
                <a:gd name="T118" fmla="*/ 24 w 274"/>
                <a:gd name="T119" fmla="*/ 6 h 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6"/>
                <a:gd name="T182" fmla="*/ 274 w 274"/>
                <a:gd name="T183" fmla="*/ 6 h 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6">
                  <a:moveTo>
                    <a:pt x="270" y="6"/>
                  </a:moveTo>
                  <a:lnTo>
                    <a:pt x="249" y="6"/>
                  </a:lnTo>
                  <a:lnTo>
                    <a:pt x="248" y="6"/>
                  </a:lnTo>
                  <a:lnTo>
                    <a:pt x="247" y="5"/>
                  </a:lnTo>
                  <a:lnTo>
                    <a:pt x="247" y="4"/>
                  </a:lnTo>
                  <a:lnTo>
                    <a:pt x="245" y="3"/>
                  </a:lnTo>
                  <a:lnTo>
                    <a:pt x="247" y="2"/>
                  </a:lnTo>
                  <a:lnTo>
                    <a:pt x="247" y="1"/>
                  </a:lnTo>
                  <a:lnTo>
                    <a:pt x="248" y="0"/>
                  </a:lnTo>
                  <a:lnTo>
                    <a:pt x="249" y="0"/>
                  </a:lnTo>
                  <a:lnTo>
                    <a:pt x="270" y="0"/>
                  </a:lnTo>
                  <a:lnTo>
                    <a:pt x="271" y="0"/>
                  </a:lnTo>
                  <a:lnTo>
                    <a:pt x="272" y="1"/>
                  </a:lnTo>
                  <a:lnTo>
                    <a:pt x="274" y="2"/>
                  </a:lnTo>
                  <a:lnTo>
                    <a:pt x="274" y="3"/>
                  </a:lnTo>
                  <a:lnTo>
                    <a:pt x="274" y="4"/>
                  </a:lnTo>
                  <a:lnTo>
                    <a:pt x="272" y="5"/>
                  </a:lnTo>
                  <a:lnTo>
                    <a:pt x="271" y="6"/>
                  </a:lnTo>
                  <a:lnTo>
                    <a:pt x="270" y="6"/>
                  </a:lnTo>
                  <a:close/>
                  <a:moveTo>
                    <a:pt x="221" y="6"/>
                  </a:moveTo>
                  <a:lnTo>
                    <a:pt x="200" y="6"/>
                  </a:lnTo>
                  <a:lnTo>
                    <a:pt x="198" y="6"/>
                  </a:lnTo>
                  <a:lnTo>
                    <a:pt x="197" y="5"/>
                  </a:lnTo>
                  <a:lnTo>
                    <a:pt x="197" y="4"/>
                  </a:lnTo>
                  <a:lnTo>
                    <a:pt x="197" y="3"/>
                  </a:lnTo>
                  <a:lnTo>
                    <a:pt x="197" y="2"/>
                  </a:lnTo>
                  <a:lnTo>
                    <a:pt x="197" y="1"/>
                  </a:lnTo>
                  <a:lnTo>
                    <a:pt x="198" y="0"/>
                  </a:lnTo>
                  <a:lnTo>
                    <a:pt x="200" y="0"/>
                  </a:lnTo>
                  <a:lnTo>
                    <a:pt x="221" y="0"/>
                  </a:lnTo>
                  <a:lnTo>
                    <a:pt x="223" y="0"/>
                  </a:lnTo>
                  <a:lnTo>
                    <a:pt x="224" y="1"/>
                  </a:lnTo>
                  <a:lnTo>
                    <a:pt x="224" y="2"/>
                  </a:lnTo>
                  <a:lnTo>
                    <a:pt x="225" y="3"/>
                  </a:lnTo>
                  <a:lnTo>
                    <a:pt x="224" y="4"/>
                  </a:lnTo>
                  <a:lnTo>
                    <a:pt x="224" y="5"/>
                  </a:lnTo>
                  <a:lnTo>
                    <a:pt x="223" y="6"/>
                  </a:lnTo>
                  <a:lnTo>
                    <a:pt x="221" y="6"/>
                  </a:lnTo>
                  <a:close/>
                  <a:moveTo>
                    <a:pt x="172" y="6"/>
                  </a:moveTo>
                  <a:lnTo>
                    <a:pt x="151" y="6"/>
                  </a:lnTo>
                  <a:lnTo>
                    <a:pt x="150" y="6"/>
                  </a:lnTo>
                  <a:lnTo>
                    <a:pt x="149" y="5"/>
                  </a:lnTo>
                  <a:lnTo>
                    <a:pt x="148" y="4"/>
                  </a:lnTo>
                  <a:lnTo>
                    <a:pt x="148" y="3"/>
                  </a:lnTo>
                  <a:lnTo>
                    <a:pt x="148" y="2"/>
                  </a:lnTo>
                  <a:lnTo>
                    <a:pt x="149" y="1"/>
                  </a:lnTo>
                  <a:lnTo>
                    <a:pt x="150" y="0"/>
                  </a:lnTo>
                  <a:lnTo>
                    <a:pt x="151" y="0"/>
                  </a:lnTo>
                  <a:lnTo>
                    <a:pt x="172" y="0"/>
                  </a:lnTo>
                  <a:lnTo>
                    <a:pt x="173" y="0"/>
                  </a:lnTo>
                  <a:lnTo>
                    <a:pt x="175" y="1"/>
                  </a:lnTo>
                  <a:lnTo>
                    <a:pt x="176" y="2"/>
                  </a:lnTo>
                  <a:lnTo>
                    <a:pt x="176" y="3"/>
                  </a:lnTo>
                  <a:lnTo>
                    <a:pt x="176" y="4"/>
                  </a:lnTo>
                  <a:lnTo>
                    <a:pt x="175" y="5"/>
                  </a:lnTo>
                  <a:lnTo>
                    <a:pt x="173" y="6"/>
                  </a:lnTo>
                  <a:lnTo>
                    <a:pt x="172" y="6"/>
                  </a:lnTo>
                  <a:close/>
                  <a:moveTo>
                    <a:pt x="123" y="6"/>
                  </a:moveTo>
                  <a:lnTo>
                    <a:pt x="101" y="6"/>
                  </a:lnTo>
                  <a:lnTo>
                    <a:pt x="100" y="6"/>
                  </a:lnTo>
                  <a:lnTo>
                    <a:pt x="99" y="5"/>
                  </a:lnTo>
                  <a:lnTo>
                    <a:pt x="98" y="4"/>
                  </a:lnTo>
                  <a:lnTo>
                    <a:pt x="98" y="3"/>
                  </a:lnTo>
                  <a:lnTo>
                    <a:pt x="98" y="2"/>
                  </a:lnTo>
                  <a:lnTo>
                    <a:pt x="99" y="1"/>
                  </a:lnTo>
                  <a:lnTo>
                    <a:pt x="100" y="0"/>
                  </a:lnTo>
                  <a:lnTo>
                    <a:pt x="101" y="0"/>
                  </a:lnTo>
                  <a:lnTo>
                    <a:pt x="123" y="0"/>
                  </a:lnTo>
                  <a:lnTo>
                    <a:pt x="124" y="0"/>
                  </a:lnTo>
                  <a:lnTo>
                    <a:pt x="125" y="1"/>
                  </a:lnTo>
                  <a:lnTo>
                    <a:pt x="126" y="2"/>
                  </a:lnTo>
                  <a:lnTo>
                    <a:pt x="126" y="3"/>
                  </a:lnTo>
                  <a:lnTo>
                    <a:pt x="126" y="4"/>
                  </a:lnTo>
                  <a:lnTo>
                    <a:pt x="125" y="5"/>
                  </a:lnTo>
                  <a:lnTo>
                    <a:pt x="124" y="6"/>
                  </a:lnTo>
                  <a:lnTo>
                    <a:pt x="123" y="6"/>
                  </a:lnTo>
                  <a:close/>
                  <a:moveTo>
                    <a:pt x="73" y="6"/>
                  </a:moveTo>
                  <a:lnTo>
                    <a:pt x="52" y="6"/>
                  </a:lnTo>
                  <a:lnTo>
                    <a:pt x="51" y="6"/>
                  </a:lnTo>
                  <a:lnTo>
                    <a:pt x="50" y="5"/>
                  </a:lnTo>
                  <a:lnTo>
                    <a:pt x="50" y="4"/>
                  </a:lnTo>
                  <a:lnTo>
                    <a:pt x="49" y="3"/>
                  </a:lnTo>
                  <a:lnTo>
                    <a:pt x="50" y="2"/>
                  </a:lnTo>
                  <a:lnTo>
                    <a:pt x="50" y="1"/>
                  </a:lnTo>
                  <a:lnTo>
                    <a:pt x="51" y="0"/>
                  </a:lnTo>
                  <a:lnTo>
                    <a:pt x="52" y="0"/>
                  </a:lnTo>
                  <a:lnTo>
                    <a:pt x="73" y="0"/>
                  </a:lnTo>
                  <a:lnTo>
                    <a:pt x="74" y="0"/>
                  </a:lnTo>
                  <a:lnTo>
                    <a:pt x="76" y="1"/>
                  </a:lnTo>
                  <a:lnTo>
                    <a:pt x="77" y="2"/>
                  </a:lnTo>
                  <a:lnTo>
                    <a:pt x="77" y="3"/>
                  </a:lnTo>
                  <a:lnTo>
                    <a:pt x="77" y="4"/>
                  </a:lnTo>
                  <a:lnTo>
                    <a:pt x="76" y="5"/>
                  </a:lnTo>
                  <a:lnTo>
                    <a:pt x="74" y="6"/>
                  </a:lnTo>
                  <a:lnTo>
                    <a:pt x="73" y="6"/>
                  </a:lnTo>
                  <a:close/>
                  <a:moveTo>
                    <a:pt x="24" y="6"/>
                  </a:moveTo>
                  <a:lnTo>
                    <a:pt x="4" y="6"/>
                  </a:lnTo>
                  <a:lnTo>
                    <a:pt x="1" y="6"/>
                  </a:lnTo>
                  <a:lnTo>
                    <a:pt x="0" y="5"/>
                  </a:lnTo>
                  <a:lnTo>
                    <a:pt x="0" y="4"/>
                  </a:lnTo>
                  <a:lnTo>
                    <a:pt x="0" y="3"/>
                  </a:lnTo>
                  <a:lnTo>
                    <a:pt x="0" y="2"/>
                  </a:lnTo>
                  <a:lnTo>
                    <a:pt x="0" y="1"/>
                  </a:lnTo>
                  <a:lnTo>
                    <a:pt x="1" y="0"/>
                  </a:lnTo>
                  <a:lnTo>
                    <a:pt x="4" y="0"/>
                  </a:lnTo>
                  <a:lnTo>
                    <a:pt x="24" y="0"/>
                  </a:lnTo>
                  <a:lnTo>
                    <a:pt x="26" y="0"/>
                  </a:lnTo>
                  <a:lnTo>
                    <a:pt x="27" y="1"/>
                  </a:lnTo>
                  <a:lnTo>
                    <a:pt x="27" y="2"/>
                  </a:lnTo>
                  <a:lnTo>
                    <a:pt x="28" y="3"/>
                  </a:lnTo>
                  <a:lnTo>
                    <a:pt x="27" y="4"/>
                  </a:lnTo>
                  <a:lnTo>
                    <a:pt x="27" y="5"/>
                  </a:lnTo>
                  <a:lnTo>
                    <a:pt x="26" y="6"/>
                  </a:lnTo>
                  <a:lnTo>
                    <a:pt x="24" y="6"/>
                  </a:lnTo>
                  <a:close/>
                </a:path>
              </a:pathLst>
            </a:custGeom>
            <a:solidFill>
              <a:srgbClr val="993366"/>
            </a:solidFill>
            <a:ln w="1588">
              <a:solidFill>
                <a:srgbClr val="993366"/>
              </a:solidFill>
              <a:prstDash val="solid"/>
              <a:round/>
              <a:headEnd/>
              <a:tailEnd/>
            </a:ln>
          </p:spPr>
          <p:txBody>
            <a:bodyPr/>
            <a:lstStyle/>
            <a:p>
              <a:endParaRPr lang="zh-CN" altLang="en-US"/>
            </a:p>
          </p:txBody>
        </p:sp>
        <p:sp>
          <p:nvSpPr>
            <p:cNvPr id="197655" name="Freeform 45"/>
            <p:cNvSpPr>
              <a:spLocks noEditPoints="1"/>
            </p:cNvSpPr>
            <p:nvPr/>
          </p:nvSpPr>
          <p:spPr bwMode="auto">
            <a:xfrm>
              <a:off x="1374" y="1244"/>
              <a:ext cx="8" cy="218"/>
            </a:xfrm>
            <a:custGeom>
              <a:avLst/>
              <a:gdLst>
                <a:gd name="T0" fmla="*/ 8 w 8"/>
                <a:gd name="T1" fmla="*/ 24 h 218"/>
                <a:gd name="T2" fmla="*/ 6 w 8"/>
                <a:gd name="T3" fmla="*/ 26 h 218"/>
                <a:gd name="T4" fmla="*/ 3 w 8"/>
                <a:gd name="T5" fmla="*/ 27 h 218"/>
                <a:gd name="T6" fmla="*/ 1 w 8"/>
                <a:gd name="T7" fmla="*/ 26 h 218"/>
                <a:gd name="T8" fmla="*/ 0 w 8"/>
                <a:gd name="T9" fmla="*/ 24 h 218"/>
                <a:gd name="T10" fmla="*/ 1 w 8"/>
                <a:gd name="T11" fmla="*/ 2 h 218"/>
                <a:gd name="T12" fmla="*/ 2 w 8"/>
                <a:gd name="T13" fmla="*/ 0 h 218"/>
                <a:gd name="T14" fmla="*/ 5 w 8"/>
                <a:gd name="T15" fmla="*/ 0 h 218"/>
                <a:gd name="T16" fmla="*/ 6 w 8"/>
                <a:gd name="T17" fmla="*/ 2 h 218"/>
                <a:gd name="T18" fmla="*/ 8 w 8"/>
                <a:gd name="T19" fmla="*/ 3 h 218"/>
                <a:gd name="T20" fmla="*/ 8 w 8"/>
                <a:gd name="T21" fmla="*/ 72 h 218"/>
                <a:gd name="T22" fmla="*/ 6 w 8"/>
                <a:gd name="T23" fmla="*/ 74 h 218"/>
                <a:gd name="T24" fmla="*/ 4 w 8"/>
                <a:gd name="T25" fmla="*/ 75 h 218"/>
                <a:gd name="T26" fmla="*/ 1 w 8"/>
                <a:gd name="T27" fmla="*/ 74 h 218"/>
                <a:gd name="T28" fmla="*/ 0 w 8"/>
                <a:gd name="T29" fmla="*/ 72 h 218"/>
                <a:gd name="T30" fmla="*/ 1 w 8"/>
                <a:gd name="T31" fmla="*/ 50 h 218"/>
                <a:gd name="T32" fmla="*/ 2 w 8"/>
                <a:gd name="T33" fmla="*/ 48 h 218"/>
                <a:gd name="T34" fmla="*/ 5 w 8"/>
                <a:gd name="T35" fmla="*/ 48 h 218"/>
                <a:gd name="T36" fmla="*/ 6 w 8"/>
                <a:gd name="T37" fmla="*/ 50 h 218"/>
                <a:gd name="T38" fmla="*/ 8 w 8"/>
                <a:gd name="T39" fmla="*/ 51 h 218"/>
                <a:gd name="T40" fmla="*/ 8 w 8"/>
                <a:gd name="T41" fmla="*/ 119 h 218"/>
                <a:gd name="T42" fmla="*/ 6 w 8"/>
                <a:gd name="T43" fmla="*/ 122 h 218"/>
                <a:gd name="T44" fmla="*/ 4 w 8"/>
                <a:gd name="T45" fmla="*/ 123 h 218"/>
                <a:gd name="T46" fmla="*/ 1 w 8"/>
                <a:gd name="T47" fmla="*/ 122 h 218"/>
                <a:gd name="T48" fmla="*/ 0 w 8"/>
                <a:gd name="T49" fmla="*/ 119 h 218"/>
                <a:gd name="T50" fmla="*/ 1 w 8"/>
                <a:gd name="T51" fmla="*/ 97 h 218"/>
                <a:gd name="T52" fmla="*/ 2 w 8"/>
                <a:gd name="T53" fmla="*/ 96 h 218"/>
                <a:gd name="T54" fmla="*/ 5 w 8"/>
                <a:gd name="T55" fmla="*/ 96 h 218"/>
                <a:gd name="T56" fmla="*/ 6 w 8"/>
                <a:gd name="T57" fmla="*/ 97 h 218"/>
                <a:gd name="T58" fmla="*/ 8 w 8"/>
                <a:gd name="T59" fmla="*/ 99 h 218"/>
                <a:gd name="T60" fmla="*/ 8 w 8"/>
                <a:gd name="T61" fmla="*/ 167 h 218"/>
                <a:gd name="T62" fmla="*/ 6 w 8"/>
                <a:gd name="T63" fmla="*/ 169 h 218"/>
                <a:gd name="T64" fmla="*/ 4 w 8"/>
                <a:gd name="T65" fmla="*/ 170 h 218"/>
                <a:gd name="T66" fmla="*/ 2 w 8"/>
                <a:gd name="T67" fmla="*/ 169 h 218"/>
                <a:gd name="T68" fmla="*/ 1 w 8"/>
                <a:gd name="T69" fmla="*/ 167 h 218"/>
                <a:gd name="T70" fmla="*/ 1 w 8"/>
                <a:gd name="T71" fmla="*/ 145 h 218"/>
                <a:gd name="T72" fmla="*/ 2 w 8"/>
                <a:gd name="T73" fmla="*/ 144 h 218"/>
                <a:gd name="T74" fmla="*/ 5 w 8"/>
                <a:gd name="T75" fmla="*/ 144 h 218"/>
                <a:gd name="T76" fmla="*/ 8 w 8"/>
                <a:gd name="T77" fmla="*/ 145 h 218"/>
                <a:gd name="T78" fmla="*/ 8 w 8"/>
                <a:gd name="T79" fmla="*/ 146 h 218"/>
                <a:gd name="T80" fmla="*/ 8 w 8"/>
                <a:gd name="T81" fmla="*/ 215 h 218"/>
                <a:gd name="T82" fmla="*/ 6 w 8"/>
                <a:gd name="T83" fmla="*/ 217 h 218"/>
                <a:gd name="T84" fmla="*/ 4 w 8"/>
                <a:gd name="T85" fmla="*/ 218 h 218"/>
                <a:gd name="T86" fmla="*/ 2 w 8"/>
                <a:gd name="T87" fmla="*/ 217 h 218"/>
                <a:gd name="T88" fmla="*/ 1 w 8"/>
                <a:gd name="T89" fmla="*/ 215 h 218"/>
                <a:gd name="T90" fmla="*/ 1 w 8"/>
                <a:gd name="T91" fmla="*/ 193 h 218"/>
                <a:gd name="T92" fmla="*/ 3 w 8"/>
                <a:gd name="T93" fmla="*/ 191 h 218"/>
                <a:gd name="T94" fmla="*/ 5 w 8"/>
                <a:gd name="T95" fmla="*/ 191 h 218"/>
                <a:gd name="T96" fmla="*/ 8 w 8"/>
                <a:gd name="T97" fmla="*/ 193 h 218"/>
                <a:gd name="T98" fmla="*/ 8 w 8"/>
                <a:gd name="T99" fmla="*/ 194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
                <a:gd name="T151" fmla="*/ 0 h 218"/>
                <a:gd name="T152" fmla="*/ 8 w 8"/>
                <a:gd name="T153" fmla="*/ 218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 h="218">
                  <a:moveTo>
                    <a:pt x="8" y="3"/>
                  </a:moveTo>
                  <a:lnTo>
                    <a:pt x="8" y="24"/>
                  </a:lnTo>
                  <a:lnTo>
                    <a:pt x="6" y="25"/>
                  </a:lnTo>
                  <a:lnTo>
                    <a:pt x="6" y="26"/>
                  </a:lnTo>
                  <a:lnTo>
                    <a:pt x="5" y="27"/>
                  </a:lnTo>
                  <a:lnTo>
                    <a:pt x="3" y="27"/>
                  </a:lnTo>
                  <a:lnTo>
                    <a:pt x="2" y="27"/>
                  </a:lnTo>
                  <a:lnTo>
                    <a:pt x="1" y="26"/>
                  </a:lnTo>
                  <a:lnTo>
                    <a:pt x="1" y="25"/>
                  </a:lnTo>
                  <a:lnTo>
                    <a:pt x="0" y="24"/>
                  </a:lnTo>
                  <a:lnTo>
                    <a:pt x="0" y="3"/>
                  </a:lnTo>
                  <a:lnTo>
                    <a:pt x="1" y="2"/>
                  </a:lnTo>
                  <a:lnTo>
                    <a:pt x="1" y="1"/>
                  </a:lnTo>
                  <a:lnTo>
                    <a:pt x="2" y="0"/>
                  </a:lnTo>
                  <a:lnTo>
                    <a:pt x="3" y="0"/>
                  </a:lnTo>
                  <a:lnTo>
                    <a:pt x="5" y="0"/>
                  </a:lnTo>
                  <a:lnTo>
                    <a:pt x="6" y="1"/>
                  </a:lnTo>
                  <a:lnTo>
                    <a:pt x="6" y="2"/>
                  </a:lnTo>
                  <a:lnTo>
                    <a:pt x="8" y="3"/>
                  </a:lnTo>
                  <a:close/>
                  <a:moveTo>
                    <a:pt x="8" y="51"/>
                  </a:moveTo>
                  <a:lnTo>
                    <a:pt x="8" y="72"/>
                  </a:lnTo>
                  <a:lnTo>
                    <a:pt x="6" y="73"/>
                  </a:lnTo>
                  <a:lnTo>
                    <a:pt x="6" y="74"/>
                  </a:lnTo>
                  <a:lnTo>
                    <a:pt x="5" y="75"/>
                  </a:lnTo>
                  <a:lnTo>
                    <a:pt x="4" y="75"/>
                  </a:lnTo>
                  <a:lnTo>
                    <a:pt x="2" y="75"/>
                  </a:lnTo>
                  <a:lnTo>
                    <a:pt x="1" y="74"/>
                  </a:lnTo>
                  <a:lnTo>
                    <a:pt x="1" y="73"/>
                  </a:lnTo>
                  <a:lnTo>
                    <a:pt x="0" y="72"/>
                  </a:lnTo>
                  <a:lnTo>
                    <a:pt x="0" y="51"/>
                  </a:lnTo>
                  <a:lnTo>
                    <a:pt x="1" y="50"/>
                  </a:lnTo>
                  <a:lnTo>
                    <a:pt x="1" y="49"/>
                  </a:lnTo>
                  <a:lnTo>
                    <a:pt x="2" y="48"/>
                  </a:lnTo>
                  <a:lnTo>
                    <a:pt x="3" y="48"/>
                  </a:lnTo>
                  <a:lnTo>
                    <a:pt x="5" y="48"/>
                  </a:lnTo>
                  <a:lnTo>
                    <a:pt x="6" y="49"/>
                  </a:lnTo>
                  <a:lnTo>
                    <a:pt x="6" y="50"/>
                  </a:lnTo>
                  <a:lnTo>
                    <a:pt x="8" y="51"/>
                  </a:lnTo>
                  <a:close/>
                  <a:moveTo>
                    <a:pt x="8" y="99"/>
                  </a:moveTo>
                  <a:lnTo>
                    <a:pt x="8" y="119"/>
                  </a:lnTo>
                  <a:lnTo>
                    <a:pt x="6" y="121"/>
                  </a:lnTo>
                  <a:lnTo>
                    <a:pt x="6" y="122"/>
                  </a:lnTo>
                  <a:lnTo>
                    <a:pt x="5" y="122"/>
                  </a:lnTo>
                  <a:lnTo>
                    <a:pt x="4" y="123"/>
                  </a:lnTo>
                  <a:lnTo>
                    <a:pt x="2" y="122"/>
                  </a:lnTo>
                  <a:lnTo>
                    <a:pt x="1" y="122"/>
                  </a:lnTo>
                  <a:lnTo>
                    <a:pt x="1" y="121"/>
                  </a:lnTo>
                  <a:lnTo>
                    <a:pt x="0" y="119"/>
                  </a:lnTo>
                  <a:lnTo>
                    <a:pt x="0" y="99"/>
                  </a:lnTo>
                  <a:lnTo>
                    <a:pt x="1" y="97"/>
                  </a:lnTo>
                  <a:lnTo>
                    <a:pt x="1" y="96"/>
                  </a:lnTo>
                  <a:lnTo>
                    <a:pt x="2" y="96"/>
                  </a:lnTo>
                  <a:lnTo>
                    <a:pt x="4" y="96"/>
                  </a:lnTo>
                  <a:lnTo>
                    <a:pt x="5" y="96"/>
                  </a:lnTo>
                  <a:lnTo>
                    <a:pt x="6" y="96"/>
                  </a:lnTo>
                  <a:lnTo>
                    <a:pt x="6" y="97"/>
                  </a:lnTo>
                  <a:lnTo>
                    <a:pt x="8" y="99"/>
                  </a:lnTo>
                  <a:close/>
                  <a:moveTo>
                    <a:pt x="8" y="146"/>
                  </a:moveTo>
                  <a:lnTo>
                    <a:pt x="8" y="167"/>
                  </a:lnTo>
                  <a:lnTo>
                    <a:pt x="8" y="168"/>
                  </a:lnTo>
                  <a:lnTo>
                    <a:pt x="6" y="169"/>
                  </a:lnTo>
                  <a:lnTo>
                    <a:pt x="5" y="170"/>
                  </a:lnTo>
                  <a:lnTo>
                    <a:pt x="4" y="170"/>
                  </a:lnTo>
                  <a:lnTo>
                    <a:pt x="3" y="170"/>
                  </a:lnTo>
                  <a:lnTo>
                    <a:pt x="2" y="169"/>
                  </a:lnTo>
                  <a:lnTo>
                    <a:pt x="1" y="168"/>
                  </a:lnTo>
                  <a:lnTo>
                    <a:pt x="1" y="167"/>
                  </a:lnTo>
                  <a:lnTo>
                    <a:pt x="1" y="146"/>
                  </a:lnTo>
                  <a:lnTo>
                    <a:pt x="1" y="145"/>
                  </a:lnTo>
                  <a:lnTo>
                    <a:pt x="1" y="144"/>
                  </a:lnTo>
                  <a:lnTo>
                    <a:pt x="2" y="144"/>
                  </a:lnTo>
                  <a:lnTo>
                    <a:pt x="4" y="143"/>
                  </a:lnTo>
                  <a:lnTo>
                    <a:pt x="5" y="144"/>
                  </a:lnTo>
                  <a:lnTo>
                    <a:pt x="6" y="144"/>
                  </a:lnTo>
                  <a:lnTo>
                    <a:pt x="8" y="145"/>
                  </a:lnTo>
                  <a:lnTo>
                    <a:pt x="8" y="146"/>
                  </a:lnTo>
                  <a:close/>
                  <a:moveTo>
                    <a:pt x="8" y="194"/>
                  </a:moveTo>
                  <a:lnTo>
                    <a:pt x="8" y="215"/>
                  </a:lnTo>
                  <a:lnTo>
                    <a:pt x="8" y="216"/>
                  </a:lnTo>
                  <a:lnTo>
                    <a:pt x="6" y="217"/>
                  </a:lnTo>
                  <a:lnTo>
                    <a:pt x="5" y="218"/>
                  </a:lnTo>
                  <a:lnTo>
                    <a:pt x="4" y="218"/>
                  </a:lnTo>
                  <a:lnTo>
                    <a:pt x="3" y="218"/>
                  </a:lnTo>
                  <a:lnTo>
                    <a:pt x="2" y="217"/>
                  </a:lnTo>
                  <a:lnTo>
                    <a:pt x="1" y="216"/>
                  </a:lnTo>
                  <a:lnTo>
                    <a:pt x="1" y="215"/>
                  </a:lnTo>
                  <a:lnTo>
                    <a:pt x="1" y="194"/>
                  </a:lnTo>
                  <a:lnTo>
                    <a:pt x="1" y="193"/>
                  </a:lnTo>
                  <a:lnTo>
                    <a:pt x="2" y="192"/>
                  </a:lnTo>
                  <a:lnTo>
                    <a:pt x="3" y="191"/>
                  </a:lnTo>
                  <a:lnTo>
                    <a:pt x="4" y="191"/>
                  </a:lnTo>
                  <a:lnTo>
                    <a:pt x="5" y="191"/>
                  </a:lnTo>
                  <a:lnTo>
                    <a:pt x="6" y="192"/>
                  </a:lnTo>
                  <a:lnTo>
                    <a:pt x="8" y="193"/>
                  </a:lnTo>
                  <a:lnTo>
                    <a:pt x="8" y="194"/>
                  </a:lnTo>
                  <a:close/>
                </a:path>
              </a:pathLst>
            </a:custGeom>
            <a:solidFill>
              <a:srgbClr val="993366"/>
            </a:solidFill>
            <a:ln w="1588">
              <a:solidFill>
                <a:srgbClr val="993366"/>
              </a:solidFill>
              <a:prstDash val="solid"/>
              <a:round/>
              <a:headEnd/>
              <a:tailEnd/>
            </a:ln>
          </p:spPr>
          <p:txBody>
            <a:bodyPr/>
            <a:lstStyle/>
            <a:p>
              <a:endParaRPr lang="zh-CN" altLang="en-US"/>
            </a:p>
          </p:txBody>
        </p:sp>
        <p:sp>
          <p:nvSpPr>
            <p:cNvPr id="197656" name="Rectangle 46"/>
            <p:cNvSpPr>
              <a:spLocks noChangeArrowheads="1"/>
            </p:cNvSpPr>
            <p:nvPr/>
          </p:nvSpPr>
          <p:spPr bwMode="auto">
            <a:xfrm>
              <a:off x="975" y="1434"/>
              <a:ext cx="7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o</a:t>
              </a:r>
              <a:endParaRPr lang="en-US" altLang="zh-CN" sz="2000" b="1">
                <a:solidFill>
                  <a:srgbClr val="000000"/>
                </a:solidFill>
              </a:endParaRPr>
            </a:p>
          </p:txBody>
        </p:sp>
        <p:sp>
          <p:nvSpPr>
            <p:cNvPr id="197657" name="Rectangle 49"/>
            <p:cNvSpPr>
              <a:spLocks noChangeArrowheads="1"/>
            </p:cNvSpPr>
            <p:nvPr/>
          </p:nvSpPr>
          <p:spPr bwMode="auto">
            <a:xfrm>
              <a:off x="1247" y="1469"/>
              <a:ext cx="14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E</a:t>
              </a:r>
              <a:r>
                <a:rPr lang="en-US" altLang="zh-CN" sz="2000" i="1" baseline="-25000">
                  <a:solidFill>
                    <a:srgbClr val="000000"/>
                  </a:solidFill>
                  <a:latin typeface="Times New Roman" panose="02020603050405020304" pitchFamily="18" charset="0"/>
                </a:rPr>
                <a:t>x</a:t>
              </a:r>
            </a:p>
          </p:txBody>
        </p:sp>
        <p:sp>
          <p:nvSpPr>
            <p:cNvPr id="197658" name="Rectangle 51"/>
            <p:cNvSpPr>
              <a:spLocks noChangeArrowheads="1"/>
            </p:cNvSpPr>
            <p:nvPr/>
          </p:nvSpPr>
          <p:spPr bwMode="auto">
            <a:xfrm>
              <a:off x="1122" y="890"/>
              <a:ext cx="7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rPr>
                <a:t>y</a:t>
              </a:r>
              <a:endParaRPr lang="en-US" altLang="zh-CN" sz="2000" b="1">
                <a:solidFill>
                  <a:srgbClr val="000000"/>
                </a:solidFill>
              </a:endParaRPr>
            </a:p>
          </p:txBody>
        </p:sp>
        <p:sp>
          <p:nvSpPr>
            <p:cNvPr id="197659" name="Rectangle 53"/>
            <p:cNvSpPr>
              <a:spLocks noChangeArrowheads="1"/>
            </p:cNvSpPr>
            <p:nvPr/>
          </p:nvSpPr>
          <p:spPr bwMode="auto">
            <a:xfrm>
              <a:off x="1661" y="1469"/>
              <a:ext cx="7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x</a:t>
              </a:r>
              <a:endParaRPr lang="en-US" altLang="zh-CN" sz="2000" b="1">
                <a:solidFill>
                  <a:srgbClr val="000000"/>
                </a:solidFill>
              </a:endParaRPr>
            </a:p>
          </p:txBody>
        </p:sp>
        <p:sp>
          <p:nvSpPr>
            <p:cNvPr id="197660" name="Rectangle 55"/>
            <p:cNvSpPr>
              <a:spLocks noChangeArrowheads="1"/>
            </p:cNvSpPr>
            <p:nvPr/>
          </p:nvSpPr>
          <p:spPr bwMode="auto">
            <a:xfrm>
              <a:off x="1432" y="1162"/>
              <a:ext cx="178"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E</a:t>
              </a:r>
              <a:endParaRPr lang="en-US" altLang="zh-CN" sz="2000" i="1">
                <a:solidFill>
                  <a:srgbClr val="000000"/>
                </a:solidFill>
              </a:endParaRPr>
            </a:p>
          </p:txBody>
        </p:sp>
        <p:sp>
          <p:nvSpPr>
            <p:cNvPr id="197661" name="Rectangle 57"/>
            <p:cNvSpPr>
              <a:spLocks noChangeArrowheads="1"/>
            </p:cNvSpPr>
            <p:nvPr/>
          </p:nvSpPr>
          <p:spPr bwMode="auto">
            <a:xfrm>
              <a:off x="1492" y="1296"/>
              <a:ext cx="3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rPr>
                <a:t> </a:t>
              </a:r>
              <a:endParaRPr lang="en-US" altLang="zh-CN" sz="2000">
                <a:solidFill>
                  <a:srgbClr val="000000"/>
                </a:solidFill>
              </a:endParaRPr>
            </a:p>
          </p:txBody>
        </p:sp>
        <p:sp>
          <p:nvSpPr>
            <p:cNvPr id="197662" name="Rectangle 59"/>
            <p:cNvSpPr>
              <a:spLocks noChangeArrowheads="1"/>
            </p:cNvSpPr>
            <p:nvPr/>
          </p:nvSpPr>
          <p:spPr bwMode="auto">
            <a:xfrm>
              <a:off x="930" y="1162"/>
              <a:ext cx="14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E</a:t>
              </a:r>
              <a:r>
                <a:rPr lang="en-US" altLang="zh-CN" sz="2000" i="1" baseline="-25000">
                  <a:solidFill>
                    <a:srgbClr val="000000"/>
                  </a:solidFill>
                  <a:latin typeface="Times New Roman" panose="02020603050405020304" pitchFamily="18" charset="0"/>
                </a:rPr>
                <a:t>y</a:t>
              </a:r>
            </a:p>
          </p:txBody>
        </p:sp>
        <p:sp>
          <p:nvSpPr>
            <p:cNvPr id="197663" name="Rectangle 61"/>
            <p:cNvSpPr>
              <a:spLocks noChangeArrowheads="1"/>
            </p:cNvSpPr>
            <p:nvPr/>
          </p:nvSpPr>
          <p:spPr bwMode="auto">
            <a:xfrm>
              <a:off x="1239" y="1298"/>
              <a:ext cx="9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Symbol" panose="05050102010706020507" pitchFamily="18" charset="2"/>
                </a:rPr>
                <a:t>a</a:t>
              </a:r>
              <a:endParaRPr lang="en-US" altLang="zh-CN" sz="2000">
                <a:solidFill>
                  <a:srgbClr val="000000"/>
                </a:solidFill>
              </a:endParaRPr>
            </a:p>
          </p:txBody>
        </p:sp>
        <p:sp>
          <p:nvSpPr>
            <p:cNvPr id="197664" name="Rectangle 62"/>
            <p:cNvSpPr>
              <a:spLocks noChangeArrowheads="1"/>
            </p:cNvSpPr>
            <p:nvPr/>
          </p:nvSpPr>
          <p:spPr bwMode="auto">
            <a:xfrm>
              <a:off x="1343" y="1363"/>
              <a:ext cx="3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rPr>
                <a:t> </a:t>
              </a:r>
              <a:endParaRPr lang="en-US" altLang="zh-CN" sz="2000">
                <a:solidFill>
                  <a:srgbClr val="000000"/>
                </a:solidFill>
              </a:endParaRPr>
            </a:p>
          </p:txBody>
        </p:sp>
        <p:sp>
          <p:nvSpPr>
            <p:cNvPr id="197665" name="Freeform 63"/>
            <p:cNvSpPr>
              <a:spLocks/>
            </p:cNvSpPr>
            <p:nvPr/>
          </p:nvSpPr>
          <p:spPr bwMode="auto">
            <a:xfrm>
              <a:off x="1186" y="1389"/>
              <a:ext cx="65" cy="101"/>
            </a:xfrm>
            <a:custGeom>
              <a:avLst/>
              <a:gdLst>
                <a:gd name="T0" fmla="*/ 54 w 34"/>
                <a:gd name="T1" fmla="*/ 101 h 61"/>
                <a:gd name="T2" fmla="*/ 55 w 34"/>
                <a:gd name="T3" fmla="*/ 91 h 61"/>
                <a:gd name="T4" fmla="*/ 59 w 34"/>
                <a:gd name="T5" fmla="*/ 84 h 61"/>
                <a:gd name="T6" fmla="*/ 63 w 34"/>
                <a:gd name="T7" fmla="*/ 75 h 61"/>
                <a:gd name="T8" fmla="*/ 65 w 34"/>
                <a:gd name="T9" fmla="*/ 71 h 61"/>
                <a:gd name="T10" fmla="*/ 65 w 34"/>
                <a:gd name="T11" fmla="*/ 66 h 61"/>
                <a:gd name="T12" fmla="*/ 65 w 34"/>
                <a:gd name="T13" fmla="*/ 60 h 61"/>
                <a:gd name="T14" fmla="*/ 63 w 34"/>
                <a:gd name="T15" fmla="*/ 53 h 61"/>
                <a:gd name="T16" fmla="*/ 61 w 34"/>
                <a:gd name="T17" fmla="*/ 48 h 61"/>
                <a:gd name="T18" fmla="*/ 59 w 34"/>
                <a:gd name="T19" fmla="*/ 43 h 61"/>
                <a:gd name="T20" fmla="*/ 55 w 34"/>
                <a:gd name="T21" fmla="*/ 36 h 61"/>
                <a:gd name="T22" fmla="*/ 52 w 34"/>
                <a:gd name="T23" fmla="*/ 33 h 61"/>
                <a:gd name="T24" fmla="*/ 42 w 34"/>
                <a:gd name="T25" fmla="*/ 26 h 61"/>
                <a:gd name="T26" fmla="*/ 31 w 34"/>
                <a:gd name="T27" fmla="*/ 20 h 61"/>
                <a:gd name="T28" fmla="*/ 21 w 34"/>
                <a:gd name="T29" fmla="*/ 13 h 61"/>
                <a:gd name="T30" fmla="*/ 10 w 34"/>
                <a:gd name="T31" fmla="*/ 7 h 61"/>
                <a:gd name="T32" fmla="*/ 4 w 34"/>
                <a:gd name="T33" fmla="*/ 3 h 61"/>
                <a:gd name="T34" fmla="*/ 0 w 34"/>
                <a:gd name="T35" fmla="*/ 0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61"/>
                <a:gd name="T56" fmla="*/ 34 w 34"/>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61">
                  <a:moveTo>
                    <a:pt x="28" y="61"/>
                  </a:moveTo>
                  <a:lnTo>
                    <a:pt x="29" y="55"/>
                  </a:lnTo>
                  <a:lnTo>
                    <a:pt x="31" y="51"/>
                  </a:lnTo>
                  <a:lnTo>
                    <a:pt x="33" y="45"/>
                  </a:lnTo>
                  <a:lnTo>
                    <a:pt x="34" y="43"/>
                  </a:lnTo>
                  <a:lnTo>
                    <a:pt x="34" y="40"/>
                  </a:lnTo>
                  <a:lnTo>
                    <a:pt x="34" y="36"/>
                  </a:lnTo>
                  <a:lnTo>
                    <a:pt x="33" y="32"/>
                  </a:lnTo>
                  <a:lnTo>
                    <a:pt x="32" y="29"/>
                  </a:lnTo>
                  <a:lnTo>
                    <a:pt x="31" y="26"/>
                  </a:lnTo>
                  <a:lnTo>
                    <a:pt x="29" y="22"/>
                  </a:lnTo>
                  <a:lnTo>
                    <a:pt x="27" y="20"/>
                  </a:lnTo>
                  <a:lnTo>
                    <a:pt x="22" y="16"/>
                  </a:lnTo>
                  <a:lnTo>
                    <a:pt x="16" y="12"/>
                  </a:lnTo>
                  <a:lnTo>
                    <a:pt x="11" y="8"/>
                  </a:lnTo>
                  <a:lnTo>
                    <a:pt x="5" y="4"/>
                  </a:lnTo>
                  <a:lnTo>
                    <a:pt x="2" y="2"/>
                  </a:lnTo>
                  <a:lnTo>
                    <a:pt x="0"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666" name="Freeform 64"/>
            <p:cNvSpPr>
              <a:spLocks noEditPoints="1"/>
            </p:cNvSpPr>
            <p:nvPr/>
          </p:nvSpPr>
          <p:spPr bwMode="auto">
            <a:xfrm>
              <a:off x="1180" y="1071"/>
              <a:ext cx="219" cy="113"/>
            </a:xfrm>
            <a:custGeom>
              <a:avLst/>
              <a:gdLst>
                <a:gd name="T0" fmla="*/ 47 w 219"/>
                <a:gd name="T1" fmla="*/ 7 h 113"/>
                <a:gd name="T2" fmla="*/ 62 w 219"/>
                <a:gd name="T3" fmla="*/ 11 h 113"/>
                <a:gd name="T4" fmla="*/ 76 w 219"/>
                <a:gd name="T5" fmla="*/ 15 h 113"/>
                <a:gd name="T6" fmla="*/ 91 w 219"/>
                <a:gd name="T7" fmla="*/ 19 h 113"/>
                <a:gd name="T8" fmla="*/ 106 w 219"/>
                <a:gd name="T9" fmla="*/ 25 h 113"/>
                <a:gd name="T10" fmla="*/ 119 w 219"/>
                <a:gd name="T11" fmla="*/ 30 h 113"/>
                <a:gd name="T12" fmla="*/ 127 w 219"/>
                <a:gd name="T13" fmla="*/ 35 h 113"/>
                <a:gd name="T14" fmla="*/ 134 w 219"/>
                <a:gd name="T15" fmla="*/ 39 h 113"/>
                <a:gd name="T16" fmla="*/ 148 w 219"/>
                <a:gd name="T17" fmla="*/ 48 h 113"/>
                <a:gd name="T18" fmla="*/ 163 w 219"/>
                <a:gd name="T19" fmla="*/ 58 h 113"/>
                <a:gd name="T20" fmla="*/ 178 w 219"/>
                <a:gd name="T21" fmla="*/ 69 h 113"/>
                <a:gd name="T22" fmla="*/ 191 w 219"/>
                <a:gd name="T23" fmla="*/ 78 h 113"/>
                <a:gd name="T24" fmla="*/ 197 w 219"/>
                <a:gd name="T25" fmla="*/ 84 h 113"/>
                <a:gd name="T26" fmla="*/ 202 w 219"/>
                <a:gd name="T27" fmla="*/ 88 h 113"/>
                <a:gd name="T28" fmla="*/ 208 w 219"/>
                <a:gd name="T29" fmla="*/ 91 h 113"/>
                <a:gd name="T30" fmla="*/ 213 w 219"/>
                <a:gd name="T31" fmla="*/ 96 h 113"/>
                <a:gd name="T32" fmla="*/ 216 w 219"/>
                <a:gd name="T33" fmla="*/ 99 h 113"/>
                <a:gd name="T34" fmla="*/ 219 w 219"/>
                <a:gd name="T35" fmla="*/ 101 h 113"/>
                <a:gd name="T36" fmla="*/ 209 w 219"/>
                <a:gd name="T37" fmla="*/ 113 h 113"/>
                <a:gd name="T38" fmla="*/ 206 w 219"/>
                <a:gd name="T39" fmla="*/ 111 h 113"/>
                <a:gd name="T40" fmla="*/ 201 w 219"/>
                <a:gd name="T41" fmla="*/ 108 h 113"/>
                <a:gd name="T42" fmla="*/ 197 w 219"/>
                <a:gd name="T43" fmla="*/ 105 h 113"/>
                <a:gd name="T44" fmla="*/ 192 w 219"/>
                <a:gd name="T45" fmla="*/ 100 h 113"/>
                <a:gd name="T46" fmla="*/ 187 w 219"/>
                <a:gd name="T47" fmla="*/ 96 h 113"/>
                <a:gd name="T48" fmla="*/ 180 w 219"/>
                <a:gd name="T49" fmla="*/ 91 h 113"/>
                <a:gd name="T50" fmla="*/ 168 w 219"/>
                <a:gd name="T51" fmla="*/ 81 h 113"/>
                <a:gd name="T52" fmla="*/ 154 w 219"/>
                <a:gd name="T53" fmla="*/ 71 h 113"/>
                <a:gd name="T54" fmla="*/ 139 w 219"/>
                <a:gd name="T55" fmla="*/ 61 h 113"/>
                <a:gd name="T56" fmla="*/ 126 w 219"/>
                <a:gd name="T57" fmla="*/ 52 h 113"/>
                <a:gd name="T58" fmla="*/ 119 w 219"/>
                <a:gd name="T59" fmla="*/ 49 h 113"/>
                <a:gd name="T60" fmla="*/ 112 w 219"/>
                <a:gd name="T61" fmla="*/ 46 h 113"/>
                <a:gd name="T62" fmla="*/ 100 w 219"/>
                <a:gd name="T63" fmla="*/ 40 h 113"/>
                <a:gd name="T64" fmla="*/ 85 w 219"/>
                <a:gd name="T65" fmla="*/ 35 h 113"/>
                <a:gd name="T66" fmla="*/ 72 w 219"/>
                <a:gd name="T67" fmla="*/ 30 h 113"/>
                <a:gd name="T68" fmla="*/ 57 w 219"/>
                <a:gd name="T69" fmla="*/ 26 h 113"/>
                <a:gd name="T70" fmla="*/ 44 w 219"/>
                <a:gd name="T71" fmla="*/ 23 h 113"/>
                <a:gd name="T72" fmla="*/ 47 w 219"/>
                <a:gd name="T73" fmla="*/ 7 h 113"/>
                <a:gd name="T74" fmla="*/ 51 w 219"/>
                <a:gd name="T75" fmla="*/ 35 h 113"/>
                <a:gd name="T76" fmla="*/ 0 w 219"/>
                <a:gd name="T77" fmla="*/ 5 h 113"/>
                <a:gd name="T78" fmla="*/ 58 w 219"/>
                <a:gd name="T79" fmla="*/ 0 h 113"/>
                <a:gd name="T80" fmla="*/ 51 w 219"/>
                <a:gd name="T81" fmla="*/ 35 h 1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9"/>
                <a:gd name="T124" fmla="*/ 0 h 113"/>
                <a:gd name="T125" fmla="*/ 219 w 219"/>
                <a:gd name="T126" fmla="*/ 113 h 1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9" h="113">
                  <a:moveTo>
                    <a:pt x="47" y="7"/>
                  </a:moveTo>
                  <a:lnTo>
                    <a:pt x="62" y="11"/>
                  </a:lnTo>
                  <a:lnTo>
                    <a:pt x="76" y="15"/>
                  </a:lnTo>
                  <a:lnTo>
                    <a:pt x="91" y="19"/>
                  </a:lnTo>
                  <a:lnTo>
                    <a:pt x="106" y="25"/>
                  </a:lnTo>
                  <a:lnTo>
                    <a:pt x="119" y="30"/>
                  </a:lnTo>
                  <a:lnTo>
                    <a:pt x="127" y="35"/>
                  </a:lnTo>
                  <a:lnTo>
                    <a:pt x="134" y="39"/>
                  </a:lnTo>
                  <a:lnTo>
                    <a:pt x="148" y="48"/>
                  </a:lnTo>
                  <a:lnTo>
                    <a:pt x="163" y="58"/>
                  </a:lnTo>
                  <a:lnTo>
                    <a:pt x="178" y="69"/>
                  </a:lnTo>
                  <a:lnTo>
                    <a:pt x="191" y="78"/>
                  </a:lnTo>
                  <a:lnTo>
                    <a:pt x="197" y="84"/>
                  </a:lnTo>
                  <a:lnTo>
                    <a:pt x="202" y="88"/>
                  </a:lnTo>
                  <a:lnTo>
                    <a:pt x="208" y="91"/>
                  </a:lnTo>
                  <a:lnTo>
                    <a:pt x="213" y="96"/>
                  </a:lnTo>
                  <a:lnTo>
                    <a:pt x="216" y="99"/>
                  </a:lnTo>
                  <a:lnTo>
                    <a:pt x="219" y="101"/>
                  </a:lnTo>
                  <a:lnTo>
                    <a:pt x="209" y="113"/>
                  </a:lnTo>
                  <a:lnTo>
                    <a:pt x="206" y="111"/>
                  </a:lnTo>
                  <a:lnTo>
                    <a:pt x="201" y="108"/>
                  </a:lnTo>
                  <a:lnTo>
                    <a:pt x="197" y="105"/>
                  </a:lnTo>
                  <a:lnTo>
                    <a:pt x="192" y="100"/>
                  </a:lnTo>
                  <a:lnTo>
                    <a:pt x="187" y="96"/>
                  </a:lnTo>
                  <a:lnTo>
                    <a:pt x="180" y="91"/>
                  </a:lnTo>
                  <a:lnTo>
                    <a:pt x="168" y="81"/>
                  </a:lnTo>
                  <a:lnTo>
                    <a:pt x="154" y="71"/>
                  </a:lnTo>
                  <a:lnTo>
                    <a:pt x="139" y="61"/>
                  </a:lnTo>
                  <a:lnTo>
                    <a:pt x="126" y="52"/>
                  </a:lnTo>
                  <a:lnTo>
                    <a:pt x="119" y="49"/>
                  </a:lnTo>
                  <a:lnTo>
                    <a:pt x="112" y="46"/>
                  </a:lnTo>
                  <a:lnTo>
                    <a:pt x="100" y="40"/>
                  </a:lnTo>
                  <a:lnTo>
                    <a:pt x="85" y="35"/>
                  </a:lnTo>
                  <a:lnTo>
                    <a:pt x="72" y="30"/>
                  </a:lnTo>
                  <a:lnTo>
                    <a:pt x="57" y="26"/>
                  </a:lnTo>
                  <a:lnTo>
                    <a:pt x="44" y="23"/>
                  </a:lnTo>
                  <a:lnTo>
                    <a:pt x="47" y="7"/>
                  </a:lnTo>
                  <a:close/>
                  <a:moveTo>
                    <a:pt x="51" y="35"/>
                  </a:moveTo>
                  <a:lnTo>
                    <a:pt x="0" y="5"/>
                  </a:lnTo>
                  <a:lnTo>
                    <a:pt x="58" y="0"/>
                  </a:lnTo>
                  <a:lnTo>
                    <a:pt x="51" y="35"/>
                  </a:lnTo>
                  <a:close/>
                </a:path>
              </a:pathLst>
            </a:custGeom>
            <a:solidFill>
              <a:srgbClr val="FF0000"/>
            </a:solidFill>
            <a:ln w="1588">
              <a:solidFill>
                <a:srgbClr val="FF0000"/>
              </a:solidFill>
              <a:prstDash val="solid"/>
              <a:round/>
              <a:headEnd/>
              <a:tailEnd/>
            </a:ln>
          </p:spPr>
          <p:txBody>
            <a:bodyPr/>
            <a:lstStyle/>
            <a:p>
              <a:endParaRPr lang="zh-CN" altLang="en-US"/>
            </a:p>
          </p:txBody>
        </p:sp>
      </p:grpSp>
      <p:sp>
        <p:nvSpPr>
          <p:cNvPr id="197667" name="Text Box 112"/>
          <p:cNvSpPr txBox="1">
            <a:spLocks noChangeArrowheads="1"/>
          </p:cNvSpPr>
          <p:nvPr/>
        </p:nvSpPr>
        <p:spPr bwMode="auto">
          <a:xfrm>
            <a:off x="1992313" y="3573463"/>
            <a:ext cx="54356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7"/>
              </a:buBlip>
            </a:pPr>
            <a:r>
              <a:rPr kumimoji="1" lang="en-US" altLang="zh-CN" sz="2400" b="1">
                <a:solidFill>
                  <a:srgbClr val="FF0000"/>
                </a:solidFill>
                <a:latin typeface="Times New Roman" panose="02020603050405020304" pitchFamily="18" charset="0"/>
                <a:ea typeface="楷体_GB2312" pitchFamily="49" charset="-122"/>
              </a:rPr>
              <a:t> left-hand circular polarization wave</a:t>
            </a:r>
            <a:r>
              <a:rPr kumimoji="1" lang="zh-CN" altLang="en-US" sz="2400" b="1">
                <a:solidFill>
                  <a:srgbClr val="FF0000"/>
                </a:solidFill>
                <a:latin typeface="Times New Roman" panose="02020603050405020304" pitchFamily="18" charset="0"/>
              </a:rPr>
              <a:t>：</a:t>
            </a:r>
            <a:endParaRPr kumimoji="1" lang="zh-CN" altLang="en-US" sz="2400" b="1">
              <a:solidFill>
                <a:srgbClr val="FF0000"/>
              </a:solidFill>
              <a:latin typeface="Times New Roman" panose="02020603050405020304" pitchFamily="18" charset="0"/>
              <a:ea typeface="楷体_GB2312" pitchFamily="49" charset="-122"/>
            </a:endParaRPr>
          </a:p>
        </p:txBody>
      </p:sp>
      <p:sp>
        <p:nvSpPr>
          <p:cNvPr id="197668" name="Text Box 113"/>
          <p:cNvSpPr txBox="1">
            <a:spLocks noChangeArrowheads="1"/>
          </p:cNvSpPr>
          <p:nvPr/>
        </p:nvSpPr>
        <p:spPr bwMode="auto">
          <a:xfrm>
            <a:off x="1774826" y="620713"/>
            <a:ext cx="878522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7"/>
              </a:buBlip>
            </a:pPr>
            <a:r>
              <a:rPr kumimoji="1" lang="en-US" altLang="zh-CN"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ea typeface="楷体_GB2312" pitchFamily="49" charset="-122"/>
              </a:rPr>
              <a:t>right-hand circular polarization wave</a:t>
            </a:r>
            <a:r>
              <a:rPr kumimoji="1" lang="zh-CN" altLang="en-US" sz="2400" b="1">
                <a:solidFill>
                  <a:srgbClr val="FF0000"/>
                </a:solidFill>
                <a:latin typeface="Times New Roman" panose="02020603050405020304" pitchFamily="18" charset="0"/>
              </a:rPr>
              <a:t>：</a:t>
            </a:r>
            <a:endParaRPr kumimoji="1" lang="zh-CN" altLang="en-US" sz="2400" b="1">
              <a:solidFill>
                <a:srgbClr val="FF0000"/>
              </a:solidFill>
              <a:latin typeface="Times New Roman" panose="02020603050405020304" pitchFamily="18" charset="0"/>
              <a:ea typeface="楷体_GB2312" pitchFamily="49" charset="-122"/>
            </a:endParaRPr>
          </a:p>
        </p:txBody>
      </p:sp>
      <p:graphicFrame>
        <p:nvGraphicFramePr>
          <p:cNvPr id="197669" name="Object 37"/>
          <p:cNvGraphicFramePr>
            <a:graphicFrameLocks noChangeAspect="1"/>
          </p:cNvGraphicFramePr>
          <p:nvPr/>
        </p:nvGraphicFramePr>
        <p:xfrm>
          <a:off x="7751764" y="3644900"/>
          <a:ext cx="1584325" cy="527050"/>
        </p:xfrm>
        <a:graphic>
          <a:graphicData uri="http://schemas.openxmlformats.org/presentationml/2006/ole">
            <mc:AlternateContent xmlns:mc="http://schemas.openxmlformats.org/markup-compatibility/2006">
              <mc:Choice xmlns:v="urn:schemas-microsoft-com:vml" Requires="v">
                <p:oleObj spid="_x0000_s226347" name="Equation" r:id="rId8" imgW="801000" imgH="253800" progId="Equation.DSMT4">
                  <p:embed/>
                </p:oleObj>
              </mc:Choice>
              <mc:Fallback>
                <p:oleObj name="Equation" r:id="rId8" imgW="80100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1764" y="3644900"/>
                        <a:ext cx="158432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7670" name="Group 148"/>
          <p:cNvGrpSpPr>
            <a:grpSpLocks/>
          </p:cNvGrpSpPr>
          <p:nvPr/>
        </p:nvGrpSpPr>
        <p:grpSpPr bwMode="auto">
          <a:xfrm>
            <a:off x="5375276" y="4508500"/>
            <a:ext cx="4824413" cy="1944688"/>
            <a:chOff x="2448" y="2750"/>
            <a:chExt cx="3319" cy="1297"/>
          </a:xfrm>
        </p:grpSpPr>
        <p:grpSp>
          <p:nvGrpSpPr>
            <p:cNvPr id="197671" name="Group 149"/>
            <p:cNvGrpSpPr>
              <a:grpSpLocks noChangeAspect="1"/>
            </p:cNvGrpSpPr>
            <p:nvPr/>
          </p:nvGrpSpPr>
          <p:grpSpPr bwMode="auto">
            <a:xfrm>
              <a:off x="2448" y="2750"/>
              <a:ext cx="3312" cy="1297"/>
              <a:chOff x="0" y="624"/>
              <a:chExt cx="5760" cy="2256"/>
            </a:xfrm>
          </p:grpSpPr>
          <p:sp>
            <p:nvSpPr>
              <p:cNvPr id="197672" name="Rectangle 150"/>
              <p:cNvSpPr>
                <a:spLocks noChangeAspect="1" noChangeArrowheads="1"/>
              </p:cNvSpPr>
              <p:nvPr/>
            </p:nvSpPr>
            <p:spPr bwMode="auto">
              <a:xfrm>
                <a:off x="0" y="624"/>
                <a:ext cx="5760" cy="22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pic>
            <p:nvPicPr>
              <p:cNvPr id="197673" name="Picture 151" descr="3"/>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92" y="672"/>
                <a:ext cx="1680"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74" name="Picture 152" descr="3"/>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920" y="672"/>
                <a:ext cx="3696" cy="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675" name="Rectangle 153"/>
            <p:cNvSpPr>
              <a:spLocks noChangeArrowheads="1"/>
            </p:cNvSpPr>
            <p:nvPr/>
          </p:nvSpPr>
          <p:spPr bwMode="auto">
            <a:xfrm>
              <a:off x="2455" y="2750"/>
              <a:ext cx="3312" cy="12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grpSp>
      <p:grpSp>
        <p:nvGrpSpPr>
          <p:cNvPr id="197676" name="Group 154"/>
          <p:cNvGrpSpPr>
            <a:grpSpLocks/>
          </p:cNvGrpSpPr>
          <p:nvPr/>
        </p:nvGrpSpPr>
        <p:grpSpPr bwMode="auto">
          <a:xfrm>
            <a:off x="2205038" y="4437063"/>
            <a:ext cx="2233612" cy="2087562"/>
            <a:chOff x="567" y="2750"/>
            <a:chExt cx="1316" cy="1225"/>
          </a:xfrm>
        </p:grpSpPr>
        <p:sp>
          <p:nvSpPr>
            <p:cNvPr id="197677" name="Rectangle 155"/>
            <p:cNvSpPr>
              <a:spLocks noChangeArrowheads="1"/>
            </p:cNvSpPr>
            <p:nvPr/>
          </p:nvSpPr>
          <p:spPr bwMode="auto">
            <a:xfrm>
              <a:off x="567" y="2750"/>
              <a:ext cx="1316" cy="1225"/>
            </a:xfrm>
            <a:prstGeom prst="rect">
              <a:avLst/>
            </a:prstGeom>
            <a:solidFill>
              <a:srgbClr val="CCFF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97678" name="AutoShape 157"/>
            <p:cNvSpPr>
              <a:spLocks noChangeAspect="1" noChangeArrowheads="1" noTextEdit="1"/>
            </p:cNvSpPr>
            <p:nvPr/>
          </p:nvSpPr>
          <p:spPr bwMode="auto">
            <a:xfrm>
              <a:off x="703" y="2750"/>
              <a:ext cx="1088" cy="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7679" name="Freeform 158"/>
            <p:cNvSpPr>
              <a:spLocks/>
            </p:cNvSpPr>
            <p:nvPr/>
          </p:nvSpPr>
          <p:spPr bwMode="auto">
            <a:xfrm>
              <a:off x="763" y="2969"/>
              <a:ext cx="714" cy="714"/>
            </a:xfrm>
            <a:custGeom>
              <a:avLst/>
              <a:gdLst>
                <a:gd name="T0" fmla="*/ 319 w 711"/>
                <a:gd name="T1" fmla="*/ 2 h 695"/>
                <a:gd name="T2" fmla="*/ 268 w 711"/>
                <a:gd name="T3" fmla="*/ 11 h 695"/>
                <a:gd name="T4" fmla="*/ 218 w 711"/>
                <a:gd name="T5" fmla="*/ 28 h 695"/>
                <a:gd name="T6" fmla="*/ 172 w 711"/>
                <a:gd name="T7" fmla="*/ 51 h 695"/>
                <a:gd name="T8" fmla="*/ 130 w 711"/>
                <a:gd name="T9" fmla="*/ 81 h 695"/>
                <a:gd name="T10" fmla="*/ 92 w 711"/>
                <a:gd name="T11" fmla="*/ 117 h 695"/>
                <a:gd name="T12" fmla="*/ 60 w 711"/>
                <a:gd name="T13" fmla="*/ 157 h 695"/>
                <a:gd name="T14" fmla="*/ 34 w 711"/>
                <a:gd name="T15" fmla="*/ 202 h 695"/>
                <a:gd name="T16" fmla="*/ 16 w 711"/>
                <a:gd name="T17" fmla="*/ 251 h 695"/>
                <a:gd name="T18" fmla="*/ 3 w 711"/>
                <a:gd name="T19" fmla="*/ 303 h 695"/>
                <a:gd name="T20" fmla="*/ 0 w 711"/>
                <a:gd name="T21" fmla="*/ 356 h 695"/>
                <a:gd name="T22" fmla="*/ 3 w 711"/>
                <a:gd name="T23" fmla="*/ 411 h 695"/>
                <a:gd name="T24" fmla="*/ 16 w 711"/>
                <a:gd name="T25" fmla="*/ 462 h 695"/>
                <a:gd name="T26" fmla="*/ 34 w 711"/>
                <a:gd name="T27" fmla="*/ 512 h 695"/>
                <a:gd name="T28" fmla="*/ 60 w 711"/>
                <a:gd name="T29" fmla="*/ 557 h 695"/>
                <a:gd name="T30" fmla="*/ 92 w 711"/>
                <a:gd name="T31" fmla="*/ 597 h 695"/>
                <a:gd name="T32" fmla="*/ 130 w 711"/>
                <a:gd name="T33" fmla="*/ 632 h 695"/>
                <a:gd name="T34" fmla="*/ 172 w 711"/>
                <a:gd name="T35" fmla="*/ 663 h 695"/>
                <a:gd name="T36" fmla="*/ 218 w 711"/>
                <a:gd name="T37" fmla="*/ 686 h 695"/>
                <a:gd name="T38" fmla="*/ 268 w 711"/>
                <a:gd name="T39" fmla="*/ 703 h 695"/>
                <a:gd name="T40" fmla="*/ 319 w 711"/>
                <a:gd name="T41" fmla="*/ 712 h 695"/>
                <a:gd name="T42" fmla="*/ 375 w 711"/>
                <a:gd name="T43" fmla="*/ 713 h 695"/>
                <a:gd name="T44" fmla="*/ 429 w 711"/>
                <a:gd name="T45" fmla="*/ 707 h 695"/>
                <a:gd name="T46" fmla="*/ 480 w 711"/>
                <a:gd name="T47" fmla="*/ 691 h 695"/>
                <a:gd name="T48" fmla="*/ 527 w 711"/>
                <a:gd name="T49" fmla="*/ 671 h 695"/>
                <a:gd name="T50" fmla="*/ 570 w 711"/>
                <a:gd name="T51" fmla="*/ 643 h 695"/>
                <a:gd name="T52" fmla="*/ 610 w 711"/>
                <a:gd name="T53" fmla="*/ 609 h 695"/>
                <a:gd name="T54" fmla="*/ 643 w 711"/>
                <a:gd name="T55" fmla="*/ 570 h 695"/>
                <a:gd name="T56" fmla="*/ 671 w 711"/>
                <a:gd name="T57" fmla="*/ 526 h 695"/>
                <a:gd name="T58" fmla="*/ 693 w 711"/>
                <a:gd name="T59" fmla="*/ 480 h 695"/>
                <a:gd name="T60" fmla="*/ 707 w 711"/>
                <a:gd name="T61" fmla="*/ 429 h 695"/>
                <a:gd name="T62" fmla="*/ 713 w 711"/>
                <a:gd name="T63" fmla="*/ 375 h 695"/>
                <a:gd name="T64" fmla="*/ 712 w 711"/>
                <a:gd name="T65" fmla="*/ 321 h 695"/>
                <a:gd name="T66" fmla="*/ 702 w 711"/>
                <a:gd name="T67" fmla="*/ 267 h 695"/>
                <a:gd name="T68" fmla="*/ 686 w 711"/>
                <a:gd name="T69" fmla="*/ 218 h 695"/>
                <a:gd name="T70" fmla="*/ 662 w 711"/>
                <a:gd name="T71" fmla="*/ 172 h 695"/>
                <a:gd name="T72" fmla="*/ 632 w 711"/>
                <a:gd name="T73" fmla="*/ 130 h 695"/>
                <a:gd name="T74" fmla="*/ 598 w 711"/>
                <a:gd name="T75" fmla="*/ 92 h 695"/>
                <a:gd name="T76" fmla="*/ 556 w 711"/>
                <a:gd name="T77" fmla="*/ 61 h 695"/>
                <a:gd name="T78" fmla="*/ 512 w 711"/>
                <a:gd name="T79" fmla="*/ 35 h 695"/>
                <a:gd name="T80" fmla="*/ 463 w 711"/>
                <a:gd name="T81" fmla="*/ 15 h 695"/>
                <a:gd name="T82" fmla="*/ 412 w 711"/>
                <a:gd name="T83" fmla="*/ 4 h 695"/>
                <a:gd name="T84" fmla="*/ 356 w 711"/>
                <a:gd name="T85" fmla="*/ 0 h 6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1"/>
                <a:gd name="T130" fmla="*/ 0 h 695"/>
                <a:gd name="T131" fmla="*/ 711 w 711"/>
                <a:gd name="T132" fmla="*/ 695 h 6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1" h="695">
                  <a:moveTo>
                    <a:pt x="355" y="0"/>
                  </a:moveTo>
                  <a:lnTo>
                    <a:pt x="337" y="1"/>
                  </a:lnTo>
                  <a:lnTo>
                    <a:pt x="318" y="2"/>
                  </a:lnTo>
                  <a:lnTo>
                    <a:pt x="301" y="4"/>
                  </a:lnTo>
                  <a:lnTo>
                    <a:pt x="284" y="7"/>
                  </a:lnTo>
                  <a:lnTo>
                    <a:pt x="267" y="11"/>
                  </a:lnTo>
                  <a:lnTo>
                    <a:pt x="249" y="15"/>
                  </a:lnTo>
                  <a:lnTo>
                    <a:pt x="233" y="21"/>
                  </a:lnTo>
                  <a:lnTo>
                    <a:pt x="217" y="27"/>
                  </a:lnTo>
                  <a:lnTo>
                    <a:pt x="201" y="34"/>
                  </a:lnTo>
                  <a:lnTo>
                    <a:pt x="186" y="42"/>
                  </a:lnTo>
                  <a:lnTo>
                    <a:pt x="171" y="50"/>
                  </a:lnTo>
                  <a:lnTo>
                    <a:pt x="156" y="59"/>
                  </a:lnTo>
                  <a:lnTo>
                    <a:pt x="142" y="69"/>
                  </a:lnTo>
                  <a:lnTo>
                    <a:pt x="129" y="79"/>
                  </a:lnTo>
                  <a:lnTo>
                    <a:pt x="116" y="90"/>
                  </a:lnTo>
                  <a:lnTo>
                    <a:pt x="103" y="101"/>
                  </a:lnTo>
                  <a:lnTo>
                    <a:pt x="92" y="114"/>
                  </a:lnTo>
                  <a:lnTo>
                    <a:pt x="80" y="127"/>
                  </a:lnTo>
                  <a:lnTo>
                    <a:pt x="70" y="139"/>
                  </a:lnTo>
                  <a:lnTo>
                    <a:pt x="60" y="153"/>
                  </a:lnTo>
                  <a:lnTo>
                    <a:pt x="51" y="167"/>
                  </a:lnTo>
                  <a:lnTo>
                    <a:pt x="43" y="181"/>
                  </a:lnTo>
                  <a:lnTo>
                    <a:pt x="34" y="197"/>
                  </a:lnTo>
                  <a:lnTo>
                    <a:pt x="28" y="212"/>
                  </a:lnTo>
                  <a:lnTo>
                    <a:pt x="21" y="228"/>
                  </a:lnTo>
                  <a:lnTo>
                    <a:pt x="16" y="244"/>
                  </a:lnTo>
                  <a:lnTo>
                    <a:pt x="10" y="260"/>
                  </a:lnTo>
                  <a:lnTo>
                    <a:pt x="6" y="277"/>
                  </a:lnTo>
                  <a:lnTo>
                    <a:pt x="3" y="295"/>
                  </a:lnTo>
                  <a:lnTo>
                    <a:pt x="1" y="312"/>
                  </a:lnTo>
                  <a:lnTo>
                    <a:pt x="0" y="330"/>
                  </a:lnTo>
                  <a:lnTo>
                    <a:pt x="0" y="347"/>
                  </a:lnTo>
                  <a:lnTo>
                    <a:pt x="0" y="365"/>
                  </a:lnTo>
                  <a:lnTo>
                    <a:pt x="1" y="383"/>
                  </a:lnTo>
                  <a:lnTo>
                    <a:pt x="3" y="400"/>
                  </a:lnTo>
                  <a:lnTo>
                    <a:pt x="6" y="418"/>
                  </a:lnTo>
                  <a:lnTo>
                    <a:pt x="10" y="435"/>
                  </a:lnTo>
                  <a:lnTo>
                    <a:pt x="16" y="450"/>
                  </a:lnTo>
                  <a:lnTo>
                    <a:pt x="21" y="467"/>
                  </a:lnTo>
                  <a:lnTo>
                    <a:pt x="28" y="483"/>
                  </a:lnTo>
                  <a:lnTo>
                    <a:pt x="34" y="498"/>
                  </a:lnTo>
                  <a:lnTo>
                    <a:pt x="43" y="513"/>
                  </a:lnTo>
                  <a:lnTo>
                    <a:pt x="51" y="527"/>
                  </a:lnTo>
                  <a:lnTo>
                    <a:pt x="60" y="542"/>
                  </a:lnTo>
                  <a:lnTo>
                    <a:pt x="70" y="555"/>
                  </a:lnTo>
                  <a:lnTo>
                    <a:pt x="80" y="568"/>
                  </a:lnTo>
                  <a:lnTo>
                    <a:pt x="92" y="581"/>
                  </a:lnTo>
                  <a:lnTo>
                    <a:pt x="103" y="593"/>
                  </a:lnTo>
                  <a:lnTo>
                    <a:pt x="116" y="605"/>
                  </a:lnTo>
                  <a:lnTo>
                    <a:pt x="129" y="615"/>
                  </a:lnTo>
                  <a:lnTo>
                    <a:pt x="142" y="626"/>
                  </a:lnTo>
                  <a:lnTo>
                    <a:pt x="156" y="635"/>
                  </a:lnTo>
                  <a:lnTo>
                    <a:pt x="171" y="645"/>
                  </a:lnTo>
                  <a:lnTo>
                    <a:pt x="186" y="653"/>
                  </a:lnTo>
                  <a:lnTo>
                    <a:pt x="201" y="661"/>
                  </a:lnTo>
                  <a:lnTo>
                    <a:pt x="217" y="668"/>
                  </a:lnTo>
                  <a:lnTo>
                    <a:pt x="233" y="673"/>
                  </a:lnTo>
                  <a:lnTo>
                    <a:pt x="249" y="679"/>
                  </a:lnTo>
                  <a:lnTo>
                    <a:pt x="267" y="684"/>
                  </a:lnTo>
                  <a:lnTo>
                    <a:pt x="284" y="688"/>
                  </a:lnTo>
                  <a:lnTo>
                    <a:pt x="301" y="691"/>
                  </a:lnTo>
                  <a:lnTo>
                    <a:pt x="318" y="693"/>
                  </a:lnTo>
                  <a:lnTo>
                    <a:pt x="337" y="694"/>
                  </a:lnTo>
                  <a:lnTo>
                    <a:pt x="355" y="695"/>
                  </a:lnTo>
                  <a:lnTo>
                    <a:pt x="373" y="694"/>
                  </a:lnTo>
                  <a:lnTo>
                    <a:pt x="391" y="693"/>
                  </a:lnTo>
                  <a:lnTo>
                    <a:pt x="410" y="691"/>
                  </a:lnTo>
                  <a:lnTo>
                    <a:pt x="427" y="688"/>
                  </a:lnTo>
                  <a:lnTo>
                    <a:pt x="444" y="684"/>
                  </a:lnTo>
                  <a:lnTo>
                    <a:pt x="461" y="679"/>
                  </a:lnTo>
                  <a:lnTo>
                    <a:pt x="478" y="673"/>
                  </a:lnTo>
                  <a:lnTo>
                    <a:pt x="494" y="668"/>
                  </a:lnTo>
                  <a:lnTo>
                    <a:pt x="510" y="661"/>
                  </a:lnTo>
                  <a:lnTo>
                    <a:pt x="525" y="653"/>
                  </a:lnTo>
                  <a:lnTo>
                    <a:pt x="540" y="645"/>
                  </a:lnTo>
                  <a:lnTo>
                    <a:pt x="554" y="635"/>
                  </a:lnTo>
                  <a:lnTo>
                    <a:pt x="568" y="626"/>
                  </a:lnTo>
                  <a:lnTo>
                    <a:pt x="582" y="615"/>
                  </a:lnTo>
                  <a:lnTo>
                    <a:pt x="595" y="605"/>
                  </a:lnTo>
                  <a:lnTo>
                    <a:pt x="607" y="593"/>
                  </a:lnTo>
                  <a:lnTo>
                    <a:pt x="619" y="581"/>
                  </a:lnTo>
                  <a:lnTo>
                    <a:pt x="629" y="568"/>
                  </a:lnTo>
                  <a:lnTo>
                    <a:pt x="640" y="555"/>
                  </a:lnTo>
                  <a:lnTo>
                    <a:pt x="650" y="542"/>
                  </a:lnTo>
                  <a:lnTo>
                    <a:pt x="659" y="527"/>
                  </a:lnTo>
                  <a:lnTo>
                    <a:pt x="668" y="512"/>
                  </a:lnTo>
                  <a:lnTo>
                    <a:pt x="676" y="498"/>
                  </a:lnTo>
                  <a:lnTo>
                    <a:pt x="683" y="483"/>
                  </a:lnTo>
                  <a:lnTo>
                    <a:pt x="690" y="467"/>
                  </a:lnTo>
                  <a:lnTo>
                    <a:pt x="695" y="450"/>
                  </a:lnTo>
                  <a:lnTo>
                    <a:pt x="699" y="435"/>
                  </a:lnTo>
                  <a:lnTo>
                    <a:pt x="704" y="418"/>
                  </a:lnTo>
                  <a:lnTo>
                    <a:pt x="707" y="400"/>
                  </a:lnTo>
                  <a:lnTo>
                    <a:pt x="709" y="383"/>
                  </a:lnTo>
                  <a:lnTo>
                    <a:pt x="710" y="365"/>
                  </a:lnTo>
                  <a:lnTo>
                    <a:pt x="711" y="347"/>
                  </a:lnTo>
                  <a:lnTo>
                    <a:pt x="710" y="330"/>
                  </a:lnTo>
                  <a:lnTo>
                    <a:pt x="709" y="312"/>
                  </a:lnTo>
                  <a:lnTo>
                    <a:pt x="707" y="295"/>
                  </a:lnTo>
                  <a:lnTo>
                    <a:pt x="704" y="277"/>
                  </a:lnTo>
                  <a:lnTo>
                    <a:pt x="699" y="260"/>
                  </a:lnTo>
                  <a:lnTo>
                    <a:pt x="695" y="244"/>
                  </a:lnTo>
                  <a:lnTo>
                    <a:pt x="690" y="228"/>
                  </a:lnTo>
                  <a:lnTo>
                    <a:pt x="683" y="212"/>
                  </a:lnTo>
                  <a:lnTo>
                    <a:pt x="676" y="197"/>
                  </a:lnTo>
                  <a:lnTo>
                    <a:pt x="668" y="181"/>
                  </a:lnTo>
                  <a:lnTo>
                    <a:pt x="659" y="167"/>
                  </a:lnTo>
                  <a:lnTo>
                    <a:pt x="650" y="153"/>
                  </a:lnTo>
                  <a:lnTo>
                    <a:pt x="640" y="139"/>
                  </a:lnTo>
                  <a:lnTo>
                    <a:pt x="629" y="127"/>
                  </a:lnTo>
                  <a:lnTo>
                    <a:pt x="619" y="114"/>
                  </a:lnTo>
                  <a:lnTo>
                    <a:pt x="607" y="101"/>
                  </a:lnTo>
                  <a:lnTo>
                    <a:pt x="595" y="90"/>
                  </a:lnTo>
                  <a:lnTo>
                    <a:pt x="582" y="79"/>
                  </a:lnTo>
                  <a:lnTo>
                    <a:pt x="568" y="69"/>
                  </a:lnTo>
                  <a:lnTo>
                    <a:pt x="554" y="59"/>
                  </a:lnTo>
                  <a:lnTo>
                    <a:pt x="540" y="50"/>
                  </a:lnTo>
                  <a:lnTo>
                    <a:pt x="525" y="42"/>
                  </a:lnTo>
                  <a:lnTo>
                    <a:pt x="510" y="34"/>
                  </a:lnTo>
                  <a:lnTo>
                    <a:pt x="494" y="27"/>
                  </a:lnTo>
                  <a:lnTo>
                    <a:pt x="478" y="21"/>
                  </a:lnTo>
                  <a:lnTo>
                    <a:pt x="461" y="15"/>
                  </a:lnTo>
                  <a:lnTo>
                    <a:pt x="444" y="11"/>
                  </a:lnTo>
                  <a:lnTo>
                    <a:pt x="427" y="7"/>
                  </a:lnTo>
                  <a:lnTo>
                    <a:pt x="410" y="4"/>
                  </a:lnTo>
                  <a:lnTo>
                    <a:pt x="391" y="2"/>
                  </a:lnTo>
                  <a:lnTo>
                    <a:pt x="373" y="1"/>
                  </a:lnTo>
                  <a:lnTo>
                    <a:pt x="355" y="0"/>
                  </a:lnTo>
                  <a:close/>
                </a:path>
              </a:pathLst>
            </a:custGeom>
            <a:solidFill>
              <a:srgbClr val="99CCFF"/>
            </a:solidFill>
            <a:ln w="31750">
              <a:solidFill>
                <a:srgbClr val="AC00AC"/>
              </a:solidFill>
              <a:round/>
              <a:headEnd/>
              <a:tailEnd/>
            </a:ln>
          </p:spPr>
          <p:txBody>
            <a:bodyPr/>
            <a:lstStyle/>
            <a:p>
              <a:endParaRPr lang="zh-CN" altLang="en-US"/>
            </a:p>
          </p:txBody>
        </p:sp>
        <p:sp>
          <p:nvSpPr>
            <p:cNvPr id="197680" name="Freeform 159"/>
            <p:cNvSpPr>
              <a:spLocks noEditPoints="1"/>
            </p:cNvSpPr>
            <p:nvPr/>
          </p:nvSpPr>
          <p:spPr bwMode="auto">
            <a:xfrm>
              <a:off x="709" y="3305"/>
              <a:ext cx="985" cy="34"/>
            </a:xfrm>
            <a:custGeom>
              <a:avLst/>
              <a:gdLst>
                <a:gd name="T0" fmla="*/ 0 w 985"/>
                <a:gd name="T1" fmla="*/ 11 h 34"/>
                <a:gd name="T2" fmla="*/ 940 w 985"/>
                <a:gd name="T3" fmla="*/ 11 h 34"/>
                <a:gd name="T4" fmla="*/ 940 w 985"/>
                <a:gd name="T5" fmla="*/ 23 h 34"/>
                <a:gd name="T6" fmla="*/ 0 w 985"/>
                <a:gd name="T7" fmla="*/ 22 h 34"/>
                <a:gd name="T8" fmla="*/ 0 w 985"/>
                <a:gd name="T9" fmla="*/ 11 h 34"/>
                <a:gd name="T10" fmla="*/ 931 w 985"/>
                <a:gd name="T11" fmla="*/ 0 h 34"/>
                <a:gd name="T12" fmla="*/ 985 w 985"/>
                <a:gd name="T13" fmla="*/ 18 h 34"/>
                <a:gd name="T14" fmla="*/ 931 w 985"/>
                <a:gd name="T15" fmla="*/ 34 h 34"/>
                <a:gd name="T16" fmla="*/ 931 w 985"/>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5"/>
                <a:gd name="T28" fmla="*/ 0 h 34"/>
                <a:gd name="T29" fmla="*/ 985 w 985"/>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5" h="34">
                  <a:moveTo>
                    <a:pt x="0" y="11"/>
                  </a:moveTo>
                  <a:lnTo>
                    <a:pt x="940" y="11"/>
                  </a:lnTo>
                  <a:lnTo>
                    <a:pt x="940" y="23"/>
                  </a:lnTo>
                  <a:lnTo>
                    <a:pt x="0" y="22"/>
                  </a:lnTo>
                  <a:lnTo>
                    <a:pt x="0" y="11"/>
                  </a:lnTo>
                  <a:close/>
                  <a:moveTo>
                    <a:pt x="931" y="0"/>
                  </a:moveTo>
                  <a:lnTo>
                    <a:pt x="985" y="18"/>
                  </a:lnTo>
                  <a:lnTo>
                    <a:pt x="931" y="34"/>
                  </a:lnTo>
                  <a:lnTo>
                    <a:pt x="931" y="0"/>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197681" name="Freeform 160"/>
            <p:cNvSpPr>
              <a:spLocks noEditPoints="1"/>
            </p:cNvSpPr>
            <p:nvPr/>
          </p:nvSpPr>
          <p:spPr bwMode="auto">
            <a:xfrm>
              <a:off x="1109" y="2818"/>
              <a:ext cx="36" cy="913"/>
            </a:xfrm>
            <a:custGeom>
              <a:avLst/>
              <a:gdLst>
                <a:gd name="T0" fmla="*/ 11 w 36"/>
                <a:gd name="T1" fmla="*/ 913 h 913"/>
                <a:gd name="T2" fmla="*/ 13 w 36"/>
                <a:gd name="T3" fmla="*/ 44 h 913"/>
                <a:gd name="T4" fmla="*/ 23 w 36"/>
                <a:gd name="T5" fmla="*/ 44 h 913"/>
                <a:gd name="T6" fmla="*/ 23 w 36"/>
                <a:gd name="T7" fmla="*/ 913 h 913"/>
                <a:gd name="T8" fmla="*/ 11 w 36"/>
                <a:gd name="T9" fmla="*/ 913 h 913"/>
                <a:gd name="T10" fmla="*/ 0 w 36"/>
                <a:gd name="T11" fmla="*/ 53 h 913"/>
                <a:gd name="T12" fmla="*/ 18 w 36"/>
                <a:gd name="T13" fmla="*/ 0 h 913"/>
                <a:gd name="T14" fmla="*/ 36 w 36"/>
                <a:gd name="T15" fmla="*/ 53 h 913"/>
                <a:gd name="T16" fmla="*/ 0 w 36"/>
                <a:gd name="T17" fmla="*/ 53 h 9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913"/>
                <a:gd name="T29" fmla="*/ 36 w 36"/>
                <a:gd name="T30" fmla="*/ 913 h 9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913">
                  <a:moveTo>
                    <a:pt x="11" y="913"/>
                  </a:moveTo>
                  <a:lnTo>
                    <a:pt x="13" y="44"/>
                  </a:lnTo>
                  <a:lnTo>
                    <a:pt x="23" y="44"/>
                  </a:lnTo>
                  <a:lnTo>
                    <a:pt x="23" y="913"/>
                  </a:lnTo>
                  <a:lnTo>
                    <a:pt x="11" y="913"/>
                  </a:lnTo>
                  <a:close/>
                  <a:moveTo>
                    <a:pt x="0" y="53"/>
                  </a:moveTo>
                  <a:lnTo>
                    <a:pt x="18" y="0"/>
                  </a:lnTo>
                  <a:lnTo>
                    <a:pt x="36" y="53"/>
                  </a:lnTo>
                  <a:lnTo>
                    <a:pt x="0" y="53"/>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197682" name="Freeform 161"/>
            <p:cNvSpPr>
              <a:spLocks noEditPoints="1"/>
            </p:cNvSpPr>
            <p:nvPr/>
          </p:nvSpPr>
          <p:spPr bwMode="auto">
            <a:xfrm flipV="1">
              <a:off x="1127" y="3322"/>
              <a:ext cx="284" cy="229"/>
            </a:xfrm>
            <a:custGeom>
              <a:avLst/>
              <a:gdLst>
                <a:gd name="T0" fmla="*/ 0 w 284"/>
                <a:gd name="T1" fmla="*/ 217 h 229"/>
                <a:gd name="T2" fmla="*/ 217 w 284"/>
                <a:gd name="T3" fmla="*/ 44 h 229"/>
                <a:gd name="T4" fmla="*/ 227 w 284"/>
                <a:gd name="T5" fmla="*/ 55 h 229"/>
                <a:gd name="T6" fmla="*/ 10 w 284"/>
                <a:gd name="T7" fmla="*/ 229 h 229"/>
                <a:gd name="T8" fmla="*/ 0 w 284"/>
                <a:gd name="T9" fmla="*/ 217 h 229"/>
                <a:gd name="T10" fmla="*/ 203 w 284"/>
                <a:gd name="T11" fmla="*/ 42 h 229"/>
                <a:gd name="T12" fmla="*/ 284 w 284"/>
                <a:gd name="T13" fmla="*/ 0 h 229"/>
                <a:gd name="T14" fmla="*/ 227 w 284"/>
                <a:gd name="T15" fmla="*/ 69 h 229"/>
                <a:gd name="T16" fmla="*/ 203 w 284"/>
                <a:gd name="T17" fmla="*/ 42 h 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4"/>
                <a:gd name="T28" fmla="*/ 0 h 229"/>
                <a:gd name="T29" fmla="*/ 284 w 284"/>
                <a:gd name="T30" fmla="*/ 229 h 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4" h="229">
                  <a:moveTo>
                    <a:pt x="0" y="217"/>
                  </a:moveTo>
                  <a:lnTo>
                    <a:pt x="217" y="44"/>
                  </a:lnTo>
                  <a:lnTo>
                    <a:pt x="227" y="55"/>
                  </a:lnTo>
                  <a:lnTo>
                    <a:pt x="10" y="229"/>
                  </a:lnTo>
                  <a:lnTo>
                    <a:pt x="0" y="217"/>
                  </a:lnTo>
                  <a:close/>
                  <a:moveTo>
                    <a:pt x="203" y="42"/>
                  </a:moveTo>
                  <a:lnTo>
                    <a:pt x="284" y="0"/>
                  </a:lnTo>
                  <a:lnTo>
                    <a:pt x="227" y="69"/>
                  </a:lnTo>
                  <a:lnTo>
                    <a:pt x="203" y="42"/>
                  </a:lnTo>
                  <a:close/>
                </a:path>
              </a:pathLst>
            </a:custGeom>
            <a:solidFill>
              <a:srgbClr val="FF0000"/>
            </a:solidFill>
            <a:ln w="1651">
              <a:solidFill>
                <a:srgbClr val="FF0000"/>
              </a:solidFill>
              <a:prstDash val="solid"/>
              <a:round/>
              <a:headEnd/>
              <a:tailEnd/>
            </a:ln>
          </p:spPr>
          <p:txBody>
            <a:bodyPr/>
            <a:lstStyle/>
            <a:p>
              <a:endParaRPr lang="zh-CN" altLang="en-US"/>
            </a:p>
          </p:txBody>
        </p:sp>
        <p:sp>
          <p:nvSpPr>
            <p:cNvPr id="197683" name="Freeform 162"/>
            <p:cNvSpPr>
              <a:spLocks noEditPoints="1"/>
            </p:cNvSpPr>
            <p:nvPr/>
          </p:nvSpPr>
          <p:spPr bwMode="auto">
            <a:xfrm>
              <a:off x="1146" y="3559"/>
              <a:ext cx="262" cy="8"/>
            </a:xfrm>
            <a:custGeom>
              <a:avLst/>
              <a:gdLst>
                <a:gd name="T0" fmla="*/ 238 w 262"/>
                <a:gd name="T1" fmla="*/ 8 h 8"/>
                <a:gd name="T2" fmla="*/ 236 w 262"/>
                <a:gd name="T3" fmla="*/ 7 h 8"/>
                <a:gd name="T4" fmla="*/ 235 w 262"/>
                <a:gd name="T5" fmla="*/ 5 h 8"/>
                <a:gd name="T6" fmla="*/ 236 w 262"/>
                <a:gd name="T7" fmla="*/ 1 h 8"/>
                <a:gd name="T8" fmla="*/ 238 w 262"/>
                <a:gd name="T9" fmla="*/ 0 h 8"/>
                <a:gd name="T10" fmla="*/ 260 w 262"/>
                <a:gd name="T11" fmla="*/ 1 h 8"/>
                <a:gd name="T12" fmla="*/ 262 w 262"/>
                <a:gd name="T13" fmla="*/ 2 h 8"/>
                <a:gd name="T14" fmla="*/ 262 w 262"/>
                <a:gd name="T15" fmla="*/ 6 h 8"/>
                <a:gd name="T16" fmla="*/ 260 w 262"/>
                <a:gd name="T17" fmla="*/ 7 h 8"/>
                <a:gd name="T18" fmla="*/ 259 w 262"/>
                <a:gd name="T19" fmla="*/ 8 h 8"/>
                <a:gd name="T20" fmla="*/ 192 w 262"/>
                <a:gd name="T21" fmla="*/ 8 h 8"/>
                <a:gd name="T22" fmla="*/ 190 w 262"/>
                <a:gd name="T23" fmla="*/ 7 h 8"/>
                <a:gd name="T24" fmla="*/ 189 w 262"/>
                <a:gd name="T25" fmla="*/ 5 h 8"/>
                <a:gd name="T26" fmla="*/ 190 w 262"/>
                <a:gd name="T27" fmla="*/ 1 h 8"/>
                <a:gd name="T28" fmla="*/ 192 w 262"/>
                <a:gd name="T29" fmla="*/ 1 h 8"/>
                <a:gd name="T30" fmla="*/ 213 w 262"/>
                <a:gd name="T31" fmla="*/ 1 h 8"/>
                <a:gd name="T32" fmla="*/ 214 w 262"/>
                <a:gd name="T33" fmla="*/ 2 h 8"/>
                <a:gd name="T34" fmla="*/ 214 w 262"/>
                <a:gd name="T35" fmla="*/ 6 h 8"/>
                <a:gd name="T36" fmla="*/ 213 w 262"/>
                <a:gd name="T37" fmla="*/ 8 h 8"/>
                <a:gd name="T38" fmla="*/ 211 w 262"/>
                <a:gd name="T39" fmla="*/ 8 h 8"/>
                <a:gd name="T40" fmla="*/ 145 w 262"/>
                <a:gd name="T41" fmla="*/ 8 h 8"/>
                <a:gd name="T42" fmla="*/ 142 w 262"/>
                <a:gd name="T43" fmla="*/ 7 h 8"/>
                <a:gd name="T44" fmla="*/ 141 w 262"/>
                <a:gd name="T45" fmla="*/ 5 h 8"/>
                <a:gd name="T46" fmla="*/ 142 w 262"/>
                <a:gd name="T47" fmla="*/ 2 h 8"/>
                <a:gd name="T48" fmla="*/ 145 w 262"/>
                <a:gd name="T49" fmla="*/ 1 h 8"/>
                <a:gd name="T50" fmla="*/ 166 w 262"/>
                <a:gd name="T51" fmla="*/ 1 h 8"/>
                <a:gd name="T52" fmla="*/ 168 w 262"/>
                <a:gd name="T53" fmla="*/ 3 h 8"/>
                <a:gd name="T54" fmla="*/ 168 w 262"/>
                <a:gd name="T55" fmla="*/ 6 h 8"/>
                <a:gd name="T56" fmla="*/ 166 w 262"/>
                <a:gd name="T57" fmla="*/ 8 h 8"/>
                <a:gd name="T58" fmla="*/ 165 w 262"/>
                <a:gd name="T59" fmla="*/ 8 h 8"/>
                <a:gd name="T60" fmla="*/ 97 w 262"/>
                <a:gd name="T61" fmla="*/ 8 h 8"/>
                <a:gd name="T62" fmla="*/ 95 w 262"/>
                <a:gd name="T63" fmla="*/ 7 h 8"/>
                <a:gd name="T64" fmla="*/ 94 w 262"/>
                <a:gd name="T65" fmla="*/ 5 h 8"/>
                <a:gd name="T66" fmla="*/ 95 w 262"/>
                <a:gd name="T67" fmla="*/ 2 h 8"/>
                <a:gd name="T68" fmla="*/ 97 w 262"/>
                <a:gd name="T69" fmla="*/ 1 h 8"/>
                <a:gd name="T70" fmla="*/ 119 w 262"/>
                <a:gd name="T71" fmla="*/ 1 h 8"/>
                <a:gd name="T72" fmla="*/ 121 w 262"/>
                <a:gd name="T73" fmla="*/ 3 h 8"/>
                <a:gd name="T74" fmla="*/ 121 w 262"/>
                <a:gd name="T75" fmla="*/ 6 h 8"/>
                <a:gd name="T76" fmla="*/ 119 w 262"/>
                <a:gd name="T77" fmla="*/ 8 h 8"/>
                <a:gd name="T78" fmla="*/ 118 w 262"/>
                <a:gd name="T79" fmla="*/ 8 h 8"/>
                <a:gd name="T80" fmla="*/ 50 w 262"/>
                <a:gd name="T81" fmla="*/ 8 h 8"/>
                <a:gd name="T82" fmla="*/ 48 w 262"/>
                <a:gd name="T83" fmla="*/ 7 h 8"/>
                <a:gd name="T84" fmla="*/ 47 w 262"/>
                <a:gd name="T85" fmla="*/ 5 h 8"/>
                <a:gd name="T86" fmla="*/ 48 w 262"/>
                <a:gd name="T87" fmla="*/ 2 h 8"/>
                <a:gd name="T88" fmla="*/ 50 w 262"/>
                <a:gd name="T89" fmla="*/ 1 h 8"/>
                <a:gd name="T90" fmla="*/ 71 w 262"/>
                <a:gd name="T91" fmla="*/ 1 h 8"/>
                <a:gd name="T92" fmla="*/ 73 w 262"/>
                <a:gd name="T93" fmla="*/ 3 h 8"/>
                <a:gd name="T94" fmla="*/ 73 w 262"/>
                <a:gd name="T95" fmla="*/ 6 h 8"/>
                <a:gd name="T96" fmla="*/ 71 w 262"/>
                <a:gd name="T97" fmla="*/ 8 h 8"/>
                <a:gd name="T98" fmla="*/ 70 w 262"/>
                <a:gd name="T99" fmla="*/ 8 h 8"/>
                <a:gd name="T100" fmla="*/ 4 w 262"/>
                <a:gd name="T101" fmla="*/ 8 h 8"/>
                <a:gd name="T102" fmla="*/ 1 w 262"/>
                <a:gd name="T103" fmla="*/ 7 h 8"/>
                <a:gd name="T104" fmla="*/ 0 w 262"/>
                <a:gd name="T105" fmla="*/ 5 h 8"/>
                <a:gd name="T106" fmla="*/ 1 w 262"/>
                <a:gd name="T107" fmla="*/ 2 h 8"/>
                <a:gd name="T108" fmla="*/ 4 w 262"/>
                <a:gd name="T109" fmla="*/ 1 h 8"/>
                <a:gd name="T110" fmla="*/ 25 w 262"/>
                <a:gd name="T111" fmla="*/ 1 h 8"/>
                <a:gd name="T112" fmla="*/ 26 w 262"/>
                <a:gd name="T113" fmla="*/ 3 h 8"/>
                <a:gd name="T114" fmla="*/ 26 w 262"/>
                <a:gd name="T115" fmla="*/ 6 h 8"/>
                <a:gd name="T116" fmla="*/ 25 w 262"/>
                <a:gd name="T117" fmla="*/ 8 h 8"/>
                <a:gd name="T118" fmla="*/ 23 w 262"/>
                <a:gd name="T119" fmla="*/ 8 h 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2"/>
                <a:gd name="T181" fmla="*/ 0 h 8"/>
                <a:gd name="T182" fmla="*/ 262 w 262"/>
                <a:gd name="T183" fmla="*/ 8 h 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2" h="8">
                  <a:moveTo>
                    <a:pt x="259" y="8"/>
                  </a:moveTo>
                  <a:lnTo>
                    <a:pt x="238" y="8"/>
                  </a:lnTo>
                  <a:lnTo>
                    <a:pt x="237" y="7"/>
                  </a:lnTo>
                  <a:lnTo>
                    <a:pt x="236" y="7"/>
                  </a:lnTo>
                  <a:lnTo>
                    <a:pt x="236" y="6"/>
                  </a:lnTo>
                  <a:lnTo>
                    <a:pt x="235" y="5"/>
                  </a:lnTo>
                  <a:lnTo>
                    <a:pt x="236" y="2"/>
                  </a:lnTo>
                  <a:lnTo>
                    <a:pt x="236" y="1"/>
                  </a:lnTo>
                  <a:lnTo>
                    <a:pt x="237" y="1"/>
                  </a:lnTo>
                  <a:lnTo>
                    <a:pt x="238" y="0"/>
                  </a:lnTo>
                  <a:lnTo>
                    <a:pt x="259" y="0"/>
                  </a:lnTo>
                  <a:lnTo>
                    <a:pt x="260" y="1"/>
                  </a:lnTo>
                  <a:lnTo>
                    <a:pt x="261" y="1"/>
                  </a:lnTo>
                  <a:lnTo>
                    <a:pt x="262" y="2"/>
                  </a:lnTo>
                  <a:lnTo>
                    <a:pt x="262" y="5"/>
                  </a:lnTo>
                  <a:lnTo>
                    <a:pt x="262" y="6"/>
                  </a:lnTo>
                  <a:lnTo>
                    <a:pt x="261" y="7"/>
                  </a:lnTo>
                  <a:lnTo>
                    <a:pt x="260" y="7"/>
                  </a:lnTo>
                  <a:lnTo>
                    <a:pt x="259" y="8"/>
                  </a:lnTo>
                  <a:close/>
                  <a:moveTo>
                    <a:pt x="211" y="8"/>
                  </a:moveTo>
                  <a:lnTo>
                    <a:pt x="192" y="8"/>
                  </a:lnTo>
                  <a:lnTo>
                    <a:pt x="191" y="8"/>
                  </a:lnTo>
                  <a:lnTo>
                    <a:pt x="190" y="7"/>
                  </a:lnTo>
                  <a:lnTo>
                    <a:pt x="189" y="6"/>
                  </a:lnTo>
                  <a:lnTo>
                    <a:pt x="189" y="5"/>
                  </a:lnTo>
                  <a:lnTo>
                    <a:pt x="189" y="2"/>
                  </a:lnTo>
                  <a:lnTo>
                    <a:pt x="190" y="1"/>
                  </a:lnTo>
                  <a:lnTo>
                    <a:pt x="191" y="1"/>
                  </a:lnTo>
                  <a:lnTo>
                    <a:pt x="192" y="1"/>
                  </a:lnTo>
                  <a:lnTo>
                    <a:pt x="211" y="1"/>
                  </a:lnTo>
                  <a:lnTo>
                    <a:pt x="213" y="1"/>
                  </a:lnTo>
                  <a:lnTo>
                    <a:pt x="214" y="1"/>
                  </a:lnTo>
                  <a:lnTo>
                    <a:pt x="214" y="2"/>
                  </a:lnTo>
                  <a:lnTo>
                    <a:pt x="216" y="5"/>
                  </a:lnTo>
                  <a:lnTo>
                    <a:pt x="214" y="6"/>
                  </a:lnTo>
                  <a:lnTo>
                    <a:pt x="214" y="7"/>
                  </a:lnTo>
                  <a:lnTo>
                    <a:pt x="213" y="8"/>
                  </a:lnTo>
                  <a:lnTo>
                    <a:pt x="211" y="8"/>
                  </a:lnTo>
                  <a:close/>
                  <a:moveTo>
                    <a:pt x="165" y="8"/>
                  </a:moveTo>
                  <a:lnTo>
                    <a:pt x="145" y="8"/>
                  </a:lnTo>
                  <a:lnTo>
                    <a:pt x="143" y="8"/>
                  </a:lnTo>
                  <a:lnTo>
                    <a:pt x="142" y="7"/>
                  </a:lnTo>
                  <a:lnTo>
                    <a:pt x="141" y="6"/>
                  </a:lnTo>
                  <a:lnTo>
                    <a:pt x="141" y="5"/>
                  </a:lnTo>
                  <a:lnTo>
                    <a:pt x="141" y="3"/>
                  </a:lnTo>
                  <a:lnTo>
                    <a:pt x="142" y="2"/>
                  </a:lnTo>
                  <a:lnTo>
                    <a:pt x="143" y="1"/>
                  </a:lnTo>
                  <a:lnTo>
                    <a:pt x="145" y="1"/>
                  </a:lnTo>
                  <a:lnTo>
                    <a:pt x="165" y="1"/>
                  </a:lnTo>
                  <a:lnTo>
                    <a:pt x="166" y="1"/>
                  </a:lnTo>
                  <a:lnTo>
                    <a:pt x="167" y="2"/>
                  </a:lnTo>
                  <a:lnTo>
                    <a:pt x="168" y="3"/>
                  </a:lnTo>
                  <a:lnTo>
                    <a:pt x="168" y="5"/>
                  </a:lnTo>
                  <a:lnTo>
                    <a:pt x="168" y="6"/>
                  </a:lnTo>
                  <a:lnTo>
                    <a:pt x="167" y="7"/>
                  </a:lnTo>
                  <a:lnTo>
                    <a:pt x="166" y="8"/>
                  </a:lnTo>
                  <a:lnTo>
                    <a:pt x="165" y="8"/>
                  </a:lnTo>
                  <a:close/>
                  <a:moveTo>
                    <a:pt x="118" y="8"/>
                  </a:moveTo>
                  <a:lnTo>
                    <a:pt x="97" y="8"/>
                  </a:lnTo>
                  <a:lnTo>
                    <a:pt x="96" y="8"/>
                  </a:lnTo>
                  <a:lnTo>
                    <a:pt x="95" y="7"/>
                  </a:lnTo>
                  <a:lnTo>
                    <a:pt x="94" y="6"/>
                  </a:lnTo>
                  <a:lnTo>
                    <a:pt x="94" y="5"/>
                  </a:lnTo>
                  <a:lnTo>
                    <a:pt x="94" y="3"/>
                  </a:lnTo>
                  <a:lnTo>
                    <a:pt x="95" y="2"/>
                  </a:lnTo>
                  <a:lnTo>
                    <a:pt x="96" y="1"/>
                  </a:lnTo>
                  <a:lnTo>
                    <a:pt x="97" y="1"/>
                  </a:lnTo>
                  <a:lnTo>
                    <a:pt x="118" y="1"/>
                  </a:lnTo>
                  <a:lnTo>
                    <a:pt x="119" y="1"/>
                  </a:lnTo>
                  <a:lnTo>
                    <a:pt x="120" y="2"/>
                  </a:lnTo>
                  <a:lnTo>
                    <a:pt x="121" y="3"/>
                  </a:lnTo>
                  <a:lnTo>
                    <a:pt x="121" y="5"/>
                  </a:lnTo>
                  <a:lnTo>
                    <a:pt x="121" y="6"/>
                  </a:lnTo>
                  <a:lnTo>
                    <a:pt x="120" y="7"/>
                  </a:lnTo>
                  <a:lnTo>
                    <a:pt x="119" y="8"/>
                  </a:lnTo>
                  <a:lnTo>
                    <a:pt x="118" y="8"/>
                  </a:lnTo>
                  <a:close/>
                  <a:moveTo>
                    <a:pt x="70" y="8"/>
                  </a:moveTo>
                  <a:lnTo>
                    <a:pt x="50" y="8"/>
                  </a:lnTo>
                  <a:lnTo>
                    <a:pt x="49" y="8"/>
                  </a:lnTo>
                  <a:lnTo>
                    <a:pt x="48" y="7"/>
                  </a:lnTo>
                  <a:lnTo>
                    <a:pt x="48" y="6"/>
                  </a:lnTo>
                  <a:lnTo>
                    <a:pt x="47" y="5"/>
                  </a:lnTo>
                  <a:lnTo>
                    <a:pt x="48" y="3"/>
                  </a:lnTo>
                  <a:lnTo>
                    <a:pt x="48" y="2"/>
                  </a:lnTo>
                  <a:lnTo>
                    <a:pt x="49" y="1"/>
                  </a:lnTo>
                  <a:lnTo>
                    <a:pt x="50" y="1"/>
                  </a:lnTo>
                  <a:lnTo>
                    <a:pt x="70" y="1"/>
                  </a:lnTo>
                  <a:lnTo>
                    <a:pt x="71" y="1"/>
                  </a:lnTo>
                  <a:lnTo>
                    <a:pt x="72" y="2"/>
                  </a:lnTo>
                  <a:lnTo>
                    <a:pt x="73" y="3"/>
                  </a:lnTo>
                  <a:lnTo>
                    <a:pt x="73" y="5"/>
                  </a:lnTo>
                  <a:lnTo>
                    <a:pt x="73" y="6"/>
                  </a:lnTo>
                  <a:lnTo>
                    <a:pt x="72" y="7"/>
                  </a:lnTo>
                  <a:lnTo>
                    <a:pt x="71" y="8"/>
                  </a:lnTo>
                  <a:lnTo>
                    <a:pt x="70" y="8"/>
                  </a:lnTo>
                  <a:close/>
                  <a:moveTo>
                    <a:pt x="23" y="8"/>
                  </a:moveTo>
                  <a:lnTo>
                    <a:pt x="4" y="8"/>
                  </a:lnTo>
                  <a:lnTo>
                    <a:pt x="2" y="8"/>
                  </a:lnTo>
                  <a:lnTo>
                    <a:pt x="1" y="7"/>
                  </a:lnTo>
                  <a:lnTo>
                    <a:pt x="0" y="6"/>
                  </a:lnTo>
                  <a:lnTo>
                    <a:pt x="0" y="5"/>
                  </a:lnTo>
                  <a:lnTo>
                    <a:pt x="0" y="3"/>
                  </a:lnTo>
                  <a:lnTo>
                    <a:pt x="1" y="2"/>
                  </a:lnTo>
                  <a:lnTo>
                    <a:pt x="2" y="1"/>
                  </a:lnTo>
                  <a:lnTo>
                    <a:pt x="4" y="1"/>
                  </a:lnTo>
                  <a:lnTo>
                    <a:pt x="23" y="1"/>
                  </a:lnTo>
                  <a:lnTo>
                    <a:pt x="25" y="1"/>
                  </a:lnTo>
                  <a:lnTo>
                    <a:pt x="26" y="2"/>
                  </a:lnTo>
                  <a:lnTo>
                    <a:pt x="26" y="3"/>
                  </a:lnTo>
                  <a:lnTo>
                    <a:pt x="27" y="5"/>
                  </a:lnTo>
                  <a:lnTo>
                    <a:pt x="26" y="6"/>
                  </a:lnTo>
                  <a:lnTo>
                    <a:pt x="26" y="7"/>
                  </a:lnTo>
                  <a:lnTo>
                    <a:pt x="25" y="8"/>
                  </a:lnTo>
                  <a:lnTo>
                    <a:pt x="23" y="8"/>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197684" name="Freeform 163"/>
            <p:cNvSpPr>
              <a:spLocks noEditPoints="1"/>
            </p:cNvSpPr>
            <p:nvPr/>
          </p:nvSpPr>
          <p:spPr bwMode="auto">
            <a:xfrm>
              <a:off x="1400" y="3310"/>
              <a:ext cx="7" cy="211"/>
            </a:xfrm>
            <a:custGeom>
              <a:avLst/>
              <a:gdLst>
                <a:gd name="T0" fmla="*/ 7 w 7"/>
                <a:gd name="T1" fmla="*/ 23 h 211"/>
                <a:gd name="T2" fmla="*/ 6 w 7"/>
                <a:gd name="T3" fmla="*/ 26 h 211"/>
                <a:gd name="T4" fmla="*/ 4 w 7"/>
                <a:gd name="T5" fmla="*/ 27 h 211"/>
                <a:gd name="T6" fmla="*/ 1 w 7"/>
                <a:gd name="T7" fmla="*/ 26 h 211"/>
                <a:gd name="T8" fmla="*/ 0 w 7"/>
                <a:gd name="T9" fmla="*/ 23 h 211"/>
                <a:gd name="T10" fmla="*/ 1 w 7"/>
                <a:gd name="T11" fmla="*/ 2 h 211"/>
                <a:gd name="T12" fmla="*/ 2 w 7"/>
                <a:gd name="T13" fmla="*/ 0 h 211"/>
                <a:gd name="T14" fmla="*/ 5 w 7"/>
                <a:gd name="T15" fmla="*/ 0 h 211"/>
                <a:gd name="T16" fmla="*/ 6 w 7"/>
                <a:gd name="T17" fmla="*/ 2 h 211"/>
                <a:gd name="T18" fmla="*/ 7 w 7"/>
                <a:gd name="T19" fmla="*/ 4 h 211"/>
                <a:gd name="T20" fmla="*/ 7 w 7"/>
                <a:gd name="T21" fmla="*/ 69 h 211"/>
                <a:gd name="T22" fmla="*/ 6 w 7"/>
                <a:gd name="T23" fmla="*/ 72 h 211"/>
                <a:gd name="T24" fmla="*/ 4 w 7"/>
                <a:gd name="T25" fmla="*/ 73 h 211"/>
                <a:gd name="T26" fmla="*/ 1 w 7"/>
                <a:gd name="T27" fmla="*/ 72 h 211"/>
                <a:gd name="T28" fmla="*/ 0 w 7"/>
                <a:gd name="T29" fmla="*/ 69 h 211"/>
                <a:gd name="T30" fmla="*/ 1 w 7"/>
                <a:gd name="T31" fmla="*/ 49 h 211"/>
                <a:gd name="T32" fmla="*/ 2 w 7"/>
                <a:gd name="T33" fmla="*/ 47 h 211"/>
                <a:gd name="T34" fmla="*/ 5 w 7"/>
                <a:gd name="T35" fmla="*/ 47 h 211"/>
                <a:gd name="T36" fmla="*/ 6 w 7"/>
                <a:gd name="T37" fmla="*/ 49 h 211"/>
                <a:gd name="T38" fmla="*/ 7 w 7"/>
                <a:gd name="T39" fmla="*/ 50 h 211"/>
                <a:gd name="T40" fmla="*/ 7 w 7"/>
                <a:gd name="T41" fmla="*/ 115 h 211"/>
                <a:gd name="T42" fmla="*/ 6 w 7"/>
                <a:gd name="T43" fmla="*/ 117 h 211"/>
                <a:gd name="T44" fmla="*/ 4 w 7"/>
                <a:gd name="T45" fmla="*/ 118 h 211"/>
                <a:gd name="T46" fmla="*/ 2 w 7"/>
                <a:gd name="T47" fmla="*/ 117 h 211"/>
                <a:gd name="T48" fmla="*/ 1 w 7"/>
                <a:gd name="T49" fmla="*/ 115 h 211"/>
                <a:gd name="T50" fmla="*/ 1 w 7"/>
                <a:gd name="T51" fmla="*/ 94 h 211"/>
                <a:gd name="T52" fmla="*/ 2 w 7"/>
                <a:gd name="T53" fmla="*/ 93 h 211"/>
                <a:gd name="T54" fmla="*/ 5 w 7"/>
                <a:gd name="T55" fmla="*/ 93 h 211"/>
                <a:gd name="T56" fmla="*/ 7 w 7"/>
                <a:gd name="T57" fmla="*/ 94 h 211"/>
                <a:gd name="T58" fmla="*/ 7 w 7"/>
                <a:gd name="T59" fmla="*/ 95 h 211"/>
                <a:gd name="T60" fmla="*/ 7 w 7"/>
                <a:gd name="T61" fmla="*/ 161 h 211"/>
                <a:gd name="T62" fmla="*/ 6 w 7"/>
                <a:gd name="T63" fmla="*/ 163 h 211"/>
                <a:gd name="T64" fmla="*/ 4 w 7"/>
                <a:gd name="T65" fmla="*/ 164 h 211"/>
                <a:gd name="T66" fmla="*/ 2 w 7"/>
                <a:gd name="T67" fmla="*/ 163 h 211"/>
                <a:gd name="T68" fmla="*/ 1 w 7"/>
                <a:gd name="T69" fmla="*/ 161 h 211"/>
                <a:gd name="T70" fmla="*/ 1 w 7"/>
                <a:gd name="T71" fmla="*/ 140 h 211"/>
                <a:gd name="T72" fmla="*/ 3 w 7"/>
                <a:gd name="T73" fmla="*/ 138 h 211"/>
                <a:gd name="T74" fmla="*/ 5 w 7"/>
                <a:gd name="T75" fmla="*/ 138 h 211"/>
                <a:gd name="T76" fmla="*/ 7 w 7"/>
                <a:gd name="T77" fmla="*/ 140 h 211"/>
                <a:gd name="T78" fmla="*/ 7 w 7"/>
                <a:gd name="T79" fmla="*/ 141 h 211"/>
                <a:gd name="T80" fmla="*/ 7 w 7"/>
                <a:gd name="T81" fmla="*/ 207 h 211"/>
                <a:gd name="T82" fmla="*/ 6 w 7"/>
                <a:gd name="T83" fmla="*/ 209 h 211"/>
                <a:gd name="T84" fmla="*/ 4 w 7"/>
                <a:gd name="T85" fmla="*/ 211 h 211"/>
                <a:gd name="T86" fmla="*/ 2 w 7"/>
                <a:gd name="T87" fmla="*/ 209 h 211"/>
                <a:gd name="T88" fmla="*/ 1 w 7"/>
                <a:gd name="T89" fmla="*/ 207 h 211"/>
                <a:gd name="T90" fmla="*/ 1 w 7"/>
                <a:gd name="T91" fmla="*/ 186 h 211"/>
                <a:gd name="T92" fmla="*/ 3 w 7"/>
                <a:gd name="T93" fmla="*/ 184 h 211"/>
                <a:gd name="T94" fmla="*/ 5 w 7"/>
                <a:gd name="T95" fmla="*/ 184 h 211"/>
                <a:gd name="T96" fmla="*/ 7 w 7"/>
                <a:gd name="T97" fmla="*/ 186 h 211"/>
                <a:gd name="T98" fmla="*/ 7 w 7"/>
                <a:gd name="T99" fmla="*/ 187 h 21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
                <a:gd name="T151" fmla="*/ 0 h 211"/>
                <a:gd name="T152" fmla="*/ 7 w 7"/>
                <a:gd name="T153" fmla="*/ 211 h 21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 h="211">
                  <a:moveTo>
                    <a:pt x="7" y="4"/>
                  </a:moveTo>
                  <a:lnTo>
                    <a:pt x="7" y="23"/>
                  </a:lnTo>
                  <a:lnTo>
                    <a:pt x="6" y="25"/>
                  </a:lnTo>
                  <a:lnTo>
                    <a:pt x="6" y="26"/>
                  </a:lnTo>
                  <a:lnTo>
                    <a:pt x="5" y="27"/>
                  </a:lnTo>
                  <a:lnTo>
                    <a:pt x="4" y="27"/>
                  </a:lnTo>
                  <a:lnTo>
                    <a:pt x="2" y="27"/>
                  </a:lnTo>
                  <a:lnTo>
                    <a:pt x="1" y="26"/>
                  </a:lnTo>
                  <a:lnTo>
                    <a:pt x="1" y="25"/>
                  </a:lnTo>
                  <a:lnTo>
                    <a:pt x="0" y="23"/>
                  </a:lnTo>
                  <a:lnTo>
                    <a:pt x="0" y="4"/>
                  </a:lnTo>
                  <a:lnTo>
                    <a:pt x="1" y="2"/>
                  </a:lnTo>
                  <a:lnTo>
                    <a:pt x="1" y="1"/>
                  </a:lnTo>
                  <a:lnTo>
                    <a:pt x="2" y="0"/>
                  </a:lnTo>
                  <a:lnTo>
                    <a:pt x="3" y="0"/>
                  </a:lnTo>
                  <a:lnTo>
                    <a:pt x="5" y="0"/>
                  </a:lnTo>
                  <a:lnTo>
                    <a:pt x="6" y="1"/>
                  </a:lnTo>
                  <a:lnTo>
                    <a:pt x="6" y="2"/>
                  </a:lnTo>
                  <a:lnTo>
                    <a:pt x="7" y="4"/>
                  </a:lnTo>
                  <a:close/>
                  <a:moveTo>
                    <a:pt x="7" y="50"/>
                  </a:moveTo>
                  <a:lnTo>
                    <a:pt x="7" y="69"/>
                  </a:lnTo>
                  <a:lnTo>
                    <a:pt x="6" y="71"/>
                  </a:lnTo>
                  <a:lnTo>
                    <a:pt x="6" y="72"/>
                  </a:lnTo>
                  <a:lnTo>
                    <a:pt x="5" y="72"/>
                  </a:lnTo>
                  <a:lnTo>
                    <a:pt x="4" y="73"/>
                  </a:lnTo>
                  <a:lnTo>
                    <a:pt x="2" y="72"/>
                  </a:lnTo>
                  <a:lnTo>
                    <a:pt x="1" y="72"/>
                  </a:lnTo>
                  <a:lnTo>
                    <a:pt x="1" y="71"/>
                  </a:lnTo>
                  <a:lnTo>
                    <a:pt x="0" y="69"/>
                  </a:lnTo>
                  <a:lnTo>
                    <a:pt x="0" y="50"/>
                  </a:lnTo>
                  <a:lnTo>
                    <a:pt x="1" y="49"/>
                  </a:lnTo>
                  <a:lnTo>
                    <a:pt x="1" y="48"/>
                  </a:lnTo>
                  <a:lnTo>
                    <a:pt x="2" y="47"/>
                  </a:lnTo>
                  <a:lnTo>
                    <a:pt x="4" y="47"/>
                  </a:lnTo>
                  <a:lnTo>
                    <a:pt x="5" y="47"/>
                  </a:lnTo>
                  <a:lnTo>
                    <a:pt x="6" y="48"/>
                  </a:lnTo>
                  <a:lnTo>
                    <a:pt x="6" y="49"/>
                  </a:lnTo>
                  <a:lnTo>
                    <a:pt x="7" y="50"/>
                  </a:lnTo>
                  <a:close/>
                  <a:moveTo>
                    <a:pt x="7" y="95"/>
                  </a:moveTo>
                  <a:lnTo>
                    <a:pt x="7" y="115"/>
                  </a:lnTo>
                  <a:lnTo>
                    <a:pt x="7" y="116"/>
                  </a:lnTo>
                  <a:lnTo>
                    <a:pt x="6" y="117"/>
                  </a:lnTo>
                  <a:lnTo>
                    <a:pt x="5" y="118"/>
                  </a:lnTo>
                  <a:lnTo>
                    <a:pt x="4" y="118"/>
                  </a:lnTo>
                  <a:lnTo>
                    <a:pt x="3" y="118"/>
                  </a:lnTo>
                  <a:lnTo>
                    <a:pt x="2" y="117"/>
                  </a:lnTo>
                  <a:lnTo>
                    <a:pt x="1" y="116"/>
                  </a:lnTo>
                  <a:lnTo>
                    <a:pt x="1" y="115"/>
                  </a:lnTo>
                  <a:lnTo>
                    <a:pt x="1" y="95"/>
                  </a:lnTo>
                  <a:lnTo>
                    <a:pt x="1" y="94"/>
                  </a:lnTo>
                  <a:lnTo>
                    <a:pt x="1" y="93"/>
                  </a:lnTo>
                  <a:lnTo>
                    <a:pt x="2" y="93"/>
                  </a:lnTo>
                  <a:lnTo>
                    <a:pt x="4" y="92"/>
                  </a:lnTo>
                  <a:lnTo>
                    <a:pt x="5" y="93"/>
                  </a:lnTo>
                  <a:lnTo>
                    <a:pt x="6" y="93"/>
                  </a:lnTo>
                  <a:lnTo>
                    <a:pt x="7" y="94"/>
                  </a:lnTo>
                  <a:lnTo>
                    <a:pt x="7" y="95"/>
                  </a:lnTo>
                  <a:close/>
                  <a:moveTo>
                    <a:pt x="7" y="141"/>
                  </a:moveTo>
                  <a:lnTo>
                    <a:pt x="7" y="161"/>
                  </a:lnTo>
                  <a:lnTo>
                    <a:pt x="7" y="162"/>
                  </a:lnTo>
                  <a:lnTo>
                    <a:pt x="6" y="163"/>
                  </a:lnTo>
                  <a:lnTo>
                    <a:pt x="5" y="164"/>
                  </a:lnTo>
                  <a:lnTo>
                    <a:pt x="4" y="164"/>
                  </a:lnTo>
                  <a:lnTo>
                    <a:pt x="3" y="164"/>
                  </a:lnTo>
                  <a:lnTo>
                    <a:pt x="2" y="163"/>
                  </a:lnTo>
                  <a:lnTo>
                    <a:pt x="1" y="162"/>
                  </a:lnTo>
                  <a:lnTo>
                    <a:pt x="1" y="161"/>
                  </a:lnTo>
                  <a:lnTo>
                    <a:pt x="1" y="141"/>
                  </a:lnTo>
                  <a:lnTo>
                    <a:pt x="1" y="140"/>
                  </a:lnTo>
                  <a:lnTo>
                    <a:pt x="2" y="139"/>
                  </a:lnTo>
                  <a:lnTo>
                    <a:pt x="3" y="138"/>
                  </a:lnTo>
                  <a:lnTo>
                    <a:pt x="4" y="138"/>
                  </a:lnTo>
                  <a:lnTo>
                    <a:pt x="5" y="138"/>
                  </a:lnTo>
                  <a:lnTo>
                    <a:pt x="6" y="139"/>
                  </a:lnTo>
                  <a:lnTo>
                    <a:pt x="7" y="140"/>
                  </a:lnTo>
                  <a:lnTo>
                    <a:pt x="7" y="141"/>
                  </a:lnTo>
                  <a:close/>
                  <a:moveTo>
                    <a:pt x="7" y="187"/>
                  </a:moveTo>
                  <a:lnTo>
                    <a:pt x="7" y="207"/>
                  </a:lnTo>
                  <a:lnTo>
                    <a:pt x="7" y="208"/>
                  </a:lnTo>
                  <a:lnTo>
                    <a:pt x="6" y="209"/>
                  </a:lnTo>
                  <a:lnTo>
                    <a:pt x="5" y="211"/>
                  </a:lnTo>
                  <a:lnTo>
                    <a:pt x="4" y="211"/>
                  </a:lnTo>
                  <a:lnTo>
                    <a:pt x="3" y="211"/>
                  </a:lnTo>
                  <a:lnTo>
                    <a:pt x="2" y="209"/>
                  </a:lnTo>
                  <a:lnTo>
                    <a:pt x="1" y="208"/>
                  </a:lnTo>
                  <a:lnTo>
                    <a:pt x="1" y="207"/>
                  </a:lnTo>
                  <a:lnTo>
                    <a:pt x="1" y="187"/>
                  </a:lnTo>
                  <a:lnTo>
                    <a:pt x="1" y="186"/>
                  </a:lnTo>
                  <a:lnTo>
                    <a:pt x="2" y="185"/>
                  </a:lnTo>
                  <a:lnTo>
                    <a:pt x="3" y="184"/>
                  </a:lnTo>
                  <a:lnTo>
                    <a:pt x="4" y="184"/>
                  </a:lnTo>
                  <a:lnTo>
                    <a:pt x="5" y="184"/>
                  </a:lnTo>
                  <a:lnTo>
                    <a:pt x="6" y="185"/>
                  </a:lnTo>
                  <a:lnTo>
                    <a:pt x="7" y="186"/>
                  </a:lnTo>
                  <a:lnTo>
                    <a:pt x="7" y="187"/>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197685" name="Rectangle 164"/>
            <p:cNvSpPr>
              <a:spLocks noChangeArrowheads="1"/>
            </p:cNvSpPr>
            <p:nvPr/>
          </p:nvSpPr>
          <p:spPr bwMode="auto">
            <a:xfrm>
              <a:off x="1020" y="3285"/>
              <a:ext cx="7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o</a:t>
              </a:r>
              <a:endParaRPr lang="en-US" altLang="zh-CN" sz="2000">
                <a:solidFill>
                  <a:srgbClr val="000000"/>
                </a:solidFill>
              </a:endParaRPr>
            </a:p>
          </p:txBody>
        </p:sp>
        <p:grpSp>
          <p:nvGrpSpPr>
            <p:cNvPr id="197686" name="Group 165"/>
            <p:cNvGrpSpPr>
              <a:grpSpLocks/>
            </p:cNvGrpSpPr>
            <p:nvPr/>
          </p:nvGrpSpPr>
          <p:grpSpPr bwMode="auto">
            <a:xfrm>
              <a:off x="1276" y="3113"/>
              <a:ext cx="144" cy="206"/>
              <a:chOff x="1276" y="3113"/>
              <a:chExt cx="144" cy="206"/>
            </a:xfrm>
          </p:grpSpPr>
          <p:sp>
            <p:nvSpPr>
              <p:cNvPr id="197687" name="Rectangle 166"/>
              <p:cNvSpPr>
                <a:spLocks noChangeArrowheads="1"/>
              </p:cNvSpPr>
              <p:nvPr/>
            </p:nvSpPr>
            <p:spPr bwMode="auto">
              <a:xfrm>
                <a:off x="1360" y="3158"/>
                <a:ext cx="6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i="1">
                    <a:solidFill>
                      <a:srgbClr val="000000"/>
                    </a:solidFill>
                    <a:latin typeface="Times New Roman" panose="02020603050405020304" pitchFamily="18" charset="0"/>
                  </a:rPr>
                  <a:t>x</a:t>
                </a:r>
                <a:endParaRPr lang="en-US" altLang="zh-CN">
                  <a:solidFill>
                    <a:srgbClr val="000000"/>
                  </a:solidFill>
                </a:endParaRPr>
              </a:p>
            </p:txBody>
          </p:sp>
          <p:sp>
            <p:nvSpPr>
              <p:cNvPr id="197688" name="Rectangle 167"/>
              <p:cNvSpPr>
                <a:spLocks noChangeArrowheads="1"/>
              </p:cNvSpPr>
              <p:nvPr/>
            </p:nvSpPr>
            <p:spPr bwMode="auto">
              <a:xfrm>
                <a:off x="1276" y="3113"/>
                <a:ext cx="9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E</a:t>
                </a:r>
                <a:endParaRPr lang="en-US" altLang="zh-CN" sz="2000">
                  <a:solidFill>
                    <a:srgbClr val="000000"/>
                  </a:solidFill>
                </a:endParaRPr>
              </a:p>
            </p:txBody>
          </p:sp>
        </p:grpSp>
        <p:sp>
          <p:nvSpPr>
            <p:cNvPr id="197689" name="Rectangle 168"/>
            <p:cNvSpPr>
              <a:spLocks noChangeArrowheads="1"/>
            </p:cNvSpPr>
            <p:nvPr/>
          </p:nvSpPr>
          <p:spPr bwMode="auto">
            <a:xfrm>
              <a:off x="1176" y="2752"/>
              <a:ext cx="6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y</a:t>
              </a:r>
              <a:endParaRPr lang="en-US" altLang="zh-CN" sz="2000" b="1">
                <a:solidFill>
                  <a:srgbClr val="000000"/>
                </a:solidFill>
              </a:endParaRPr>
            </a:p>
          </p:txBody>
        </p:sp>
        <p:sp>
          <p:nvSpPr>
            <p:cNvPr id="197690" name="Rectangle 169"/>
            <p:cNvSpPr>
              <a:spLocks noChangeArrowheads="1"/>
            </p:cNvSpPr>
            <p:nvPr/>
          </p:nvSpPr>
          <p:spPr bwMode="auto">
            <a:xfrm>
              <a:off x="1667" y="3294"/>
              <a:ext cx="7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x</a:t>
              </a:r>
              <a:endParaRPr lang="en-US" altLang="zh-CN" sz="2000" b="1">
                <a:solidFill>
                  <a:srgbClr val="000000"/>
                </a:solidFill>
              </a:endParaRPr>
            </a:p>
          </p:txBody>
        </p:sp>
        <p:sp>
          <p:nvSpPr>
            <p:cNvPr id="197691" name="Rectangle 170"/>
            <p:cNvSpPr>
              <a:spLocks noChangeArrowheads="1"/>
            </p:cNvSpPr>
            <p:nvPr/>
          </p:nvSpPr>
          <p:spPr bwMode="auto">
            <a:xfrm>
              <a:off x="1429" y="3521"/>
              <a:ext cx="10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E</a:t>
              </a:r>
              <a:endParaRPr lang="en-US" altLang="zh-CN" sz="2000" i="1">
                <a:solidFill>
                  <a:srgbClr val="000000"/>
                </a:solidFill>
              </a:endParaRPr>
            </a:p>
          </p:txBody>
        </p:sp>
        <p:grpSp>
          <p:nvGrpSpPr>
            <p:cNvPr id="197692" name="Group 171"/>
            <p:cNvGrpSpPr>
              <a:grpSpLocks/>
            </p:cNvGrpSpPr>
            <p:nvPr/>
          </p:nvGrpSpPr>
          <p:grpSpPr bwMode="auto">
            <a:xfrm>
              <a:off x="945" y="3432"/>
              <a:ext cx="155" cy="226"/>
              <a:chOff x="945" y="3432"/>
              <a:chExt cx="155" cy="226"/>
            </a:xfrm>
          </p:grpSpPr>
          <p:sp>
            <p:nvSpPr>
              <p:cNvPr id="197693" name="Rectangle 172"/>
              <p:cNvSpPr>
                <a:spLocks noChangeArrowheads="1"/>
              </p:cNvSpPr>
              <p:nvPr/>
            </p:nvSpPr>
            <p:spPr bwMode="auto">
              <a:xfrm>
                <a:off x="1040" y="3497"/>
                <a:ext cx="6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i="1">
                    <a:solidFill>
                      <a:srgbClr val="000000"/>
                    </a:solidFill>
                    <a:latin typeface="Times New Roman" panose="02020603050405020304" pitchFamily="18" charset="0"/>
                  </a:rPr>
                  <a:t>y</a:t>
                </a:r>
                <a:endParaRPr lang="en-US" altLang="zh-CN">
                  <a:solidFill>
                    <a:srgbClr val="000000"/>
                  </a:solidFill>
                </a:endParaRPr>
              </a:p>
            </p:txBody>
          </p:sp>
          <p:sp>
            <p:nvSpPr>
              <p:cNvPr id="197694" name="Rectangle 173"/>
              <p:cNvSpPr>
                <a:spLocks noChangeArrowheads="1"/>
              </p:cNvSpPr>
              <p:nvPr/>
            </p:nvSpPr>
            <p:spPr bwMode="auto">
              <a:xfrm>
                <a:off x="945" y="3432"/>
                <a:ext cx="9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Times New Roman" panose="02020603050405020304" pitchFamily="18" charset="0"/>
                  </a:rPr>
                  <a:t>E</a:t>
                </a:r>
                <a:endParaRPr lang="en-US" altLang="zh-CN" sz="2000">
                  <a:solidFill>
                    <a:srgbClr val="000000"/>
                  </a:solidFill>
                </a:endParaRPr>
              </a:p>
            </p:txBody>
          </p:sp>
        </p:grpSp>
        <p:sp>
          <p:nvSpPr>
            <p:cNvPr id="197695" name="Rectangle 174"/>
            <p:cNvSpPr>
              <a:spLocks noChangeArrowheads="1"/>
            </p:cNvSpPr>
            <p:nvPr/>
          </p:nvSpPr>
          <p:spPr bwMode="auto">
            <a:xfrm>
              <a:off x="1282" y="3283"/>
              <a:ext cx="9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i="1">
                  <a:solidFill>
                    <a:srgbClr val="000000"/>
                  </a:solidFill>
                  <a:latin typeface="Symbol" panose="05050102010706020507" pitchFamily="18" charset="2"/>
                </a:rPr>
                <a:t>a</a:t>
              </a:r>
              <a:endParaRPr lang="en-US" altLang="zh-CN" sz="2000">
                <a:solidFill>
                  <a:srgbClr val="000000"/>
                </a:solidFill>
              </a:endParaRPr>
            </a:p>
          </p:txBody>
        </p:sp>
        <p:sp>
          <p:nvSpPr>
            <p:cNvPr id="197696" name="Freeform 175"/>
            <p:cNvSpPr>
              <a:spLocks/>
            </p:cNvSpPr>
            <p:nvPr/>
          </p:nvSpPr>
          <p:spPr bwMode="auto">
            <a:xfrm flipV="1">
              <a:off x="1201" y="3327"/>
              <a:ext cx="34" cy="58"/>
            </a:xfrm>
            <a:custGeom>
              <a:avLst/>
              <a:gdLst>
                <a:gd name="T0" fmla="*/ 27 w 34"/>
                <a:gd name="T1" fmla="*/ 58 h 58"/>
                <a:gd name="T2" fmla="*/ 29 w 34"/>
                <a:gd name="T3" fmla="*/ 53 h 58"/>
                <a:gd name="T4" fmla="*/ 31 w 34"/>
                <a:gd name="T5" fmla="*/ 49 h 58"/>
                <a:gd name="T6" fmla="*/ 32 w 34"/>
                <a:gd name="T7" fmla="*/ 44 h 58"/>
                <a:gd name="T8" fmla="*/ 34 w 34"/>
                <a:gd name="T9" fmla="*/ 41 h 58"/>
                <a:gd name="T10" fmla="*/ 34 w 34"/>
                <a:gd name="T11" fmla="*/ 39 h 58"/>
                <a:gd name="T12" fmla="*/ 34 w 34"/>
                <a:gd name="T13" fmla="*/ 34 h 58"/>
                <a:gd name="T14" fmla="*/ 32 w 34"/>
                <a:gd name="T15" fmla="*/ 30 h 58"/>
                <a:gd name="T16" fmla="*/ 31 w 34"/>
                <a:gd name="T17" fmla="*/ 27 h 58"/>
                <a:gd name="T18" fmla="*/ 30 w 34"/>
                <a:gd name="T19" fmla="*/ 24 h 58"/>
                <a:gd name="T20" fmla="*/ 28 w 34"/>
                <a:gd name="T21" fmla="*/ 22 h 58"/>
                <a:gd name="T22" fmla="*/ 26 w 34"/>
                <a:gd name="T23" fmla="*/ 20 h 58"/>
                <a:gd name="T24" fmla="*/ 22 w 34"/>
                <a:gd name="T25" fmla="*/ 15 h 58"/>
                <a:gd name="T26" fmla="*/ 16 w 34"/>
                <a:gd name="T27" fmla="*/ 11 h 58"/>
                <a:gd name="T28" fmla="*/ 11 w 34"/>
                <a:gd name="T29" fmla="*/ 8 h 58"/>
                <a:gd name="T30" fmla="*/ 6 w 34"/>
                <a:gd name="T31" fmla="*/ 4 h 58"/>
                <a:gd name="T32" fmla="*/ 2 w 34"/>
                <a:gd name="T33" fmla="*/ 2 h 58"/>
                <a:gd name="T34" fmla="*/ 0 w 34"/>
                <a:gd name="T35" fmla="*/ 0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58"/>
                <a:gd name="T56" fmla="*/ 34 w 34"/>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58">
                  <a:moveTo>
                    <a:pt x="27" y="58"/>
                  </a:moveTo>
                  <a:lnTo>
                    <a:pt x="29" y="53"/>
                  </a:lnTo>
                  <a:lnTo>
                    <a:pt x="31" y="49"/>
                  </a:lnTo>
                  <a:lnTo>
                    <a:pt x="32" y="44"/>
                  </a:lnTo>
                  <a:lnTo>
                    <a:pt x="34" y="41"/>
                  </a:lnTo>
                  <a:lnTo>
                    <a:pt x="34" y="39"/>
                  </a:lnTo>
                  <a:lnTo>
                    <a:pt x="34" y="34"/>
                  </a:lnTo>
                  <a:lnTo>
                    <a:pt x="32" y="30"/>
                  </a:lnTo>
                  <a:lnTo>
                    <a:pt x="31" y="27"/>
                  </a:lnTo>
                  <a:lnTo>
                    <a:pt x="30" y="24"/>
                  </a:lnTo>
                  <a:lnTo>
                    <a:pt x="28" y="22"/>
                  </a:lnTo>
                  <a:lnTo>
                    <a:pt x="26" y="20"/>
                  </a:lnTo>
                  <a:lnTo>
                    <a:pt x="22" y="15"/>
                  </a:lnTo>
                  <a:lnTo>
                    <a:pt x="16" y="11"/>
                  </a:lnTo>
                  <a:lnTo>
                    <a:pt x="11" y="8"/>
                  </a:lnTo>
                  <a:lnTo>
                    <a:pt x="6" y="4"/>
                  </a:lnTo>
                  <a:lnTo>
                    <a:pt x="2" y="2"/>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7697" name="Freeform 176"/>
            <p:cNvSpPr>
              <a:spLocks noEditPoints="1"/>
            </p:cNvSpPr>
            <p:nvPr/>
          </p:nvSpPr>
          <p:spPr bwMode="auto">
            <a:xfrm flipV="1">
              <a:off x="1181" y="3619"/>
              <a:ext cx="219" cy="113"/>
            </a:xfrm>
            <a:custGeom>
              <a:avLst/>
              <a:gdLst>
                <a:gd name="T0" fmla="*/ 47 w 219"/>
                <a:gd name="T1" fmla="*/ 7 h 113"/>
                <a:gd name="T2" fmla="*/ 62 w 219"/>
                <a:gd name="T3" fmla="*/ 11 h 113"/>
                <a:gd name="T4" fmla="*/ 76 w 219"/>
                <a:gd name="T5" fmla="*/ 15 h 113"/>
                <a:gd name="T6" fmla="*/ 91 w 219"/>
                <a:gd name="T7" fmla="*/ 19 h 113"/>
                <a:gd name="T8" fmla="*/ 106 w 219"/>
                <a:gd name="T9" fmla="*/ 25 h 113"/>
                <a:gd name="T10" fmla="*/ 119 w 219"/>
                <a:gd name="T11" fmla="*/ 30 h 113"/>
                <a:gd name="T12" fmla="*/ 127 w 219"/>
                <a:gd name="T13" fmla="*/ 35 h 113"/>
                <a:gd name="T14" fmla="*/ 134 w 219"/>
                <a:gd name="T15" fmla="*/ 39 h 113"/>
                <a:gd name="T16" fmla="*/ 148 w 219"/>
                <a:gd name="T17" fmla="*/ 48 h 113"/>
                <a:gd name="T18" fmla="*/ 163 w 219"/>
                <a:gd name="T19" fmla="*/ 58 h 113"/>
                <a:gd name="T20" fmla="*/ 178 w 219"/>
                <a:gd name="T21" fmla="*/ 69 h 113"/>
                <a:gd name="T22" fmla="*/ 191 w 219"/>
                <a:gd name="T23" fmla="*/ 78 h 113"/>
                <a:gd name="T24" fmla="*/ 197 w 219"/>
                <a:gd name="T25" fmla="*/ 84 h 113"/>
                <a:gd name="T26" fmla="*/ 202 w 219"/>
                <a:gd name="T27" fmla="*/ 88 h 113"/>
                <a:gd name="T28" fmla="*/ 208 w 219"/>
                <a:gd name="T29" fmla="*/ 91 h 113"/>
                <a:gd name="T30" fmla="*/ 213 w 219"/>
                <a:gd name="T31" fmla="*/ 96 h 113"/>
                <a:gd name="T32" fmla="*/ 216 w 219"/>
                <a:gd name="T33" fmla="*/ 99 h 113"/>
                <a:gd name="T34" fmla="*/ 219 w 219"/>
                <a:gd name="T35" fmla="*/ 101 h 113"/>
                <a:gd name="T36" fmla="*/ 209 w 219"/>
                <a:gd name="T37" fmla="*/ 113 h 113"/>
                <a:gd name="T38" fmla="*/ 206 w 219"/>
                <a:gd name="T39" fmla="*/ 111 h 113"/>
                <a:gd name="T40" fmla="*/ 201 w 219"/>
                <a:gd name="T41" fmla="*/ 108 h 113"/>
                <a:gd name="T42" fmla="*/ 197 w 219"/>
                <a:gd name="T43" fmla="*/ 105 h 113"/>
                <a:gd name="T44" fmla="*/ 192 w 219"/>
                <a:gd name="T45" fmla="*/ 100 h 113"/>
                <a:gd name="T46" fmla="*/ 187 w 219"/>
                <a:gd name="T47" fmla="*/ 96 h 113"/>
                <a:gd name="T48" fmla="*/ 180 w 219"/>
                <a:gd name="T49" fmla="*/ 91 h 113"/>
                <a:gd name="T50" fmla="*/ 168 w 219"/>
                <a:gd name="T51" fmla="*/ 81 h 113"/>
                <a:gd name="T52" fmla="*/ 154 w 219"/>
                <a:gd name="T53" fmla="*/ 71 h 113"/>
                <a:gd name="T54" fmla="*/ 139 w 219"/>
                <a:gd name="T55" fmla="*/ 61 h 113"/>
                <a:gd name="T56" fmla="*/ 126 w 219"/>
                <a:gd name="T57" fmla="*/ 52 h 113"/>
                <a:gd name="T58" fmla="*/ 119 w 219"/>
                <a:gd name="T59" fmla="*/ 49 h 113"/>
                <a:gd name="T60" fmla="*/ 112 w 219"/>
                <a:gd name="T61" fmla="*/ 46 h 113"/>
                <a:gd name="T62" fmla="*/ 100 w 219"/>
                <a:gd name="T63" fmla="*/ 40 h 113"/>
                <a:gd name="T64" fmla="*/ 85 w 219"/>
                <a:gd name="T65" fmla="*/ 35 h 113"/>
                <a:gd name="T66" fmla="*/ 72 w 219"/>
                <a:gd name="T67" fmla="*/ 30 h 113"/>
                <a:gd name="T68" fmla="*/ 57 w 219"/>
                <a:gd name="T69" fmla="*/ 26 h 113"/>
                <a:gd name="T70" fmla="*/ 44 w 219"/>
                <a:gd name="T71" fmla="*/ 23 h 113"/>
                <a:gd name="T72" fmla="*/ 47 w 219"/>
                <a:gd name="T73" fmla="*/ 7 h 113"/>
                <a:gd name="T74" fmla="*/ 51 w 219"/>
                <a:gd name="T75" fmla="*/ 35 h 113"/>
                <a:gd name="T76" fmla="*/ 0 w 219"/>
                <a:gd name="T77" fmla="*/ 5 h 113"/>
                <a:gd name="T78" fmla="*/ 58 w 219"/>
                <a:gd name="T79" fmla="*/ 0 h 113"/>
                <a:gd name="T80" fmla="*/ 51 w 219"/>
                <a:gd name="T81" fmla="*/ 35 h 1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9"/>
                <a:gd name="T124" fmla="*/ 0 h 113"/>
                <a:gd name="T125" fmla="*/ 219 w 219"/>
                <a:gd name="T126" fmla="*/ 113 h 1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9" h="113">
                  <a:moveTo>
                    <a:pt x="47" y="7"/>
                  </a:moveTo>
                  <a:lnTo>
                    <a:pt x="62" y="11"/>
                  </a:lnTo>
                  <a:lnTo>
                    <a:pt x="76" y="15"/>
                  </a:lnTo>
                  <a:lnTo>
                    <a:pt x="91" y="19"/>
                  </a:lnTo>
                  <a:lnTo>
                    <a:pt x="106" y="25"/>
                  </a:lnTo>
                  <a:lnTo>
                    <a:pt x="119" y="30"/>
                  </a:lnTo>
                  <a:lnTo>
                    <a:pt x="127" y="35"/>
                  </a:lnTo>
                  <a:lnTo>
                    <a:pt x="134" y="39"/>
                  </a:lnTo>
                  <a:lnTo>
                    <a:pt x="148" y="48"/>
                  </a:lnTo>
                  <a:lnTo>
                    <a:pt x="163" y="58"/>
                  </a:lnTo>
                  <a:lnTo>
                    <a:pt x="178" y="69"/>
                  </a:lnTo>
                  <a:lnTo>
                    <a:pt x="191" y="78"/>
                  </a:lnTo>
                  <a:lnTo>
                    <a:pt x="197" y="84"/>
                  </a:lnTo>
                  <a:lnTo>
                    <a:pt x="202" y="88"/>
                  </a:lnTo>
                  <a:lnTo>
                    <a:pt x="208" y="91"/>
                  </a:lnTo>
                  <a:lnTo>
                    <a:pt x="213" y="96"/>
                  </a:lnTo>
                  <a:lnTo>
                    <a:pt x="216" y="99"/>
                  </a:lnTo>
                  <a:lnTo>
                    <a:pt x="219" y="101"/>
                  </a:lnTo>
                  <a:lnTo>
                    <a:pt x="209" y="113"/>
                  </a:lnTo>
                  <a:lnTo>
                    <a:pt x="206" y="111"/>
                  </a:lnTo>
                  <a:lnTo>
                    <a:pt x="201" y="108"/>
                  </a:lnTo>
                  <a:lnTo>
                    <a:pt x="197" y="105"/>
                  </a:lnTo>
                  <a:lnTo>
                    <a:pt x="192" y="100"/>
                  </a:lnTo>
                  <a:lnTo>
                    <a:pt x="187" y="96"/>
                  </a:lnTo>
                  <a:lnTo>
                    <a:pt x="180" y="91"/>
                  </a:lnTo>
                  <a:lnTo>
                    <a:pt x="168" y="81"/>
                  </a:lnTo>
                  <a:lnTo>
                    <a:pt x="154" y="71"/>
                  </a:lnTo>
                  <a:lnTo>
                    <a:pt x="139" y="61"/>
                  </a:lnTo>
                  <a:lnTo>
                    <a:pt x="126" y="52"/>
                  </a:lnTo>
                  <a:lnTo>
                    <a:pt x="119" y="49"/>
                  </a:lnTo>
                  <a:lnTo>
                    <a:pt x="112" y="46"/>
                  </a:lnTo>
                  <a:lnTo>
                    <a:pt x="100" y="40"/>
                  </a:lnTo>
                  <a:lnTo>
                    <a:pt x="85" y="35"/>
                  </a:lnTo>
                  <a:lnTo>
                    <a:pt x="72" y="30"/>
                  </a:lnTo>
                  <a:lnTo>
                    <a:pt x="57" y="26"/>
                  </a:lnTo>
                  <a:lnTo>
                    <a:pt x="44" y="23"/>
                  </a:lnTo>
                  <a:lnTo>
                    <a:pt x="47" y="7"/>
                  </a:lnTo>
                  <a:close/>
                  <a:moveTo>
                    <a:pt x="51" y="35"/>
                  </a:moveTo>
                  <a:lnTo>
                    <a:pt x="0" y="5"/>
                  </a:lnTo>
                  <a:lnTo>
                    <a:pt x="58" y="0"/>
                  </a:lnTo>
                  <a:lnTo>
                    <a:pt x="51" y="35"/>
                  </a:lnTo>
                  <a:close/>
                </a:path>
              </a:pathLst>
            </a:custGeom>
            <a:solidFill>
              <a:srgbClr val="FF0000"/>
            </a:solidFill>
            <a:ln w="1588">
              <a:solidFill>
                <a:srgbClr val="FF0000"/>
              </a:solidFill>
              <a:prstDash val="solid"/>
              <a:round/>
              <a:headEnd/>
              <a:tailEnd/>
            </a:ln>
          </p:spPr>
          <p:txBody>
            <a:bodyPr/>
            <a:lstStyle/>
            <a:p>
              <a:endParaRPr lang="zh-CN" altLang="en-US"/>
            </a:p>
          </p:txBody>
        </p:sp>
      </p:grpSp>
      <p:sp>
        <p:nvSpPr>
          <p:cNvPr id="197698" name="Text Box 34"/>
          <p:cNvSpPr txBox="1">
            <a:spLocks noChangeArrowheads="1"/>
          </p:cNvSpPr>
          <p:nvPr/>
        </p:nvSpPr>
        <p:spPr bwMode="auto">
          <a:xfrm>
            <a:off x="2282825" y="6151564"/>
            <a:ext cx="22304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1000" b="1">
                <a:solidFill>
                  <a:srgbClr val="000000"/>
                </a:solidFill>
                <a:latin typeface="Times New Roman" panose="02020603050405020304" pitchFamily="18" charset="0"/>
                <a:ea typeface="楷体_GB2312" pitchFamily="49" charset="-122"/>
              </a:rPr>
              <a:t>left-hand circular polarization wave</a:t>
            </a:r>
          </a:p>
        </p:txBody>
      </p:sp>
    </p:spTree>
    <p:extLst>
      <p:ext uri="{BB962C8B-B14F-4D97-AF65-F5344CB8AC3E}">
        <p14:creationId xmlns:p14="http://schemas.microsoft.com/office/powerpoint/2010/main" val="3608654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7667">
                                            <p:txEl>
                                              <p:pRg st="0" end="0"/>
                                            </p:txEl>
                                          </p:spTgt>
                                        </p:tgtEl>
                                        <p:attrNameLst>
                                          <p:attrName>style.visibility</p:attrName>
                                        </p:attrNameLst>
                                      </p:cBhvr>
                                      <p:to>
                                        <p:strVal val="visible"/>
                                      </p:to>
                                    </p:set>
                                    <p:animEffect transition="in" filter="wipe(left)">
                                      <p:cBhvr>
                                        <p:cTn id="7" dur="2000"/>
                                        <p:tgtEl>
                                          <p:spTgt spid="1976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6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3560" name="Picture 8" descr="椭圆极化波"/>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7535864" y="549275"/>
            <a:ext cx="2808287" cy="2808288"/>
          </a:xfrm>
          <a:noFill/>
          <a:ln>
            <a:solidFill>
              <a:srgbClr val="FF0000"/>
            </a:solidFill>
            <a:miter lim="800000"/>
            <a:headEnd/>
            <a:tailEnd/>
          </a:ln>
        </p:spPr>
      </p:pic>
      <p:sp>
        <p:nvSpPr>
          <p:cNvPr id="198659"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E419128-C050-4AE5-BD7F-A8115AE4BE8F}" type="slidenum">
              <a:rPr lang="en-US" altLang="zh-CN" sz="1400">
                <a:solidFill>
                  <a:srgbClr val="000000"/>
                </a:solidFill>
              </a:rPr>
              <a:pPr algn="r"/>
              <a:t>27</a:t>
            </a:fld>
            <a:endParaRPr lang="en-US" altLang="zh-CN" sz="1400">
              <a:solidFill>
                <a:srgbClr val="000000"/>
              </a:solidFill>
            </a:endParaRPr>
          </a:p>
        </p:txBody>
      </p:sp>
      <p:sp>
        <p:nvSpPr>
          <p:cNvPr id="198660" name="Text Box 3"/>
          <p:cNvSpPr txBox="1">
            <a:spLocks noChangeArrowheads="1"/>
          </p:cNvSpPr>
          <p:nvPr/>
        </p:nvSpPr>
        <p:spPr bwMode="auto">
          <a:xfrm>
            <a:off x="2208214" y="1484313"/>
            <a:ext cx="284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000000"/>
                </a:solidFill>
              </a:rPr>
              <a:t>Generally</a:t>
            </a:r>
            <a:endParaRPr kumimoji="1" lang="en-US" altLang="zh-CN" sz="2400" b="1">
              <a:solidFill>
                <a:srgbClr val="000000"/>
              </a:solidFill>
              <a:latin typeface="Times New Roman" panose="02020603050405020304" pitchFamily="18" charset="0"/>
              <a:ea typeface="楷体_GB2312" pitchFamily="49" charset="-122"/>
            </a:endParaRPr>
          </a:p>
        </p:txBody>
      </p:sp>
      <p:graphicFrame>
        <p:nvGraphicFramePr>
          <p:cNvPr id="198661" name="Object 5"/>
          <p:cNvGraphicFramePr>
            <a:graphicFrameLocks noChangeAspect="1"/>
          </p:cNvGraphicFramePr>
          <p:nvPr/>
        </p:nvGraphicFramePr>
        <p:xfrm>
          <a:off x="2208213" y="2133601"/>
          <a:ext cx="4730750" cy="1012825"/>
        </p:xfrm>
        <a:graphic>
          <a:graphicData uri="http://schemas.openxmlformats.org/presentationml/2006/ole">
            <mc:AlternateContent xmlns:mc="http://schemas.openxmlformats.org/markup-compatibility/2006">
              <mc:Choice xmlns:v="urn:schemas-microsoft-com:vml" Requires="v">
                <p:oleObj spid="_x0000_s227350" name="Equation" r:id="rId4" imgW="2987280" imgH="634680" progId="Equation.DSMT4">
                  <p:embed/>
                </p:oleObj>
              </mc:Choice>
              <mc:Fallback>
                <p:oleObj name="Equation" r:id="rId4" imgW="2987280" imgH="6346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133601"/>
                        <a:ext cx="473075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8662" name="Rectangle 14"/>
          <p:cNvSpPr>
            <a:spLocks noChangeArrowheads="1"/>
          </p:cNvSpPr>
          <p:nvPr/>
        </p:nvSpPr>
        <p:spPr bwMode="auto">
          <a:xfrm>
            <a:off x="1847851" y="692150"/>
            <a:ext cx="500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800000"/>
                </a:solidFill>
              </a:rPr>
              <a:t>4.  elliptical polarized wave</a:t>
            </a:r>
          </a:p>
        </p:txBody>
      </p:sp>
      <p:grpSp>
        <p:nvGrpSpPr>
          <p:cNvPr id="663565" name="Group 13"/>
          <p:cNvGrpSpPr>
            <a:grpSpLocks/>
          </p:cNvGrpSpPr>
          <p:nvPr/>
        </p:nvGrpSpPr>
        <p:grpSpPr bwMode="auto">
          <a:xfrm>
            <a:off x="3503614" y="3860801"/>
            <a:ext cx="5221287" cy="2016125"/>
            <a:chOff x="2494" y="2704"/>
            <a:chExt cx="3289" cy="1270"/>
          </a:xfrm>
        </p:grpSpPr>
        <p:sp>
          <p:nvSpPr>
            <p:cNvPr id="198664" name="Rectangle 18"/>
            <p:cNvSpPr>
              <a:spLocks noChangeArrowheads="1"/>
            </p:cNvSpPr>
            <p:nvPr/>
          </p:nvSpPr>
          <p:spPr bwMode="auto">
            <a:xfrm>
              <a:off x="2494" y="2704"/>
              <a:ext cx="3289" cy="12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pic>
          <p:nvPicPr>
            <p:cNvPr id="198665" name="Picture 19" descr="3"/>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630" y="2793"/>
              <a:ext cx="914"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6" name="Picture 20" descr="3"/>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633" y="2793"/>
              <a:ext cx="1946"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7" name="Rectangle 21"/>
            <p:cNvSpPr>
              <a:spLocks noChangeArrowheads="1"/>
            </p:cNvSpPr>
            <p:nvPr/>
          </p:nvSpPr>
          <p:spPr bwMode="auto">
            <a:xfrm>
              <a:off x="2494" y="2704"/>
              <a:ext cx="3289" cy="127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
        <p:nvSpPr>
          <p:cNvPr id="198668" name="Rectangle 4"/>
          <p:cNvSpPr>
            <a:spLocks noChangeArrowheads="1"/>
          </p:cNvSpPr>
          <p:nvPr/>
        </p:nvSpPr>
        <p:spPr bwMode="auto">
          <a:xfrm>
            <a:off x="6003925" y="2493964"/>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Tree>
    <p:extLst>
      <p:ext uri="{BB962C8B-B14F-4D97-AF65-F5344CB8AC3E}">
        <p14:creationId xmlns:p14="http://schemas.microsoft.com/office/powerpoint/2010/main" val="902705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8661"/>
                                        </p:tgtEl>
                                        <p:attrNameLst>
                                          <p:attrName>style.visibility</p:attrName>
                                        </p:attrNameLst>
                                      </p:cBhvr>
                                      <p:to>
                                        <p:strVal val="visible"/>
                                      </p:to>
                                    </p:set>
                                    <p:animEffect transition="in" filter="wipe(left)">
                                      <p:cBhvr>
                                        <p:cTn id="7" dur="500"/>
                                        <p:tgtEl>
                                          <p:spTgt spid="1986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63560"/>
                                        </p:tgtEl>
                                        <p:attrNameLst>
                                          <p:attrName>style.visibility</p:attrName>
                                        </p:attrNameLst>
                                      </p:cBhvr>
                                      <p:to>
                                        <p:strVal val="visible"/>
                                      </p:to>
                                    </p:set>
                                    <p:animEffect transition="in" filter="fade">
                                      <p:cBhvr>
                                        <p:cTn id="12" dur="2000"/>
                                        <p:tgtEl>
                                          <p:spTgt spid="663560"/>
                                        </p:tgtEl>
                                      </p:cBhvr>
                                    </p:animEffect>
                                  </p:childTnLst>
                                </p:cTn>
                              </p:par>
                            </p:childTnLst>
                          </p:cTn>
                        </p:par>
                        <p:par>
                          <p:cTn id="13" fill="hold" nodeType="afterGroup">
                            <p:stCondLst>
                              <p:cond delay="2000"/>
                            </p:stCondLst>
                            <p:childTnLst>
                              <p:par>
                                <p:cTn id="14" presetID="10" presetClass="entr" presetSubtype="0" fill="hold" nodeType="afterEffect">
                                  <p:stCondLst>
                                    <p:cond delay="0"/>
                                  </p:stCondLst>
                                  <p:childTnLst>
                                    <p:set>
                                      <p:cBhvr>
                                        <p:cTn id="15" dur="1" fill="hold">
                                          <p:stCondLst>
                                            <p:cond delay="0"/>
                                          </p:stCondLst>
                                        </p:cTn>
                                        <p:tgtEl>
                                          <p:spTgt spid="663565"/>
                                        </p:tgtEl>
                                        <p:attrNameLst>
                                          <p:attrName>style.visibility</p:attrName>
                                        </p:attrNameLst>
                                      </p:cBhvr>
                                      <p:to>
                                        <p:strVal val="visible"/>
                                      </p:to>
                                    </p:set>
                                    <p:animEffect transition="in" filter="fade">
                                      <p:cBhvr>
                                        <p:cTn id="16" dur="500"/>
                                        <p:tgtEl>
                                          <p:spTgt spid="663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7198CF6-1590-45CC-A2E1-4BE5175B52E6}" type="slidenum">
              <a:rPr lang="en-US" altLang="zh-CN" sz="1400">
                <a:solidFill>
                  <a:srgbClr val="000000"/>
                </a:solidFill>
              </a:rPr>
              <a:pPr algn="r"/>
              <a:t>28</a:t>
            </a:fld>
            <a:endParaRPr lang="en-US" altLang="zh-CN" sz="1400">
              <a:solidFill>
                <a:srgbClr val="000000"/>
              </a:solidFill>
            </a:endParaRPr>
          </a:p>
        </p:txBody>
      </p:sp>
      <p:sp>
        <p:nvSpPr>
          <p:cNvPr id="199683" name="Text Box 3"/>
          <p:cNvSpPr txBox="1">
            <a:spLocks noChangeArrowheads="1"/>
          </p:cNvSpPr>
          <p:nvPr/>
        </p:nvSpPr>
        <p:spPr bwMode="auto">
          <a:xfrm>
            <a:off x="1558925" y="1235075"/>
            <a:ext cx="882015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en-US" altLang="zh-CN" sz="2400" b="1">
                <a:solidFill>
                  <a:srgbClr val="000000"/>
                </a:solidFill>
                <a:latin typeface="Times New Roman" panose="02020603050405020304" pitchFamily="18" charset="0"/>
                <a:ea typeface="楷体_GB2312" pitchFamily="49" charset="-122"/>
              </a:rPr>
              <a:t>           </a:t>
            </a:r>
            <a:endParaRPr kumimoji="1" lang="en-US" altLang="zh-CN" sz="2400" b="1">
              <a:solidFill>
                <a:srgbClr val="000000"/>
              </a:solidFill>
              <a:latin typeface="Times New Roman" panose="02020603050405020304" pitchFamily="18" charset="0"/>
              <a:ea typeface="楷体_GB2312" pitchFamily="49" charset="-122"/>
            </a:endParaRPr>
          </a:p>
        </p:txBody>
      </p:sp>
      <p:sp>
        <p:nvSpPr>
          <p:cNvPr id="199684" name="Rectangle 6"/>
          <p:cNvSpPr>
            <a:spLocks noChangeArrowheads="1"/>
          </p:cNvSpPr>
          <p:nvPr/>
        </p:nvSpPr>
        <p:spPr bwMode="auto">
          <a:xfrm>
            <a:off x="2927351" y="476250"/>
            <a:ext cx="6335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rPr>
              <a:t>   </a:t>
            </a:r>
            <a:r>
              <a:rPr lang="en-US" altLang="zh-CN" sz="2400" b="1">
                <a:solidFill>
                  <a:srgbClr val="800000"/>
                </a:solidFill>
              </a:rPr>
              <a:t>Summary of composite polarized wave</a:t>
            </a:r>
          </a:p>
        </p:txBody>
      </p:sp>
      <p:sp>
        <p:nvSpPr>
          <p:cNvPr id="555019" name="Text Box 11"/>
          <p:cNvSpPr txBox="1">
            <a:spLocks noChangeArrowheads="1"/>
          </p:cNvSpPr>
          <p:nvPr/>
        </p:nvSpPr>
        <p:spPr bwMode="auto">
          <a:xfrm>
            <a:off x="1992314" y="2562226"/>
            <a:ext cx="8531225"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2"/>
              </a:buBlip>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a:solidFill>
                  <a:srgbClr val="0000CC"/>
                </a:solidFill>
                <a:latin typeface="Times New Roman" panose="02020603050405020304" pitchFamily="18" charset="0"/>
                <a:ea typeface="楷体_GB2312" pitchFamily="49" charset="-122"/>
                <a:sym typeface="Symbol" panose="05050102010706020507" pitchFamily="18" charset="2"/>
              </a:rPr>
              <a:t>linear polarization</a:t>
            </a:r>
            <a:r>
              <a:rPr lang="zh-CN" altLang="en-US" sz="2400" b="1">
                <a:solidFill>
                  <a:srgbClr val="0000CC"/>
                </a:solidFill>
                <a:latin typeface="Times New Roman" panose="02020603050405020304" pitchFamily="18" charset="0"/>
                <a:ea typeface="楷体_GB2312" pitchFamily="49" charset="-122"/>
                <a:sym typeface="Symbol" panose="05050102010706020507" pitchFamily="18" charset="2"/>
              </a:rPr>
              <a:t>：</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l-GR" altLang="zh-CN" sz="2400" b="1" i="1">
                <a:solidFill>
                  <a:srgbClr val="000000"/>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φ</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0</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i="1">
                <a:solidFill>
                  <a:srgbClr val="000000"/>
                </a:solidFill>
                <a:latin typeface="楷体_GB2312" pitchFamily="49" charset="-122"/>
                <a:ea typeface="楷体_GB2312" pitchFamily="49" charset="-122"/>
                <a:sym typeface="Symbol" panose="05050102010706020507" pitchFamily="18" charset="2"/>
              </a:rPr>
              <a:t> </a:t>
            </a:r>
            <a:endParaRPr lang="en-US" altLang="zh-CN" sz="2400" b="1">
              <a:solidFill>
                <a:srgbClr val="000000"/>
              </a:solidFill>
              <a:latin typeface="楷体_GB2312" pitchFamily="49" charset="-122"/>
              <a:ea typeface="楷体_GB2312" pitchFamily="49" charset="-122"/>
              <a:sym typeface="Symbol" panose="05050102010706020507" pitchFamily="18" charset="2"/>
            </a:endParaRPr>
          </a:p>
          <a:p>
            <a:pPr algn="just">
              <a:lnSpc>
                <a:spcPct val="110000"/>
              </a:lnSpc>
              <a:spcBef>
                <a:spcPct val="50000"/>
              </a:spcBef>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el-GR" altLang="zh-CN" sz="2400" b="1" i="1">
                <a:solidFill>
                  <a:srgbClr val="000000"/>
                </a:solidFill>
                <a:latin typeface="Times New Roman" panose="02020603050405020304" pitchFamily="18" charset="0"/>
                <a:ea typeface="楷体_GB2312" pitchFamily="49" charset="-122"/>
                <a:sym typeface="Symbol" panose="05050102010706020507" pitchFamily="18" charset="2"/>
              </a:rPr>
              <a:t>φ</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0</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In quadrant 1, 3</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l-GR" altLang="zh-CN" sz="2400" b="1" i="1">
                <a:solidFill>
                  <a:srgbClr val="000000"/>
                </a:solidFill>
                <a:latin typeface="Times New Roman" panose="02020603050405020304" pitchFamily="18" charset="0"/>
                <a:ea typeface="楷体_GB2312" pitchFamily="49" charset="-122"/>
                <a:sym typeface="Symbol" panose="05050102010706020507" pitchFamily="18" charset="2"/>
              </a:rPr>
              <a:t>φ</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i="1">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rPr>
              <a:t>In quadrant 2,4</a:t>
            </a:r>
            <a:endPar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endParaRPr>
          </a:p>
        </p:txBody>
      </p:sp>
      <p:sp>
        <p:nvSpPr>
          <p:cNvPr id="555021" name="Text Box 13"/>
          <p:cNvSpPr txBox="1">
            <a:spLocks noChangeArrowheads="1"/>
          </p:cNvSpPr>
          <p:nvPr/>
        </p:nvSpPr>
        <p:spPr bwMode="auto">
          <a:xfrm>
            <a:off x="2063751" y="4972050"/>
            <a:ext cx="8208963"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2"/>
              </a:buBlip>
            </a:pPr>
            <a:r>
              <a:rPr kumimoji="1" lang="en-US" altLang="zh-CN" sz="2400" b="1">
                <a:solidFill>
                  <a:srgbClr val="0000CC"/>
                </a:solidFill>
                <a:latin typeface="楷体_GB2312" pitchFamily="49" charset="-122"/>
                <a:ea typeface="楷体_GB2312" pitchFamily="49" charset="-122"/>
              </a:rPr>
              <a:t> </a:t>
            </a:r>
            <a:r>
              <a:rPr lang="en-US" altLang="zh-CN" sz="2400" b="1">
                <a:solidFill>
                  <a:srgbClr val="0000CC"/>
                </a:solidFill>
                <a:latin typeface="Times New Roman" panose="02020603050405020304" pitchFamily="18" charset="0"/>
              </a:rPr>
              <a:t>elliptical polarization</a:t>
            </a:r>
            <a:r>
              <a:rPr kumimoji="1" lang="zh-CN" altLang="en-US" sz="2400" b="1">
                <a:solidFill>
                  <a:srgbClr val="0000CC"/>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generally</a:t>
            </a:r>
          </a:p>
          <a:p>
            <a:pPr algn="just">
              <a:lnSpc>
                <a:spcPct val="110000"/>
              </a:lnSpc>
              <a:spcBef>
                <a:spcPct val="50000"/>
              </a:spcBef>
            </a:pPr>
            <a:r>
              <a:rPr kumimoji="1" lang="en-US" altLang="zh-CN" sz="2400" b="1">
                <a:solidFill>
                  <a:srgbClr val="000000"/>
                </a:solidFill>
                <a:latin typeface="Times New Roman" panose="02020603050405020304" pitchFamily="18" charset="0"/>
                <a:ea typeface="楷体_GB2312" pitchFamily="49" charset="-122"/>
              </a:rPr>
              <a:t>for the wave in the +</a:t>
            </a:r>
            <a:r>
              <a:rPr kumimoji="1" lang="en-US" altLang="zh-CN" sz="2400" i="1">
                <a:solidFill>
                  <a:srgbClr val="000000"/>
                </a:solidFill>
                <a:latin typeface="Times New Roman" panose="02020603050405020304" pitchFamily="18" charset="0"/>
                <a:ea typeface="楷体_GB2312" pitchFamily="49" charset="-122"/>
              </a:rPr>
              <a:t>z </a:t>
            </a:r>
            <a:r>
              <a:rPr kumimoji="1" lang="en-US" altLang="zh-CN" sz="2400">
                <a:solidFill>
                  <a:srgbClr val="000000"/>
                </a:solidFill>
                <a:latin typeface="Times New Roman" panose="02020603050405020304" pitchFamily="18" charset="0"/>
                <a:ea typeface="楷体_GB2312" pitchFamily="49" charset="-122"/>
              </a:rPr>
              <a:t>direction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0 &lt; </a:t>
            </a:r>
            <a:r>
              <a:rPr lang="el-GR" altLang="zh-CN" sz="2400" b="1" i="1">
                <a:solidFill>
                  <a:srgbClr val="000000"/>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φ</a:t>
            </a:r>
            <a:r>
              <a:rPr lang="en-US" altLang="zh-CN" sz="2400" b="1" i="1">
                <a:solidFill>
                  <a:srgbClr val="000000"/>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&lt; 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left-hand</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&lt; </a:t>
            </a:r>
            <a:r>
              <a:rPr lang="el-GR" altLang="zh-CN" sz="2400" b="1" i="1">
                <a:solidFill>
                  <a:srgbClr val="000000"/>
                </a:solidFill>
                <a:latin typeface="Times New Roman" panose="02020603050405020304" pitchFamily="18" charset="0"/>
                <a:ea typeface="楷体_GB2312" pitchFamily="49" charset="-122"/>
                <a:sym typeface="Symbol" panose="05050102010706020507" pitchFamily="18" charset="2"/>
              </a:rPr>
              <a:t>φ</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0</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right-hand.</a:t>
            </a:r>
          </a:p>
        </p:txBody>
      </p:sp>
      <p:sp>
        <p:nvSpPr>
          <p:cNvPr id="555022" name="Text Box 14"/>
          <p:cNvSpPr txBox="1">
            <a:spLocks noChangeArrowheads="1"/>
          </p:cNvSpPr>
          <p:nvPr/>
        </p:nvSpPr>
        <p:spPr bwMode="auto">
          <a:xfrm>
            <a:off x="1992314" y="3562350"/>
            <a:ext cx="8351837"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2"/>
              </a:buBlip>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a:solidFill>
                  <a:srgbClr val="0000CC"/>
                </a:solidFill>
                <a:latin typeface="Times New Roman" panose="02020603050405020304" pitchFamily="18" charset="0"/>
                <a:ea typeface="楷体_GB2312" pitchFamily="49" charset="-122"/>
                <a:sym typeface="Symbol" panose="05050102010706020507" pitchFamily="18" charset="2"/>
              </a:rPr>
              <a:t>circular polarization</a:t>
            </a:r>
            <a:r>
              <a:rPr lang="zh-CN" altLang="en-US" sz="2400" b="1">
                <a:solidFill>
                  <a:srgbClr val="0000CC"/>
                </a:solidFill>
                <a:latin typeface="Times New Roman" panose="02020603050405020304" pitchFamily="18" charset="0"/>
                <a:ea typeface="楷体_GB2312" pitchFamily="49" charset="-122"/>
                <a:sym typeface="Symbol" panose="05050102010706020507" pitchFamily="18" charset="2"/>
              </a:rPr>
              <a:t>：</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l-GR" altLang="zh-CN" sz="2400" b="1" i="1">
                <a:solidFill>
                  <a:srgbClr val="000000"/>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φ</a:t>
            </a:r>
            <a:r>
              <a:rPr lang="zh-CN" altLang="en-US" sz="2400" b="1">
                <a:solidFill>
                  <a:srgbClr val="000000"/>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i="1">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/2</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i="1">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i="1" baseline="-25000">
                <a:solidFill>
                  <a:srgbClr val="000000"/>
                </a:solidFill>
                <a:latin typeface="Times New Roman" panose="02020603050405020304" pitchFamily="18" charset="0"/>
                <a:ea typeface="楷体_GB2312" pitchFamily="49" charset="-122"/>
                <a:sym typeface="Symbol" panose="05050102010706020507" pitchFamily="18" charset="2"/>
              </a:rPr>
              <a:t>x</a:t>
            </a:r>
            <a:r>
              <a:rPr lang="en-US" altLang="zh-CN" sz="2400" baseline="-25000">
                <a:solidFill>
                  <a:srgbClr val="000000"/>
                </a:solidFill>
                <a:latin typeface="Times New Roman" panose="02020603050405020304" pitchFamily="18" charset="0"/>
                <a:ea typeface="楷体_GB2312" pitchFamily="49" charset="-122"/>
                <a:sym typeface="Symbol" panose="05050102010706020507" pitchFamily="18" charset="2"/>
              </a:rPr>
              <a:t>m</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i="1">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i="1" baseline="-25000">
                <a:solidFill>
                  <a:srgbClr val="000000"/>
                </a:solidFill>
                <a:latin typeface="Times New Roman" panose="02020603050405020304" pitchFamily="18" charset="0"/>
                <a:ea typeface="楷体_GB2312" pitchFamily="49" charset="-122"/>
                <a:sym typeface="Symbol" panose="05050102010706020507" pitchFamily="18" charset="2"/>
              </a:rPr>
              <a:t>y</a:t>
            </a:r>
            <a:r>
              <a:rPr lang="en-US" altLang="zh-CN" sz="2400" baseline="-25000">
                <a:solidFill>
                  <a:srgbClr val="000000"/>
                </a:solidFill>
                <a:latin typeface="Times New Roman" panose="02020603050405020304" pitchFamily="18" charset="0"/>
                <a:ea typeface="楷体_GB2312" pitchFamily="49" charset="-122"/>
                <a:sym typeface="Symbol" panose="05050102010706020507" pitchFamily="18" charset="2"/>
              </a:rPr>
              <a:t>m </a:t>
            </a:r>
            <a:endParaRPr lang="en-US" altLang="zh-CN" sz="2400">
              <a:solidFill>
                <a:srgbClr val="000000"/>
              </a:solidFill>
              <a:latin typeface="Times New Roman" panose="02020603050405020304" pitchFamily="18" charset="0"/>
              <a:ea typeface="楷体_GB2312" pitchFamily="49" charset="-122"/>
              <a:sym typeface="Symbol" panose="05050102010706020507" pitchFamily="18" charset="2"/>
            </a:endParaRPr>
          </a:p>
          <a:p>
            <a:pPr algn="just">
              <a:lnSpc>
                <a:spcPct val="110000"/>
              </a:lnSpc>
              <a:spcBef>
                <a:spcPct val="50000"/>
              </a:spcBef>
            </a:pPr>
            <a:r>
              <a:rPr kumimoji="1" lang="en-US" altLang="zh-CN" sz="2400" b="1">
                <a:solidFill>
                  <a:srgbClr val="000000"/>
                </a:solidFill>
                <a:latin typeface="Times New Roman" panose="02020603050405020304" pitchFamily="18" charset="0"/>
                <a:ea typeface="楷体_GB2312" pitchFamily="49" charset="-122"/>
              </a:rPr>
              <a:t>for the wave in the +</a:t>
            </a:r>
            <a:r>
              <a:rPr kumimoji="1" lang="en-US" altLang="zh-CN" sz="2400" i="1">
                <a:solidFill>
                  <a:srgbClr val="000000"/>
                </a:solidFill>
                <a:latin typeface="Times New Roman" panose="02020603050405020304" pitchFamily="18" charset="0"/>
                <a:ea typeface="楷体_GB2312" pitchFamily="49" charset="-122"/>
              </a:rPr>
              <a:t>z </a:t>
            </a:r>
            <a:r>
              <a:rPr kumimoji="1" lang="en-US" altLang="zh-CN" sz="2400">
                <a:solidFill>
                  <a:srgbClr val="000000"/>
                </a:solidFill>
                <a:latin typeface="Times New Roman" panose="02020603050405020304" pitchFamily="18" charset="0"/>
                <a:ea typeface="楷体_GB2312" pitchFamily="49" charset="-122"/>
              </a:rPr>
              <a:t>direction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400" b="1">
                <a:solidFill>
                  <a:srgbClr val="000000"/>
                </a:solidFill>
                <a:latin typeface="楷体_GB2312" pitchFamily="49" charset="-122"/>
                <a:ea typeface="楷体_GB2312" pitchFamily="49" charset="-122"/>
                <a:sym typeface="Symbol" panose="05050102010706020507" pitchFamily="18" charset="2"/>
              </a:rPr>
              <a:t>＋</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correspond to </a:t>
            </a:r>
            <a:r>
              <a:rPr lang="en-US" altLang="zh-CN" sz="2400" b="1">
                <a:solidFill>
                  <a:srgbClr val="000000"/>
                </a:solidFill>
                <a:latin typeface="楷体_GB2312" pitchFamily="49" charset="-122"/>
                <a:ea typeface="楷体_GB2312" pitchFamily="49" charset="-122"/>
                <a:sym typeface="Symbol" panose="05050102010706020507" pitchFamily="18" charset="2"/>
              </a:rPr>
              <a:t> LHCP</a:t>
            </a:r>
            <a:r>
              <a:rPr lang="zh-CN" altLang="en-US" sz="2400" b="1">
                <a:solidFill>
                  <a:srgbClr val="000000"/>
                </a:solidFill>
                <a:latin typeface="楷体_GB2312" pitchFamily="49" charset="-122"/>
                <a:ea typeface="楷体_GB2312" pitchFamily="49" charset="-122"/>
                <a:sym typeface="Symbol" panose="05050102010706020507" pitchFamily="18" charset="2"/>
              </a:rPr>
              <a:t>；</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400" b="1">
                <a:solidFill>
                  <a:srgbClr val="000000"/>
                </a:solidFill>
                <a:latin typeface="楷体_GB2312" pitchFamily="49" charset="-122"/>
                <a:ea typeface="楷体_GB2312" pitchFamily="49" charset="-122"/>
                <a:sym typeface="Symbol" panose="05050102010706020507" pitchFamily="18" charset="2"/>
              </a:rPr>
              <a:t>－</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correspond to  RHCP.</a:t>
            </a:r>
          </a:p>
        </p:txBody>
      </p:sp>
      <p:sp>
        <p:nvSpPr>
          <p:cNvPr id="199688" name="Text Box 15"/>
          <p:cNvSpPr txBox="1">
            <a:spLocks noChangeArrowheads="1"/>
          </p:cNvSpPr>
          <p:nvPr/>
        </p:nvSpPr>
        <p:spPr bwMode="auto">
          <a:xfrm>
            <a:off x="1703389" y="1266825"/>
            <a:ext cx="8713787"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3"/>
              </a:buBlip>
            </a:pPr>
            <a:r>
              <a:rPr lang="en-US" altLang="zh-CN" sz="2200" b="1">
                <a:solidFill>
                  <a:srgbClr val="000000"/>
                </a:solidFill>
                <a:latin typeface="Times New Roman" panose="02020603050405020304" pitchFamily="18" charset="0"/>
                <a:ea typeface="楷体_GB2312" pitchFamily="49" charset="-122"/>
              </a:rPr>
              <a:t> The polarized mode of electromagnetic wave is depend on the phase </a:t>
            </a:r>
            <a:r>
              <a:rPr lang="en-US" altLang="zh-CN" b="1">
                <a:solidFill>
                  <a:srgbClr val="000000"/>
                </a:solidFill>
                <a:latin typeface="Times New Roman" panose="02020603050405020304" pitchFamily="18" charset="0"/>
              </a:rPr>
              <a:t>difference</a:t>
            </a:r>
            <a:r>
              <a:rPr lang="en-US" altLang="zh-CN" sz="2200" b="1">
                <a:solidFill>
                  <a:srgbClr val="000000"/>
                </a:solidFill>
                <a:latin typeface="Times New Roman" panose="02020603050405020304" pitchFamily="18" charset="0"/>
                <a:ea typeface="楷体_GB2312" pitchFamily="49" charset="-122"/>
              </a:rPr>
              <a:t>(</a:t>
            </a:r>
            <a:r>
              <a:rPr lang="en-US" altLang="zh-CN" sz="2200" b="1">
                <a:solidFill>
                  <a:srgbClr val="000000"/>
                </a:solidFill>
                <a:latin typeface="Times New Roman" panose="02020603050405020304" pitchFamily="18" charset="0"/>
                <a:ea typeface="楷体_GB2312" pitchFamily="49" charset="-122"/>
                <a:sym typeface="Symbol" panose="05050102010706020507" pitchFamily="18" charset="2"/>
              </a:rPr>
              <a:t></a:t>
            </a:r>
            <a:r>
              <a:rPr lang="el-GR" altLang="zh-CN" sz="2200" b="1" i="1">
                <a:solidFill>
                  <a:srgbClr val="000000"/>
                </a:solidFill>
                <a:latin typeface="Times New Roman" panose="02020603050405020304" pitchFamily="18" charset="0"/>
                <a:ea typeface="楷体_GB2312" pitchFamily="49" charset="-122"/>
                <a:sym typeface="Symbol" panose="05050102010706020507" pitchFamily="18" charset="2"/>
              </a:rPr>
              <a:t>φ</a:t>
            </a:r>
            <a:r>
              <a:rPr lang="zh-CN" altLang="en-US" sz="2200" b="1">
                <a:solidFill>
                  <a:srgbClr val="000000"/>
                </a:solidFill>
                <a:latin typeface="Times New Roman" panose="02020603050405020304" pitchFamily="18" charset="0"/>
                <a:ea typeface="楷体_GB2312" pitchFamily="49" charset="-122"/>
                <a:sym typeface="Symbol" panose="05050102010706020507" pitchFamily="18" charset="2"/>
              </a:rPr>
              <a:t>＝</a:t>
            </a:r>
            <a:r>
              <a:rPr lang="el-GR" altLang="zh-CN" sz="2200" b="1" i="1">
                <a:solidFill>
                  <a:srgbClr val="000000"/>
                </a:solidFill>
                <a:latin typeface="Times New Roman" panose="02020603050405020304" pitchFamily="18" charset="0"/>
                <a:ea typeface="楷体_GB2312" pitchFamily="49" charset="-122"/>
                <a:sym typeface="Symbol" panose="05050102010706020507" pitchFamily="18" charset="2"/>
              </a:rPr>
              <a:t>φ</a:t>
            </a:r>
            <a:r>
              <a:rPr lang="en-US" altLang="zh-CN" sz="2200" b="1" i="1" baseline="-25000">
                <a:solidFill>
                  <a:srgbClr val="000000"/>
                </a:solidFill>
                <a:latin typeface="Times New Roman" panose="02020603050405020304" pitchFamily="18" charset="0"/>
                <a:ea typeface="楷体_GB2312" pitchFamily="49" charset="-122"/>
                <a:sym typeface="Symbol" panose="05050102010706020507" pitchFamily="18" charset="2"/>
              </a:rPr>
              <a:t>y</a:t>
            </a:r>
            <a:r>
              <a:rPr lang="zh-CN" altLang="en-US" sz="2200" b="1">
                <a:solidFill>
                  <a:srgbClr val="000000"/>
                </a:solidFill>
                <a:latin typeface="Times New Roman" panose="02020603050405020304" pitchFamily="18" charset="0"/>
                <a:ea typeface="楷体_GB2312" pitchFamily="49" charset="-122"/>
                <a:sym typeface="Symbol" panose="05050102010706020507" pitchFamily="18" charset="2"/>
              </a:rPr>
              <a:t>－</a:t>
            </a:r>
            <a:r>
              <a:rPr lang="el-GR" altLang="zh-CN" sz="2200" b="1" i="1">
                <a:solidFill>
                  <a:srgbClr val="000000"/>
                </a:solidFill>
                <a:latin typeface="Times New Roman" panose="02020603050405020304" pitchFamily="18" charset="0"/>
                <a:ea typeface="楷体_GB2312" pitchFamily="49" charset="-122"/>
                <a:sym typeface="Symbol" panose="05050102010706020507" pitchFamily="18" charset="2"/>
              </a:rPr>
              <a:t>φ</a:t>
            </a:r>
            <a:r>
              <a:rPr lang="en-US" altLang="zh-CN" sz="2200" b="1" i="1" baseline="-25000">
                <a:solidFill>
                  <a:srgbClr val="000000"/>
                </a:solidFill>
                <a:latin typeface="Times New Roman" panose="02020603050405020304" pitchFamily="18" charset="0"/>
                <a:ea typeface="楷体_GB2312" pitchFamily="49" charset="-122"/>
                <a:sym typeface="Symbol" panose="05050102010706020507" pitchFamily="18" charset="2"/>
              </a:rPr>
              <a:t>x</a:t>
            </a:r>
            <a:r>
              <a:rPr lang="en-US" altLang="zh-CN" sz="2200" b="1">
                <a:solidFill>
                  <a:srgbClr val="000000"/>
                </a:solidFill>
                <a:latin typeface="Times New Roman" panose="02020603050405020304" pitchFamily="18" charset="0"/>
                <a:ea typeface="楷体_GB2312" pitchFamily="49" charset="-122"/>
              </a:rPr>
              <a:t>) and the amplitudes </a:t>
            </a:r>
            <a:r>
              <a:rPr lang="zh-CN" altLang="en-US" sz="2200" b="1">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i="1">
                <a:solidFill>
                  <a:srgbClr val="000000"/>
                </a:solidFill>
                <a:latin typeface="Times New Roman" panose="02020603050405020304" pitchFamily="18" charset="0"/>
                <a:ea typeface="楷体_GB2312" pitchFamily="49" charset="-122"/>
              </a:rPr>
              <a:t>E</a:t>
            </a:r>
            <a:r>
              <a:rPr lang="en-US" altLang="zh-CN" sz="2200" i="1" baseline="-25000">
                <a:solidFill>
                  <a:srgbClr val="000000"/>
                </a:solidFill>
                <a:latin typeface="Times New Roman" panose="02020603050405020304" pitchFamily="18" charset="0"/>
                <a:ea typeface="楷体_GB2312" pitchFamily="49" charset="-122"/>
              </a:rPr>
              <a:t>x</a:t>
            </a:r>
            <a:r>
              <a:rPr lang="en-US" altLang="zh-CN" sz="2200" baseline="-25000">
                <a:solidFill>
                  <a:srgbClr val="000000"/>
                </a:solidFill>
                <a:latin typeface="Times New Roman" panose="02020603050405020304" pitchFamily="18" charset="0"/>
                <a:ea typeface="楷体_GB2312" pitchFamily="49" charset="-122"/>
              </a:rPr>
              <a:t>m</a:t>
            </a:r>
            <a:r>
              <a:rPr lang="zh-CN" altLang="en-US" sz="2200">
                <a:solidFill>
                  <a:srgbClr val="000000"/>
                </a:solidFill>
                <a:latin typeface="Times New Roman" panose="02020603050405020304" pitchFamily="18" charset="0"/>
                <a:ea typeface="楷体_GB2312" pitchFamily="49" charset="-122"/>
              </a:rPr>
              <a:t>、</a:t>
            </a:r>
            <a:r>
              <a:rPr lang="en-US" altLang="zh-CN" sz="2200" i="1">
                <a:solidFill>
                  <a:srgbClr val="000000"/>
                </a:solidFill>
                <a:latin typeface="Times New Roman" panose="02020603050405020304" pitchFamily="18" charset="0"/>
                <a:ea typeface="楷体_GB2312" pitchFamily="49" charset="-122"/>
              </a:rPr>
              <a:t>E</a:t>
            </a:r>
            <a:r>
              <a:rPr lang="en-US" altLang="zh-CN" sz="2200" i="1" baseline="-25000">
                <a:solidFill>
                  <a:srgbClr val="000000"/>
                </a:solidFill>
                <a:latin typeface="Times New Roman" panose="02020603050405020304" pitchFamily="18" charset="0"/>
                <a:ea typeface="楷体_GB2312" pitchFamily="49" charset="-122"/>
              </a:rPr>
              <a:t>y</a:t>
            </a:r>
            <a:r>
              <a:rPr lang="en-US" altLang="zh-CN" sz="2200" baseline="-25000">
                <a:solidFill>
                  <a:srgbClr val="000000"/>
                </a:solidFill>
                <a:latin typeface="Times New Roman" panose="02020603050405020304" pitchFamily="18" charset="0"/>
                <a:ea typeface="楷体_GB2312" pitchFamily="49" charset="-122"/>
              </a:rPr>
              <a:t>m</a:t>
            </a:r>
            <a:r>
              <a:rPr lang="en-US" altLang="zh-CN" sz="2200" b="1">
                <a:solidFill>
                  <a:srgbClr val="000000"/>
                </a:solidFill>
                <a:latin typeface="Times New Roman" panose="02020603050405020304" pitchFamily="18" charset="0"/>
                <a:ea typeface="楷体_GB2312" pitchFamily="49" charset="-122"/>
              </a:rPr>
              <a:t>)  of </a:t>
            </a:r>
            <a:r>
              <a:rPr lang="en-US" altLang="zh-CN" sz="2200" i="1">
                <a:solidFill>
                  <a:srgbClr val="000000"/>
                </a:solidFill>
                <a:latin typeface="Times New Roman" panose="02020603050405020304" pitchFamily="18" charset="0"/>
                <a:ea typeface="楷体_GB2312" pitchFamily="49" charset="-122"/>
              </a:rPr>
              <a:t>E</a:t>
            </a:r>
            <a:r>
              <a:rPr lang="en-US" altLang="zh-CN" sz="2200" b="1" i="1" baseline="-25000">
                <a:solidFill>
                  <a:srgbClr val="000000"/>
                </a:solidFill>
                <a:latin typeface="Times New Roman" panose="02020603050405020304" pitchFamily="18" charset="0"/>
                <a:ea typeface="楷体_GB2312" pitchFamily="49" charset="-122"/>
              </a:rPr>
              <a:t>x</a:t>
            </a:r>
            <a:r>
              <a:rPr lang="en-US" altLang="zh-CN" sz="2200" b="1">
                <a:solidFill>
                  <a:srgbClr val="000000"/>
                </a:solidFill>
                <a:latin typeface="Times New Roman" panose="02020603050405020304" pitchFamily="18" charset="0"/>
                <a:ea typeface="楷体_GB2312" pitchFamily="49" charset="-122"/>
              </a:rPr>
              <a:t>and </a:t>
            </a:r>
            <a:r>
              <a:rPr lang="en-US" altLang="zh-CN" sz="2200" i="1">
                <a:solidFill>
                  <a:srgbClr val="000000"/>
                </a:solidFill>
                <a:latin typeface="Times New Roman" panose="02020603050405020304" pitchFamily="18" charset="0"/>
                <a:ea typeface="楷体_GB2312" pitchFamily="49" charset="-122"/>
              </a:rPr>
              <a:t>E</a:t>
            </a:r>
            <a:r>
              <a:rPr lang="en-US" altLang="zh-CN" sz="2200" b="1" i="1" baseline="-25000">
                <a:solidFill>
                  <a:srgbClr val="000000"/>
                </a:solidFill>
                <a:latin typeface="Times New Roman" panose="02020603050405020304" pitchFamily="18" charset="0"/>
                <a:ea typeface="楷体_GB2312" pitchFamily="49" charset="-122"/>
              </a:rPr>
              <a:t>y  </a:t>
            </a:r>
            <a:r>
              <a:rPr lang="en-US" altLang="zh-CN" sz="2200" b="1">
                <a:solidFill>
                  <a:srgbClr val="000000"/>
                </a:solidFill>
                <a:latin typeface="Times New Roman" panose="02020603050405020304" pitchFamily="18" charset="0"/>
                <a:ea typeface="楷体_GB2312" pitchFamily="49" charset="-122"/>
              </a:rPr>
              <a:t> .</a:t>
            </a:r>
          </a:p>
        </p:txBody>
      </p:sp>
      <p:sp>
        <p:nvSpPr>
          <p:cNvPr id="555024" name="Text Box 16"/>
          <p:cNvSpPr txBox="1">
            <a:spLocks noChangeArrowheads="1"/>
          </p:cNvSpPr>
          <p:nvPr/>
        </p:nvSpPr>
        <p:spPr bwMode="auto">
          <a:xfrm>
            <a:off x="1700214" y="2038350"/>
            <a:ext cx="655637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3"/>
              </a:buBlip>
            </a:pPr>
            <a:r>
              <a:rPr lang="en-US" altLang="zh-CN" sz="2400" b="1">
                <a:solidFill>
                  <a:srgbClr val="000000"/>
                </a:solidFill>
                <a:latin typeface="Times New Roman" panose="02020603050405020304" pitchFamily="18" charset="0"/>
                <a:ea typeface="楷体_GB2312" pitchFamily="49" charset="-122"/>
              </a:rPr>
              <a:t>     modes of polarization</a:t>
            </a:r>
            <a:endParaRPr kumimoji="1" lang="en-US" altLang="zh-CN" sz="2400" b="1" i="1" baseline="-25000">
              <a:solidFill>
                <a:srgbClr val="000000"/>
              </a:solidFill>
              <a:latin typeface="Times New Roman" panose="02020603050405020304" pitchFamily="18" charset="0"/>
              <a:ea typeface="楷体_GB2312" pitchFamily="49" charset="-122"/>
            </a:endParaRPr>
          </a:p>
        </p:txBody>
      </p:sp>
      <p:sp>
        <p:nvSpPr>
          <p:cNvPr id="199690" name="Rectangle 19"/>
          <p:cNvSpPr>
            <a:spLocks noChangeArrowheads="1"/>
          </p:cNvSpPr>
          <p:nvPr/>
        </p:nvSpPr>
        <p:spPr bwMode="auto">
          <a:xfrm>
            <a:off x="1631951" y="1125538"/>
            <a:ext cx="8893175" cy="5256212"/>
          </a:xfrm>
          <a:prstGeom prst="rect">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Tree>
    <p:extLst>
      <p:ext uri="{BB962C8B-B14F-4D97-AF65-F5344CB8AC3E}">
        <p14:creationId xmlns:p14="http://schemas.microsoft.com/office/powerpoint/2010/main" val="1678284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8">
                                            <p:txEl>
                                              <p:pRg st="0" end="0"/>
                                            </p:txEl>
                                          </p:spTgt>
                                        </p:tgtEl>
                                        <p:attrNameLst>
                                          <p:attrName>style.visibility</p:attrName>
                                        </p:attrNameLst>
                                      </p:cBhvr>
                                      <p:to>
                                        <p:strVal val="visible"/>
                                      </p:to>
                                    </p:set>
                                    <p:animEffect transition="in" filter="wipe(left)">
                                      <p:cBhvr>
                                        <p:cTn id="7" dur="500"/>
                                        <p:tgtEl>
                                          <p:spTgt spid="1996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5024">
                                            <p:txEl>
                                              <p:pRg st="0" end="0"/>
                                            </p:txEl>
                                          </p:spTgt>
                                        </p:tgtEl>
                                        <p:attrNameLst>
                                          <p:attrName>style.visibility</p:attrName>
                                        </p:attrNameLst>
                                      </p:cBhvr>
                                      <p:to>
                                        <p:strVal val="visible"/>
                                      </p:to>
                                    </p:set>
                                    <p:animEffect transition="in" filter="wipe(left)">
                                      <p:cBhvr>
                                        <p:cTn id="12" dur="500"/>
                                        <p:tgtEl>
                                          <p:spTgt spid="55502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5019">
                                            <p:txEl>
                                              <p:pRg st="0" end="0"/>
                                            </p:txEl>
                                          </p:spTgt>
                                        </p:tgtEl>
                                        <p:attrNameLst>
                                          <p:attrName>style.visibility</p:attrName>
                                        </p:attrNameLst>
                                      </p:cBhvr>
                                      <p:to>
                                        <p:strVal val="visible"/>
                                      </p:to>
                                    </p:set>
                                    <p:animEffect transition="in" filter="wipe(left)">
                                      <p:cBhvr>
                                        <p:cTn id="17" dur="500"/>
                                        <p:tgtEl>
                                          <p:spTgt spid="555019">
                                            <p:txEl>
                                              <p:pRg st="0" end="0"/>
                                            </p:txEl>
                                          </p:spTgt>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55019">
                                            <p:txEl>
                                              <p:pRg st="1" end="1"/>
                                            </p:txEl>
                                          </p:spTgt>
                                        </p:tgtEl>
                                        <p:attrNameLst>
                                          <p:attrName>style.visibility</p:attrName>
                                        </p:attrNameLst>
                                      </p:cBhvr>
                                      <p:to>
                                        <p:strVal val="visible"/>
                                      </p:to>
                                    </p:set>
                                    <p:animEffect transition="in" filter="wipe(left)">
                                      <p:cBhvr>
                                        <p:cTn id="21" dur="500"/>
                                        <p:tgtEl>
                                          <p:spTgt spid="555019">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5022">
                                            <p:txEl>
                                              <p:pRg st="0" end="0"/>
                                            </p:txEl>
                                          </p:spTgt>
                                        </p:tgtEl>
                                        <p:attrNameLst>
                                          <p:attrName>style.visibility</p:attrName>
                                        </p:attrNameLst>
                                      </p:cBhvr>
                                      <p:to>
                                        <p:strVal val="visible"/>
                                      </p:to>
                                    </p:set>
                                    <p:animEffect transition="in" filter="wipe(left)">
                                      <p:cBhvr>
                                        <p:cTn id="26" dur="500"/>
                                        <p:tgtEl>
                                          <p:spTgt spid="555022">
                                            <p:txEl>
                                              <p:pRg st="0" end="0"/>
                                            </p:txEl>
                                          </p:spTgt>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555022">
                                            <p:txEl>
                                              <p:pRg st="1" end="1"/>
                                            </p:txEl>
                                          </p:spTgt>
                                        </p:tgtEl>
                                        <p:attrNameLst>
                                          <p:attrName>style.visibility</p:attrName>
                                        </p:attrNameLst>
                                      </p:cBhvr>
                                      <p:to>
                                        <p:strVal val="visible"/>
                                      </p:to>
                                    </p:set>
                                    <p:animEffect transition="in" filter="wipe(left)">
                                      <p:cBhvr>
                                        <p:cTn id="30" dur="500"/>
                                        <p:tgtEl>
                                          <p:spTgt spid="555022">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5021">
                                            <p:txEl>
                                              <p:pRg st="0" end="0"/>
                                            </p:txEl>
                                          </p:spTgt>
                                        </p:tgtEl>
                                        <p:attrNameLst>
                                          <p:attrName>style.visibility</p:attrName>
                                        </p:attrNameLst>
                                      </p:cBhvr>
                                      <p:to>
                                        <p:strVal val="visible"/>
                                      </p:to>
                                    </p:set>
                                    <p:animEffect transition="in" filter="wipe(left)">
                                      <p:cBhvr>
                                        <p:cTn id="35" dur="500"/>
                                        <p:tgtEl>
                                          <p:spTgt spid="555021">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55021">
                                            <p:txEl>
                                              <p:pRg st="1" end="1"/>
                                            </p:txEl>
                                          </p:spTgt>
                                        </p:tgtEl>
                                        <p:attrNameLst>
                                          <p:attrName>style.visibility</p:attrName>
                                        </p:attrNameLst>
                                      </p:cBhvr>
                                      <p:to>
                                        <p:strVal val="visible"/>
                                      </p:to>
                                    </p:set>
                                    <p:animEffect transition="in" filter="wipe(left)">
                                      <p:cBhvr>
                                        <p:cTn id="40" dur="500"/>
                                        <p:tgtEl>
                                          <p:spTgt spid="5550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9" grpId="0" build="p" autoUpdateAnimBg="0"/>
      <p:bldP spid="555021" grpId="0" build="p" autoUpdateAnimBg="0"/>
      <p:bldP spid="555022" grpId="0" build="p" autoUpdateAnimBg="0"/>
      <p:bldP spid="199688" grpId="0" build="p" autoUpdateAnimBg="0"/>
      <p:bldP spid="555024"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1A3BC49-127F-4295-BCDF-E3D6D32138EE}" type="slidenum">
              <a:rPr lang="en-US" altLang="zh-CN" sz="1400">
                <a:solidFill>
                  <a:srgbClr val="000000"/>
                </a:solidFill>
              </a:rPr>
              <a:pPr algn="r"/>
              <a:t>29</a:t>
            </a:fld>
            <a:endParaRPr lang="en-US" altLang="zh-CN" sz="1400">
              <a:solidFill>
                <a:srgbClr val="000000"/>
              </a:solidFill>
            </a:endParaRPr>
          </a:p>
        </p:txBody>
      </p:sp>
      <p:sp>
        <p:nvSpPr>
          <p:cNvPr id="200707" name="Rectangle 2"/>
          <p:cNvSpPr>
            <a:spLocks noChangeArrowheads="1"/>
          </p:cNvSpPr>
          <p:nvPr/>
        </p:nvSpPr>
        <p:spPr bwMode="auto">
          <a:xfrm>
            <a:off x="1703389" y="549275"/>
            <a:ext cx="8840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CC"/>
                </a:solidFill>
                <a:latin typeface="Times New Roman" panose="02020603050405020304" pitchFamily="18" charset="0"/>
                <a:ea typeface="幼圆" panose="02010509060101010101" pitchFamily="49" charset="-122"/>
              </a:rPr>
              <a:t>Ex. </a:t>
            </a:r>
            <a:r>
              <a:rPr lang="en-US" altLang="zh-CN" sz="2400" b="1">
                <a:solidFill>
                  <a:srgbClr val="0000CC"/>
                </a:solidFill>
                <a:latin typeface="Times New Roman" panose="02020603050405020304" pitchFamily="18" charset="0"/>
              </a:rPr>
              <a:t>Illustrate</a:t>
            </a:r>
            <a:r>
              <a:rPr lang="en-US" altLang="zh-CN" sz="2400">
                <a:solidFill>
                  <a:srgbClr val="0000CC"/>
                </a:solidFill>
                <a:latin typeface="Times New Roman" panose="02020603050405020304" pitchFamily="18" charset="0"/>
              </a:rPr>
              <a:t>  </a:t>
            </a:r>
            <a:r>
              <a:rPr lang="en-US" altLang="zh-CN" sz="2400" b="1">
                <a:solidFill>
                  <a:srgbClr val="0000CC"/>
                </a:solidFill>
                <a:latin typeface="Times New Roman" panose="02020603050405020304" pitchFamily="18" charset="0"/>
                <a:ea typeface="楷体_GB2312" pitchFamily="49" charset="-122"/>
                <a:cs typeface="Times New Roman" panose="02020603050405020304" pitchFamily="18" charset="0"/>
              </a:rPr>
              <a:t>the following uniform plane wave polarization mode.</a:t>
            </a:r>
          </a:p>
        </p:txBody>
      </p:sp>
      <p:graphicFrame>
        <p:nvGraphicFramePr>
          <p:cNvPr id="200708" name="Object 4"/>
          <p:cNvGraphicFramePr>
            <a:graphicFrameLocks noChangeAspect="1"/>
          </p:cNvGraphicFramePr>
          <p:nvPr/>
        </p:nvGraphicFramePr>
        <p:xfrm>
          <a:off x="5580064" y="1041401"/>
          <a:ext cx="230187" cy="354013"/>
        </p:xfrm>
        <a:graphic>
          <a:graphicData uri="http://schemas.openxmlformats.org/presentationml/2006/ole">
            <mc:AlternateContent xmlns:mc="http://schemas.openxmlformats.org/markup-compatibility/2006">
              <mc:Choice xmlns:v="urn:schemas-microsoft-com:vml" Requires="v">
                <p:oleObj spid="_x0000_s228534" name="Equation" r:id="rId3" imgW="139680" imgH="228600" progId="Equation.DSMT4">
                  <p:embed/>
                </p:oleObj>
              </mc:Choice>
              <mc:Fallback>
                <p:oleObj name="Equation" r:id="rId3" imgW="1396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4" y="1041401"/>
                        <a:ext cx="23018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09" name="Object 5"/>
          <p:cNvGraphicFramePr>
            <a:graphicFrameLocks noChangeAspect="1"/>
          </p:cNvGraphicFramePr>
          <p:nvPr/>
        </p:nvGraphicFramePr>
        <p:xfrm>
          <a:off x="3175000" y="1052514"/>
          <a:ext cx="3130550" cy="534987"/>
        </p:xfrm>
        <a:graphic>
          <a:graphicData uri="http://schemas.openxmlformats.org/presentationml/2006/ole">
            <mc:AlternateContent xmlns:mc="http://schemas.openxmlformats.org/markup-compatibility/2006">
              <mc:Choice xmlns:v="urn:schemas-microsoft-com:vml" Requires="v">
                <p:oleObj spid="_x0000_s228535" name="Equation" r:id="rId5" imgW="2084760" imgH="342720" progId="Equation.DSMT4">
                  <p:embed/>
                </p:oleObj>
              </mc:Choice>
              <mc:Fallback>
                <p:oleObj name="Equation" r:id="rId5" imgW="2084760" imgH="3427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00" y="1052514"/>
                        <a:ext cx="31305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10" name="Object 6"/>
          <p:cNvGraphicFramePr>
            <a:graphicFrameLocks noChangeAspect="1"/>
          </p:cNvGraphicFramePr>
          <p:nvPr/>
        </p:nvGraphicFramePr>
        <p:xfrm>
          <a:off x="3213100" y="1557338"/>
          <a:ext cx="6013450" cy="787400"/>
        </p:xfrm>
        <a:graphic>
          <a:graphicData uri="http://schemas.openxmlformats.org/presentationml/2006/ole">
            <mc:AlternateContent xmlns:mc="http://schemas.openxmlformats.org/markup-compatibility/2006">
              <mc:Choice xmlns:v="urn:schemas-microsoft-com:vml" Requires="v">
                <p:oleObj spid="_x0000_s228536" name="Equation" r:id="rId7" imgW="3966480" imgH="507600" progId="Equation.DSMT4">
                  <p:embed/>
                </p:oleObj>
              </mc:Choice>
              <mc:Fallback>
                <p:oleObj name="Equation" r:id="rId7" imgW="3966480" imgH="507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3100" y="1557338"/>
                        <a:ext cx="60134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11" name="Object 7"/>
          <p:cNvGraphicFramePr>
            <a:graphicFrameLocks noChangeAspect="1"/>
          </p:cNvGraphicFramePr>
          <p:nvPr/>
        </p:nvGraphicFramePr>
        <p:xfrm>
          <a:off x="3165476" y="2349501"/>
          <a:ext cx="5248275" cy="530225"/>
        </p:xfrm>
        <a:graphic>
          <a:graphicData uri="http://schemas.openxmlformats.org/presentationml/2006/ole">
            <mc:AlternateContent xmlns:mc="http://schemas.openxmlformats.org/markup-compatibility/2006">
              <mc:Choice xmlns:v="urn:schemas-microsoft-com:vml" Requires="v">
                <p:oleObj spid="_x0000_s228537" name="Equation" r:id="rId9" imgW="3457800" imgH="342720" progId="Equation.DSMT4">
                  <p:embed/>
                </p:oleObj>
              </mc:Choice>
              <mc:Fallback>
                <p:oleObj name="Equation" r:id="rId9" imgW="3457800" imgH="3427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5476" y="2349501"/>
                        <a:ext cx="5248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712" name="Rectangle 11"/>
          <p:cNvSpPr>
            <a:spLocks noChangeArrowheads="1"/>
          </p:cNvSpPr>
          <p:nvPr/>
        </p:nvSpPr>
        <p:spPr bwMode="auto">
          <a:xfrm>
            <a:off x="2368550" y="11001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imes New Roman" panose="02020603050405020304" pitchFamily="18" charset="0"/>
                <a:ea typeface="楷体_GB2312" pitchFamily="49" charset="-122"/>
              </a:rPr>
              <a:t>( 1 )</a:t>
            </a:r>
          </a:p>
        </p:txBody>
      </p:sp>
      <p:sp>
        <p:nvSpPr>
          <p:cNvPr id="200713" name="Rectangle 12"/>
          <p:cNvSpPr>
            <a:spLocks noChangeArrowheads="1"/>
          </p:cNvSpPr>
          <p:nvPr/>
        </p:nvSpPr>
        <p:spPr bwMode="auto">
          <a:xfrm>
            <a:off x="2424114" y="1706563"/>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imes New Roman" panose="02020603050405020304" pitchFamily="18" charset="0"/>
                <a:ea typeface="楷体_GB2312" pitchFamily="49" charset="-122"/>
              </a:rPr>
              <a:t>( 2 ) </a:t>
            </a:r>
          </a:p>
        </p:txBody>
      </p:sp>
      <p:sp>
        <p:nvSpPr>
          <p:cNvPr id="200714" name="Rectangle 13"/>
          <p:cNvSpPr>
            <a:spLocks noChangeArrowheads="1"/>
          </p:cNvSpPr>
          <p:nvPr/>
        </p:nvSpPr>
        <p:spPr bwMode="auto">
          <a:xfrm>
            <a:off x="2368551" y="2351088"/>
            <a:ext cx="149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imes New Roman" panose="02020603050405020304" pitchFamily="18" charset="0"/>
                <a:ea typeface="楷体_GB2312" pitchFamily="49" charset="-122"/>
              </a:rPr>
              <a:t>( 3 ) </a:t>
            </a:r>
          </a:p>
        </p:txBody>
      </p:sp>
      <p:sp>
        <p:nvSpPr>
          <p:cNvPr id="200715" name="Rectangle 14"/>
          <p:cNvSpPr>
            <a:spLocks noChangeArrowheads="1"/>
          </p:cNvSpPr>
          <p:nvPr/>
        </p:nvSpPr>
        <p:spPr bwMode="auto">
          <a:xfrm>
            <a:off x="1847851" y="2852739"/>
            <a:ext cx="15478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800000"/>
                </a:solidFill>
                <a:latin typeface="Times New Roman" panose="02020603050405020304" pitchFamily="18" charset="0"/>
                <a:ea typeface="幼圆" panose="02010509060101010101" pitchFamily="49" charset="-122"/>
              </a:rPr>
              <a:t>Answer</a:t>
            </a:r>
            <a:r>
              <a:rPr lang="zh-CN" altLang="en-US" sz="2400" b="1">
                <a:solidFill>
                  <a:srgbClr val="800000"/>
                </a:solidFill>
                <a:latin typeface="Times New Roman" panose="02020603050405020304" pitchFamily="18" charset="0"/>
                <a:ea typeface="幼圆" panose="02010509060101010101" pitchFamily="49" charset="-122"/>
              </a:rPr>
              <a:t>：</a:t>
            </a:r>
            <a:endParaRPr lang="zh-CN" altLang="en-US" sz="2400" b="1">
              <a:solidFill>
                <a:srgbClr val="800000"/>
              </a:solidFill>
              <a:latin typeface="Times New Roman" panose="02020603050405020304" pitchFamily="18" charset="0"/>
              <a:ea typeface="楷体_GB2312" pitchFamily="49" charset="-122"/>
            </a:endParaRPr>
          </a:p>
        </p:txBody>
      </p:sp>
      <p:sp>
        <p:nvSpPr>
          <p:cNvPr id="662535" name="Rectangle 7"/>
          <p:cNvSpPr>
            <a:spLocks noChangeArrowheads="1"/>
          </p:cNvSpPr>
          <p:nvPr/>
        </p:nvSpPr>
        <p:spPr bwMode="auto">
          <a:xfrm>
            <a:off x="1703388" y="3573464"/>
            <a:ext cx="89646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000000"/>
                </a:solidFill>
                <a:latin typeface="Times New Roman" panose="02020603050405020304" pitchFamily="18" charset="0"/>
                <a:ea typeface="楷体_GB2312" pitchFamily="49" charset="-122"/>
              </a:rPr>
              <a:t>       </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cs typeface="Times New Roman" panose="02020603050405020304" pitchFamily="18" charset="0"/>
              </a:rPr>
              <a:t>1</a:t>
            </a:r>
            <a:r>
              <a:rPr lang="zh-CN" altLang="en-US" sz="2400" b="1">
                <a:solidFill>
                  <a:srgbClr val="000000"/>
                </a:solidFill>
                <a:latin typeface="Times New Roman" panose="02020603050405020304" pitchFamily="18" charset="0"/>
                <a:ea typeface="楷体_GB2312" pitchFamily="49" charset="-122"/>
              </a:rPr>
              <a:t>）</a:t>
            </a:r>
          </a:p>
        </p:txBody>
      </p:sp>
      <p:sp>
        <p:nvSpPr>
          <p:cNvPr id="662536" name="Rectangle 8"/>
          <p:cNvSpPr>
            <a:spLocks noChangeArrowheads="1"/>
          </p:cNvSpPr>
          <p:nvPr/>
        </p:nvSpPr>
        <p:spPr bwMode="auto">
          <a:xfrm>
            <a:off x="1597025" y="4446589"/>
            <a:ext cx="9036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000000"/>
                </a:solidFill>
                <a:latin typeface="Times New Roman" panose="02020603050405020304" pitchFamily="18" charset="0"/>
                <a:ea typeface="楷体_GB2312" pitchFamily="49" charset="-122"/>
              </a:rPr>
              <a:t>         </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cs typeface="Times New Roman" panose="02020603050405020304" pitchFamily="18" charset="0"/>
              </a:rPr>
              <a:t>2</a:t>
            </a:r>
            <a:r>
              <a:rPr lang="zh-CN" altLang="en-US" sz="2400" b="1">
                <a:solidFill>
                  <a:srgbClr val="000000"/>
                </a:solidFill>
                <a:latin typeface="Times New Roman" panose="02020603050405020304" pitchFamily="18" charset="0"/>
                <a:ea typeface="楷体_GB2312" pitchFamily="49" charset="-122"/>
              </a:rPr>
              <a:t>）</a:t>
            </a:r>
          </a:p>
        </p:txBody>
      </p:sp>
      <p:sp>
        <p:nvSpPr>
          <p:cNvPr id="662538" name="Rectangle 10"/>
          <p:cNvSpPr>
            <a:spLocks noChangeArrowheads="1"/>
          </p:cNvSpPr>
          <p:nvPr/>
        </p:nvSpPr>
        <p:spPr bwMode="auto">
          <a:xfrm>
            <a:off x="1631950" y="5230814"/>
            <a:ext cx="9036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000000"/>
                </a:solidFill>
                <a:latin typeface="Times New Roman" panose="02020603050405020304" pitchFamily="18" charset="0"/>
                <a:ea typeface="楷体_GB2312" pitchFamily="49" charset="-122"/>
              </a:rPr>
              <a:t>        </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cs typeface="Times New Roman" panose="02020603050405020304" pitchFamily="18" charset="0"/>
              </a:rPr>
              <a:t>3</a:t>
            </a:r>
            <a:r>
              <a:rPr lang="zh-CN" altLang="en-US" sz="2400" b="1">
                <a:solidFill>
                  <a:srgbClr val="000000"/>
                </a:solidFill>
                <a:latin typeface="Times New Roman" panose="02020603050405020304" pitchFamily="18" charset="0"/>
                <a:ea typeface="楷体_GB2312" pitchFamily="49" charset="-122"/>
              </a:rPr>
              <a:t>）</a:t>
            </a:r>
          </a:p>
        </p:txBody>
      </p:sp>
      <p:grpSp>
        <p:nvGrpSpPr>
          <p:cNvPr id="662545" name="Group 17"/>
          <p:cNvGrpSpPr>
            <a:grpSpLocks/>
          </p:cNvGrpSpPr>
          <p:nvPr/>
        </p:nvGrpSpPr>
        <p:grpSpPr bwMode="auto">
          <a:xfrm>
            <a:off x="3006725" y="3573463"/>
            <a:ext cx="4948238" cy="781050"/>
            <a:chOff x="1012" y="2551"/>
            <a:chExt cx="3117" cy="492"/>
          </a:xfrm>
        </p:grpSpPr>
        <p:graphicFrame>
          <p:nvGraphicFramePr>
            <p:cNvPr id="200720" name="Object 16"/>
            <p:cNvGraphicFramePr>
              <a:graphicFrameLocks noChangeAspect="1"/>
            </p:cNvGraphicFramePr>
            <p:nvPr/>
          </p:nvGraphicFramePr>
          <p:xfrm>
            <a:off x="1012" y="2636"/>
            <a:ext cx="888" cy="302"/>
          </p:xfrm>
          <a:graphic>
            <a:graphicData uri="http://schemas.openxmlformats.org/presentationml/2006/ole">
              <mc:AlternateContent xmlns:mc="http://schemas.openxmlformats.org/markup-compatibility/2006">
                <mc:Choice xmlns:v="urn:schemas-microsoft-com:vml" Requires="v">
                  <p:oleObj spid="_x0000_s228538" name="Equation" r:id="rId11" imgW="915480" imgH="304560" progId="Equation.DSMT4">
                    <p:embed/>
                  </p:oleObj>
                </mc:Choice>
                <mc:Fallback>
                  <p:oleObj name="Equation" r:id="rId11" imgW="91548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2" y="2636"/>
                          <a:ext cx="888"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1" name="Object 17"/>
            <p:cNvGraphicFramePr>
              <a:graphicFrameLocks noChangeAspect="1"/>
            </p:cNvGraphicFramePr>
            <p:nvPr/>
          </p:nvGraphicFramePr>
          <p:xfrm>
            <a:off x="1938" y="2551"/>
            <a:ext cx="2191" cy="492"/>
          </p:xfrm>
          <a:graphic>
            <a:graphicData uri="http://schemas.openxmlformats.org/presentationml/2006/ole">
              <mc:AlternateContent xmlns:mc="http://schemas.openxmlformats.org/markup-compatibility/2006">
                <mc:Choice xmlns:v="urn:schemas-microsoft-com:vml" Requires="v">
                  <p:oleObj spid="_x0000_s228539" name="Equation" r:id="rId13" imgW="2288160" imgH="507600" progId="Equation.DSMT4">
                    <p:embed/>
                  </p:oleObj>
                </mc:Choice>
                <mc:Fallback>
                  <p:oleObj name="Equation" r:id="rId13" imgW="2288160" imgH="507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8" y="2551"/>
                          <a:ext cx="2191"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62547" name="Group 19"/>
          <p:cNvGrpSpPr>
            <a:grpSpLocks/>
          </p:cNvGrpSpPr>
          <p:nvPr/>
        </p:nvGrpSpPr>
        <p:grpSpPr bwMode="auto">
          <a:xfrm>
            <a:off x="2987675" y="5168900"/>
            <a:ext cx="4852988" cy="781050"/>
            <a:chOff x="785" y="3528"/>
            <a:chExt cx="3057" cy="492"/>
          </a:xfrm>
        </p:grpSpPr>
        <p:graphicFrame>
          <p:nvGraphicFramePr>
            <p:cNvPr id="200723" name="Object 19"/>
            <p:cNvGraphicFramePr>
              <a:graphicFrameLocks noChangeAspect="1"/>
            </p:cNvGraphicFramePr>
            <p:nvPr/>
          </p:nvGraphicFramePr>
          <p:xfrm>
            <a:off x="785" y="3634"/>
            <a:ext cx="887" cy="302"/>
          </p:xfrm>
          <a:graphic>
            <a:graphicData uri="http://schemas.openxmlformats.org/presentationml/2006/ole">
              <mc:AlternateContent xmlns:mc="http://schemas.openxmlformats.org/markup-compatibility/2006">
                <mc:Choice xmlns:v="urn:schemas-microsoft-com:vml" Requires="v">
                  <p:oleObj spid="_x0000_s228540" name="Equation" r:id="rId15" imgW="915480" imgH="304560" progId="Equation.DSMT4">
                    <p:embed/>
                  </p:oleObj>
                </mc:Choice>
                <mc:Fallback>
                  <p:oleObj name="Equation" r:id="rId15" imgW="915480" imgH="30456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5" y="3634"/>
                          <a:ext cx="88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4" name="Object 20"/>
            <p:cNvGraphicFramePr>
              <a:graphicFrameLocks noChangeAspect="1"/>
            </p:cNvGraphicFramePr>
            <p:nvPr/>
          </p:nvGraphicFramePr>
          <p:xfrm>
            <a:off x="1780" y="3528"/>
            <a:ext cx="2062" cy="492"/>
          </p:xfrm>
          <a:graphic>
            <a:graphicData uri="http://schemas.openxmlformats.org/presentationml/2006/ole">
              <mc:AlternateContent xmlns:mc="http://schemas.openxmlformats.org/markup-compatibility/2006">
                <mc:Choice xmlns:v="urn:schemas-microsoft-com:vml" Requires="v">
                  <p:oleObj spid="_x0000_s228541" name="Equation" r:id="rId17" imgW="2161080" imgH="507600" progId="Equation.DSMT4">
                    <p:embed/>
                  </p:oleObj>
                </mc:Choice>
                <mc:Fallback>
                  <p:oleObj name="Equation" r:id="rId17" imgW="2161080" imgH="507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80" y="3528"/>
                          <a:ext cx="2062"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00725" name="Object 21"/>
          <p:cNvGraphicFramePr>
            <a:graphicFrameLocks noChangeAspect="1"/>
          </p:cNvGraphicFramePr>
          <p:nvPr/>
        </p:nvGraphicFramePr>
        <p:xfrm>
          <a:off x="2974976" y="4376738"/>
          <a:ext cx="3656013" cy="781050"/>
        </p:xfrm>
        <a:graphic>
          <a:graphicData uri="http://schemas.openxmlformats.org/presentationml/2006/ole">
            <mc:AlternateContent xmlns:mc="http://schemas.openxmlformats.org/markup-compatibility/2006">
              <mc:Choice xmlns:v="urn:schemas-microsoft-com:vml" Requires="v">
                <p:oleObj spid="_x0000_s228542" name="Equation" r:id="rId19" imgW="2415240" imgH="507600" progId="Equation.DSMT4">
                  <p:embed/>
                </p:oleObj>
              </mc:Choice>
              <mc:Fallback>
                <p:oleObj name="Equation" r:id="rId19" imgW="2415240" imgH="507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4976" y="4376738"/>
                        <a:ext cx="365601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62560" name="Group 32"/>
          <p:cNvGrpSpPr>
            <a:grpSpLocks/>
          </p:cNvGrpSpPr>
          <p:nvPr/>
        </p:nvGrpSpPr>
        <p:grpSpPr bwMode="auto">
          <a:xfrm>
            <a:off x="7967664" y="3573463"/>
            <a:ext cx="2593975" cy="646112"/>
            <a:chOff x="4059" y="2568"/>
            <a:chExt cx="1634" cy="407"/>
          </a:xfrm>
        </p:grpSpPr>
        <p:sp>
          <p:nvSpPr>
            <p:cNvPr id="200727" name="AutoShape 25"/>
            <p:cNvSpPr>
              <a:spLocks noChangeArrowheads="1"/>
            </p:cNvSpPr>
            <p:nvPr/>
          </p:nvSpPr>
          <p:spPr bwMode="auto">
            <a:xfrm>
              <a:off x="4059" y="2750"/>
              <a:ext cx="318" cy="140"/>
            </a:xfrm>
            <a:prstGeom prst="rightArrow">
              <a:avLst>
                <a:gd name="adj1" fmla="val 50000"/>
                <a:gd name="adj2" fmla="val 56786"/>
              </a:avLst>
            </a:prstGeom>
            <a:solidFill>
              <a:srgbClr val="FF8383"/>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200728" name="Rectangle 31"/>
            <p:cNvSpPr>
              <a:spLocks noChangeArrowheads="1"/>
            </p:cNvSpPr>
            <p:nvPr/>
          </p:nvSpPr>
          <p:spPr bwMode="auto">
            <a:xfrm>
              <a:off x="4332" y="2568"/>
              <a:ext cx="136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000000"/>
                  </a:solidFill>
                  <a:latin typeface="Times New Roman" panose="02020603050405020304" pitchFamily="18" charset="0"/>
                  <a:ea typeface="楷体_GB2312" pitchFamily="49" charset="-122"/>
                </a:rPr>
                <a:t>RHCP</a:t>
              </a:r>
            </a:p>
          </p:txBody>
        </p:sp>
      </p:grpSp>
      <p:grpSp>
        <p:nvGrpSpPr>
          <p:cNvPr id="662562" name="Group 34"/>
          <p:cNvGrpSpPr>
            <a:grpSpLocks/>
          </p:cNvGrpSpPr>
          <p:nvPr/>
        </p:nvGrpSpPr>
        <p:grpSpPr bwMode="auto">
          <a:xfrm>
            <a:off x="6861176" y="4438651"/>
            <a:ext cx="3806825" cy="646113"/>
            <a:chOff x="3344" y="3113"/>
            <a:chExt cx="2030" cy="407"/>
          </a:xfrm>
        </p:grpSpPr>
        <p:sp>
          <p:nvSpPr>
            <p:cNvPr id="200730" name="AutoShape 27"/>
            <p:cNvSpPr>
              <a:spLocks noChangeArrowheads="1"/>
            </p:cNvSpPr>
            <p:nvPr/>
          </p:nvSpPr>
          <p:spPr bwMode="auto">
            <a:xfrm>
              <a:off x="3344" y="3234"/>
              <a:ext cx="318" cy="140"/>
            </a:xfrm>
            <a:prstGeom prst="rightArrow">
              <a:avLst>
                <a:gd name="adj1" fmla="val 50000"/>
                <a:gd name="adj2" fmla="val 56786"/>
              </a:avLst>
            </a:prstGeom>
            <a:solidFill>
              <a:srgbClr val="FF8383"/>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200731" name="Rectangle 33"/>
            <p:cNvSpPr>
              <a:spLocks noChangeArrowheads="1"/>
            </p:cNvSpPr>
            <p:nvPr/>
          </p:nvSpPr>
          <p:spPr bwMode="auto">
            <a:xfrm>
              <a:off x="3718" y="3113"/>
              <a:ext cx="165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800000"/>
                  </a:solidFill>
                  <a:latin typeface="Times New Roman" panose="02020603050405020304" pitchFamily="18" charset="0"/>
                  <a:ea typeface="楷体_GB2312" pitchFamily="49" charset="-122"/>
                </a:rPr>
                <a:t>linear polarized wave</a:t>
              </a:r>
            </a:p>
          </p:txBody>
        </p:sp>
      </p:grpSp>
      <p:grpSp>
        <p:nvGrpSpPr>
          <p:cNvPr id="662564" name="Group 36"/>
          <p:cNvGrpSpPr>
            <a:grpSpLocks/>
          </p:cNvGrpSpPr>
          <p:nvPr/>
        </p:nvGrpSpPr>
        <p:grpSpPr bwMode="auto">
          <a:xfrm>
            <a:off x="3719513" y="5805488"/>
            <a:ext cx="6203950" cy="646112"/>
            <a:chOff x="4059" y="3612"/>
            <a:chExt cx="3908" cy="407"/>
          </a:xfrm>
        </p:grpSpPr>
        <p:sp>
          <p:nvSpPr>
            <p:cNvPr id="200733" name="AutoShape 28"/>
            <p:cNvSpPr>
              <a:spLocks noChangeArrowheads="1"/>
            </p:cNvSpPr>
            <p:nvPr/>
          </p:nvSpPr>
          <p:spPr bwMode="auto">
            <a:xfrm>
              <a:off x="4059" y="3793"/>
              <a:ext cx="273" cy="136"/>
            </a:xfrm>
            <a:prstGeom prst="rightArrow">
              <a:avLst>
                <a:gd name="adj1" fmla="val 50000"/>
                <a:gd name="adj2" fmla="val 50184"/>
              </a:avLst>
            </a:prstGeom>
            <a:solidFill>
              <a:srgbClr val="FF8383"/>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200734" name="Rectangle 35"/>
            <p:cNvSpPr>
              <a:spLocks noChangeArrowheads="1"/>
            </p:cNvSpPr>
            <p:nvPr/>
          </p:nvSpPr>
          <p:spPr bwMode="auto">
            <a:xfrm>
              <a:off x="4394" y="3612"/>
              <a:ext cx="357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400" b="1">
                  <a:solidFill>
                    <a:srgbClr val="0000CC"/>
                  </a:solidFill>
                  <a:latin typeface="Times New Roman" panose="02020603050405020304" pitchFamily="18" charset="0"/>
                  <a:ea typeface="楷体_GB2312" pitchFamily="49" charset="-122"/>
                </a:rPr>
                <a:t>RH </a:t>
              </a:r>
              <a:r>
                <a:rPr lang="en-US" altLang="zh-CN" sz="2400" b="1">
                  <a:solidFill>
                    <a:srgbClr val="0000CC"/>
                  </a:solidFill>
                  <a:latin typeface="Times New Roman" panose="02020603050405020304" pitchFamily="18" charset="0"/>
                </a:rPr>
                <a:t>elliptical polarized wave</a:t>
              </a:r>
              <a:endParaRPr lang="en-US" altLang="zh-CN" sz="2400" b="1">
                <a:solidFill>
                  <a:srgbClr val="0000CC"/>
                </a:solidFill>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1755489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15"/>
                                        </p:tgtEl>
                                        <p:attrNameLst>
                                          <p:attrName>style.visibility</p:attrName>
                                        </p:attrNameLst>
                                      </p:cBhvr>
                                      <p:to>
                                        <p:strVal val="visible"/>
                                      </p:to>
                                    </p:set>
                                    <p:animEffect transition="in" filter="wipe(left)">
                                      <p:cBhvr>
                                        <p:cTn id="7" dur="500"/>
                                        <p:tgtEl>
                                          <p:spTgt spid="200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2535"/>
                                        </p:tgtEl>
                                        <p:attrNameLst>
                                          <p:attrName>style.visibility</p:attrName>
                                        </p:attrNameLst>
                                      </p:cBhvr>
                                      <p:to>
                                        <p:strVal val="visible"/>
                                      </p:to>
                                    </p:set>
                                    <p:animEffect transition="in" filter="wipe(left)">
                                      <p:cBhvr>
                                        <p:cTn id="12" dur="500"/>
                                        <p:tgtEl>
                                          <p:spTgt spid="66253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662545"/>
                                        </p:tgtEl>
                                        <p:attrNameLst>
                                          <p:attrName>style.visibility</p:attrName>
                                        </p:attrNameLst>
                                      </p:cBhvr>
                                      <p:to>
                                        <p:strVal val="visible"/>
                                      </p:to>
                                    </p:set>
                                    <p:animEffect transition="in" filter="wipe(left)">
                                      <p:cBhvr>
                                        <p:cTn id="16" dur="500"/>
                                        <p:tgtEl>
                                          <p:spTgt spid="6625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62560"/>
                                        </p:tgtEl>
                                        <p:attrNameLst>
                                          <p:attrName>style.visibility</p:attrName>
                                        </p:attrNameLst>
                                      </p:cBhvr>
                                      <p:to>
                                        <p:strVal val="visible"/>
                                      </p:to>
                                    </p:set>
                                    <p:animEffect transition="in" filter="wipe(left)">
                                      <p:cBhvr>
                                        <p:cTn id="21" dur="500"/>
                                        <p:tgtEl>
                                          <p:spTgt spid="66256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62536"/>
                                        </p:tgtEl>
                                        <p:attrNameLst>
                                          <p:attrName>style.visibility</p:attrName>
                                        </p:attrNameLst>
                                      </p:cBhvr>
                                      <p:to>
                                        <p:strVal val="visible"/>
                                      </p:to>
                                    </p:set>
                                    <p:animEffect transition="in" filter="wipe(left)">
                                      <p:cBhvr>
                                        <p:cTn id="26" dur="500"/>
                                        <p:tgtEl>
                                          <p:spTgt spid="662536"/>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200725"/>
                                        </p:tgtEl>
                                        <p:attrNameLst>
                                          <p:attrName>style.visibility</p:attrName>
                                        </p:attrNameLst>
                                      </p:cBhvr>
                                      <p:to>
                                        <p:strVal val="visible"/>
                                      </p:to>
                                    </p:set>
                                    <p:animEffect transition="in" filter="wipe(left)">
                                      <p:cBhvr>
                                        <p:cTn id="30" dur="500"/>
                                        <p:tgtEl>
                                          <p:spTgt spid="20072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662562"/>
                                        </p:tgtEl>
                                        <p:attrNameLst>
                                          <p:attrName>style.visibility</p:attrName>
                                        </p:attrNameLst>
                                      </p:cBhvr>
                                      <p:to>
                                        <p:strVal val="visible"/>
                                      </p:to>
                                    </p:set>
                                    <p:animEffect transition="in" filter="wipe(left)">
                                      <p:cBhvr>
                                        <p:cTn id="35" dur="500"/>
                                        <p:tgtEl>
                                          <p:spTgt spid="66256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62538"/>
                                        </p:tgtEl>
                                        <p:attrNameLst>
                                          <p:attrName>style.visibility</p:attrName>
                                        </p:attrNameLst>
                                      </p:cBhvr>
                                      <p:to>
                                        <p:strVal val="visible"/>
                                      </p:to>
                                    </p:set>
                                    <p:animEffect transition="in" filter="wipe(left)">
                                      <p:cBhvr>
                                        <p:cTn id="40" dur="500"/>
                                        <p:tgtEl>
                                          <p:spTgt spid="662538"/>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662547"/>
                                        </p:tgtEl>
                                        <p:attrNameLst>
                                          <p:attrName>style.visibility</p:attrName>
                                        </p:attrNameLst>
                                      </p:cBhvr>
                                      <p:to>
                                        <p:strVal val="visible"/>
                                      </p:to>
                                    </p:set>
                                    <p:animEffect transition="in" filter="wipe(left)">
                                      <p:cBhvr>
                                        <p:cTn id="44" dur="500"/>
                                        <p:tgtEl>
                                          <p:spTgt spid="66254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662564"/>
                                        </p:tgtEl>
                                        <p:attrNameLst>
                                          <p:attrName>style.visibility</p:attrName>
                                        </p:attrNameLst>
                                      </p:cBhvr>
                                      <p:to>
                                        <p:strVal val="visible"/>
                                      </p:to>
                                    </p:set>
                                    <p:animEffect transition="in" filter="wipe(left)">
                                      <p:cBhvr>
                                        <p:cTn id="49" dur="500"/>
                                        <p:tgtEl>
                                          <p:spTgt spid="66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5" grpId="0"/>
      <p:bldP spid="662535" grpId="0"/>
      <p:bldP spid="662536" grpId="0"/>
      <p:bldP spid="6625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0755" name="Object 2"/>
          <p:cNvGraphicFramePr>
            <a:graphicFrameLocks noGrp="1" noChangeAspect="1"/>
          </p:cNvGraphicFramePr>
          <p:nvPr>
            <p:ph sz="half" idx="4294967295"/>
          </p:nvPr>
        </p:nvGraphicFramePr>
        <p:xfrm>
          <a:off x="1847851" y="1844675"/>
          <a:ext cx="5472113" cy="541338"/>
        </p:xfrm>
        <a:graphic>
          <a:graphicData uri="http://schemas.openxmlformats.org/presentationml/2006/ole">
            <mc:AlternateContent xmlns:mc="http://schemas.openxmlformats.org/markup-compatibility/2006">
              <mc:Choice xmlns:v="urn:schemas-microsoft-com:vml" Requires="v">
                <p:oleObj spid="_x0000_s203841" name="Equation" r:id="rId3" imgW="2746080" imgH="291960" progId="Equation.DSMT4">
                  <p:embed/>
                </p:oleObj>
              </mc:Choice>
              <mc:Fallback>
                <p:oleObj name="Equation" r:id="rId3" imgW="2746080" imgH="2919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1844675"/>
                        <a:ext cx="5472113"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0760" name="Object 3"/>
          <p:cNvGraphicFramePr>
            <a:graphicFrameLocks noGrp="1" noChangeAspect="1"/>
          </p:cNvGraphicFramePr>
          <p:nvPr>
            <p:ph sz="half" idx="4294967295"/>
          </p:nvPr>
        </p:nvGraphicFramePr>
        <p:xfrm>
          <a:off x="1992314" y="5373688"/>
          <a:ext cx="3089275" cy="552450"/>
        </p:xfrm>
        <a:graphic>
          <a:graphicData uri="http://schemas.openxmlformats.org/presentationml/2006/ole">
            <mc:AlternateContent xmlns:mc="http://schemas.openxmlformats.org/markup-compatibility/2006">
              <mc:Choice xmlns:v="urn:schemas-microsoft-com:vml" Requires="v">
                <p:oleObj spid="_x0000_s203842" name="Equation" r:id="rId5" imgW="1677960" imgH="330120" progId="Equation.DSMT4">
                  <p:embed/>
                </p:oleObj>
              </mc:Choice>
              <mc:Fallback>
                <p:oleObj name="Equation" r:id="rId5" imgW="1677960" imgH="33012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14" y="5373688"/>
                        <a:ext cx="30892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33" name="灯片编号占位符 4"/>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90DCB73-6797-4F21-B838-BDC1C207340F}" type="slidenum">
              <a:rPr lang="en-US" altLang="zh-CN" sz="1400">
                <a:solidFill>
                  <a:srgbClr val="000000"/>
                </a:solidFill>
              </a:rPr>
              <a:pPr algn="r"/>
              <a:t>3</a:t>
            </a:fld>
            <a:endParaRPr lang="en-US" altLang="zh-CN" sz="1400">
              <a:solidFill>
                <a:srgbClr val="000000"/>
              </a:solidFill>
            </a:endParaRPr>
          </a:p>
        </p:txBody>
      </p:sp>
      <p:sp>
        <p:nvSpPr>
          <p:cNvPr id="138245" name="Text Box 245"/>
          <p:cNvSpPr txBox="1">
            <a:spLocks noChangeArrowheads="1"/>
          </p:cNvSpPr>
          <p:nvPr/>
        </p:nvSpPr>
        <p:spPr bwMode="auto">
          <a:xfrm>
            <a:off x="1631950" y="1196975"/>
            <a:ext cx="8351838"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b="1">
                <a:solidFill>
                  <a:srgbClr val="000000"/>
                </a:solidFill>
                <a:latin typeface="宋体" panose="02010600030101010101" pitchFamily="2" charset="-122"/>
              </a:rPr>
              <a:t>  </a:t>
            </a:r>
            <a:endParaRPr kumimoji="1" lang="en-US" altLang="zh-CN" sz="2400" b="1">
              <a:solidFill>
                <a:srgbClr val="000000"/>
              </a:solidFill>
              <a:latin typeface="楷体_GB2312" pitchFamily="49" charset="-122"/>
              <a:ea typeface="楷体_GB2312" pitchFamily="49" charset="-122"/>
            </a:endParaRPr>
          </a:p>
        </p:txBody>
      </p:sp>
      <p:sp>
        <p:nvSpPr>
          <p:cNvPr id="138246" name="Text Box 250"/>
          <p:cNvSpPr txBox="1">
            <a:spLocks noChangeArrowheads="1"/>
          </p:cNvSpPr>
          <p:nvPr/>
        </p:nvSpPr>
        <p:spPr bwMode="auto">
          <a:xfrm>
            <a:off x="1524000" y="765175"/>
            <a:ext cx="23368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7"/>
              </a:buBlip>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CC"/>
                </a:solidFill>
                <a:latin typeface="Times New Roman" panose="02020603050405020304" pitchFamily="18" charset="0"/>
                <a:ea typeface="楷体_GB2312" pitchFamily="49" charset="-122"/>
              </a:rPr>
              <a:t>Basic Issues</a:t>
            </a:r>
            <a:endParaRPr lang="en-US" altLang="zh-CN" sz="2400" b="1">
              <a:solidFill>
                <a:srgbClr val="0000CC"/>
              </a:solidFill>
              <a:latin typeface="宋体" panose="02010600030101010101" pitchFamily="2" charset="-122"/>
              <a:ea typeface="楷体_GB2312" pitchFamily="49" charset="-122"/>
            </a:endParaRPr>
          </a:p>
        </p:txBody>
      </p:sp>
      <p:sp>
        <p:nvSpPr>
          <p:cNvPr id="138247" name="Text Box 256"/>
          <p:cNvSpPr txBox="1">
            <a:spLocks noChangeArrowheads="1"/>
          </p:cNvSpPr>
          <p:nvPr/>
        </p:nvSpPr>
        <p:spPr bwMode="auto">
          <a:xfrm>
            <a:off x="1919288" y="1196975"/>
            <a:ext cx="558165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ea typeface="仿宋_GB2312" pitchFamily="49" charset="-122"/>
              </a:rPr>
              <a:t>Time-harmonic field</a:t>
            </a:r>
            <a:endParaRPr lang="en-US" altLang="zh-CN" sz="2400" b="1">
              <a:solidFill>
                <a:srgbClr val="000000"/>
              </a:solidFill>
              <a:ea typeface="仿宋_GB2312" pitchFamily="49" charset="-122"/>
            </a:endParaRPr>
          </a:p>
        </p:txBody>
      </p:sp>
      <p:sp>
        <p:nvSpPr>
          <p:cNvPr id="138248" name="Text Box 257"/>
          <p:cNvSpPr txBox="1">
            <a:spLocks noChangeArrowheads="1"/>
          </p:cNvSpPr>
          <p:nvPr/>
        </p:nvSpPr>
        <p:spPr bwMode="auto">
          <a:xfrm>
            <a:off x="1919288" y="3429000"/>
            <a:ext cx="558165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  EM wave propagation</a:t>
            </a:r>
            <a:endParaRPr lang="en-US" altLang="zh-CN" sz="2400" b="1">
              <a:solidFill>
                <a:srgbClr val="000000"/>
              </a:solidFill>
              <a:ea typeface="仿宋_GB2312" pitchFamily="49" charset="-122"/>
            </a:endParaRPr>
          </a:p>
        </p:txBody>
      </p:sp>
      <p:sp>
        <p:nvSpPr>
          <p:cNvPr id="138249" name="Text Box 258"/>
          <p:cNvSpPr txBox="1">
            <a:spLocks noChangeArrowheads="1"/>
          </p:cNvSpPr>
          <p:nvPr/>
        </p:nvSpPr>
        <p:spPr bwMode="auto">
          <a:xfrm>
            <a:off x="1919288" y="2565400"/>
            <a:ext cx="558165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ea typeface="仿宋_GB2312" pitchFamily="49" charset="-122"/>
              </a:rPr>
              <a:t>Infinite single media space</a:t>
            </a:r>
            <a:endParaRPr lang="en-US" altLang="zh-CN" sz="2400" b="1">
              <a:solidFill>
                <a:srgbClr val="000000"/>
              </a:solidFill>
              <a:ea typeface="仿宋_GB2312" pitchFamily="49" charset="-122"/>
            </a:endParaRPr>
          </a:p>
        </p:txBody>
      </p:sp>
      <p:sp>
        <p:nvSpPr>
          <p:cNvPr id="138250" name="Text Box 263"/>
          <p:cNvSpPr txBox="1">
            <a:spLocks noChangeArrowheads="1"/>
          </p:cNvSpPr>
          <p:nvPr/>
        </p:nvSpPr>
        <p:spPr bwMode="auto">
          <a:xfrm>
            <a:off x="2135188" y="4652963"/>
            <a:ext cx="248126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None/>
            </a:pPr>
            <a:r>
              <a:rPr kumimoji="1" lang="en-US" altLang="zh-CN" sz="2400" b="1">
                <a:solidFill>
                  <a:srgbClr val="800000"/>
                </a:solidFill>
                <a:latin typeface="Times New Roman" panose="02020603050405020304" pitchFamily="18" charset="0"/>
                <a:ea typeface="楷体_GB2312" pitchFamily="49" charset="-122"/>
              </a:rPr>
              <a:t>In passive region</a:t>
            </a:r>
            <a:endParaRPr kumimoji="1" lang="en-US" altLang="zh-CN" sz="2400" b="1">
              <a:solidFill>
                <a:srgbClr val="800000"/>
              </a:solidFill>
              <a:latin typeface="Times New Roman" panose="02020603050405020304" pitchFamily="18" charset="0"/>
              <a:ea typeface="仿宋_GB2312" pitchFamily="49" charset="-122"/>
            </a:endParaRPr>
          </a:p>
        </p:txBody>
      </p:sp>
      <p:sp>
        <p:nvSpPr>
          <p:cNvPr id="138251" name="AutoShape 268"/>
          <p:cNvSpPr>
            <a:spLocks/>
          </p:cNvSpPr>
          <p:nvPr/>
        </p:nvSpPr>
        <p:spPr bwMode="auto">
          <a:xfrm>
            <a:off x="7535864" y="620714"/>
            <a:ext cx="2801937" cy="3455987"/>
          </a:xfrm>
          <a:prstGeom prst="borderCallout1">
            <a:avLst>
              <a:gd name="adj1" fmla="val 3611"/>
              <a:gd name="adj2" fmla="val -3370"/>
              <a:gd name="adj3" fmla="val 31829"/>
              <a:gd name="adj4" fmla="val -92282"/>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u="sng" dirty="0">
                <a:solidFill>
                  <a:srgbClr val="000000"/>
                </a:solidFill>
                <a:latin typeface="Times New Roman" panose="02020603050405020304" pitchFamily="18" charset="0"/>
                <a:ea typeface="楷体_GB2312" pitchFamily="49" charset="-122"/>
              </a:rPr>
              <a:t>Related concepts</a:t>
            </a:r>
          </a:p>
          <a:p>
            <a:pPr>
              <a:spcBef>
                <a:spcPct val="20000"/>
              </a:spcBef>
            </a:pPr>
            <a:r>
              <a:rPr lang="en-US" altLang="zh-CN" b="1" dirty="0">
                <a:solidFill>
                  <a:srgbClr val="000000"/>
                </a:solidFill>
                <a:latin typeface="Times New Roman" panose="02020603050405020304" pitchFamily="18" charset="0"/>
                <a:ea typeface="仿宋_GB2312" pitchFamily="49" charset="-122"/>
              </a:rPr>
              <a:t>1</a:t>
            </a:r>
            <a:r>
              <a:rPr lang="zh-CN" altLang="en-US" b="1" dirty="0">
                <a:solidFill>
                  <a:srgbClr val="000000"/>
                </a:solidFill>
                <a:latin typeface="Times New Roman" panose="02020603050405020304" pitchFamily="18" charset="0"/>
                <a:ea typeface="仿宋_GB2312" pitchFamily="49" charset="-122"/>
              </a:rPr>
              <a:t>）</a:t>
            </a:r>
            <a:r>
              <a:rPr lang="en-US" altLang="zh-CN" b="1" dirty="0">
                <a:solidFill>
                  <a:srgbClr val="000000"/>
                </a:solidFill>
                <a:latin typeface="Times New Roman" panose="02020603050405020304" pitchFamily="18" charset="0"/>
                <a:ea typeface="仿宋_GB2312" pitchFamily="49" charset="-122"/>
              </a:rPr>
              <a:t>Amplitude</a:t>
            </a:r>
          </a:p>
          <a:p>
            <a:pPr>
              <a:spcBef>
                <a:spcPct val="20000"/>
              </a:spcBef>
            </a:pPr>
            <a:r>
              <a:rPr lang="en-US" altLang="zh-CN" b="1" dirty="0">
                <a:solidFill>
                  <a:srgbClr val="000000"/>
                </a:solidFill>
                <a:latin typeface="Times New Roman" panose="02020603050405020304" pitchFamily="18" charset="0"/>
                <a:ea typeface="仿宋_GB2312" pitchFamily="49" charset="-122"/>
              </a:rPr>
              <a:t>2</a:t>
            </a:r>
            <a:r>
              <a:rPr lang="zh-CN" altLang="en-US" b="1" dirty="0">
                <a:solidFill>
                  <a:srgbClr val="000000"/>
                </a:solidFill>
                <a:latin typeface="Times New Roman" panose="02020603050405020304" pitchFamily="18" charset="0"/>
                <a:ea typeface="仿宋_GB2312" pitchFamily="49" charset="-122"/>
              </a:rPr>
              <a:t>）</a:t>
            </a:r>
            <a:r>
              <a:rPr lang="en-US" altLang="zh-CN" b="1" dirty="0">
                <a:solidFill>
                  <a:srgbClr val="000000"/>
                </a:solidFill>
                <a:latin typeface="Times New Roman" panose="02020603050405020304" pitchFamily="18" charset="0"/>
                <a:ea typeface="仿宋_GB2312" pitchFamily="49" charset="-122"/>
              </a:rPr>
              <a:t>phase</a:t>
            </a:r>
          </a:p>
          <a:p>
            <a:pPr lvl="1">
              <a:spcBef>
                <a:spcPct val="20000"/>
              </a:spcBef>
              <a:buFont typeface="Wingdings" panose="05000000000000000000" pitchFamily="2" charset="2"/>
              <a:buChar char="Ø"/>
            </a:pPr>
            <a:r>
              <a:rPr lang="en-US" altLang="zh-CN" b="1" dirty="0">
                <a:solidFill>
                  <a:srgbClr val="000000"/>
                </a:solidFill>
                <a:latin typeface="Times New Roman" panose="02020603050405020304" pitchFamily="18" charset="0"/>
                <a:ea typeface="仿宋_GB2312" pitchFamily="49" charset="-122"/>
              </a:rPr>
              <a:t>time phase</a:t>
            </a:r>
          </a:p>
          <a:p>
            <a:pPr lvl="1">
              <a:spcBef>
                <a:spcPct val="20000"/>
              </a:spcBef>
              <a:buFont typeface="Wingdings" panose="05000000000000000000" pitchFamily="2" charset="2"/>
              <a:buChar char="Ø"/>
            </a:pPr>
            <a:r>
              <a:rPr lang="en-US" altLang="zh-CN" b="1" dirty="0">
                <a:solidFill>
                  <a:srgbClr val="000000"/>
                </a:solidFill>
                <a:latin typeface="Times New Roman" panose="02020603050405020304" pitchFamily="18" charset="0"/>
                <a:ea typeface="仿宋_GB2312" pitchFamily="49" charset="-122"/>
              </a:rPr>
              <a:t>space phase</a:t>
            </a:r>
          </a:p>
          <a:p>
            <a:pPr lvl="1">
              <a:spcBef>
                <a:spcPct val="20000"/>
              </a:spcBef>
              <a:buFont typeface="Wingdings" panose="05000000000000000000" pitchFamily="2" charset="2"/>
              <a:buChar char="Ø"/>
            </a:pPr>
            <a:r>
              <a:rPr lang="en-US" altLang="zh-CN" b="1" dirty="0">
                <a:solidFill>
                  <a:srgbClr val="000000"/>
                </a:solidFill>
                <a:latin typeface="Times New Roman" panose="02020603050405020304" pitchFamily="18" charset="0"/>
                <a:ea typeface="仿宋_GB2312" pitchFamily="49" charset="-122"/>
              </a:rPr>
              <a:t>Argument</a:t>
            </a:r>
          </a:p>
          <a:p>
            <a:pPr lvl="1">
              <a:spcBef>
                <a:spcPct val="20000"/>
              </a:spcBef>
              <a:buFont typeface="Wingdings" panose="05000000000000000000" pitchFamily="2" charset="2"/>
              <a:buChar char="Ø"/>
            </a:pPr>
            <a:r>
              <a:rPr lang="en-US" altLang="zh-CN" b="1" dirty="0">
                <a:solidFill>
                  <a:srgbClr val="000000"/>
                </a:solidFill>
                <a:latin typeface="Times New Roman" panose="02020603050405020304" pitchFamily="18" charset="0"/>
                <a:ea typeface="仿宋_GB2312" pitchFamily="49" charset="-122"/>
              </a:rPr>
              <a:t>Initial Phase</a:t>
            </a:r>
          </a:p>
          <a:p>
            <a:pPr>
              <a:spcBef>
                <a:spcPct val="20000"/>
              </a:spcBef>
              <a:buFont typeface="Wingdings" panose="05000000000000000000" pitchFamily="2" charset="2"/>
              <a:buNone/>
            </a:pPr>
            <a:r>
              <a:rPr lang="en-US" altLang="zh-CN" b="1" dirty="0">
                <a:solidFill>
                  <a:srgbClr val="000000"/>
                </a:solidFill>
                <a:latin typeface="Times New Roman" panose="02020603050405020304" pitchFamily="18" charset="0"/>
                <a:ea typeface="仿宋_GB2312" pitchFamily="49" charset="-122"/>
              </a:rPr>
              <a:t>3</a:t>
            </a:r>
            <a:r>
              <a:rPr lang="zh-CN" altLang="en-US" b="1" dirty="0">
                <a:solidFill>
                  <a:srgbClr val="000000"/>
                </a:solidFill>
                <a:latin typeface="Times New Roman" panose="02020603050405020304" pitchFamily="18" charset="0"/>
                <a:ea typeface="仿宋_GB2312" pitchFamily="49" charset="-122"/>
              </a:rPr>
              <a:t>）</a:t>
            </a:r>
            <a:r>
              <a:rPr lang="en-US" altLang="zh-CN" b="1" dirty="0">
                <a:solidFill>
                  <a:srgbClr val="000000"/>
                </a:solidFill>
                <a:latin typeface="Times New Roman" panose="02020603050405020304" pitchFamily="18" charset="0"/>
                <a:ea typeface="仿宋_GB2312" pitchFamily="49" charset="-122"/>
              </a:rPr>
              <a:t>Equal-phase Surface</a:t>
            </a:r>
          </a:p>
          <a:p>
            <a:pPr>
              <a:spcBef>
                <a:spcPct val="20000"/>
              </a:spcBef>
              <a:buFont typeface="Wingdings" panose="05000000000000000000" pitchFamily="2" charset="2"/>
              <a:buNone/>
            </a:pPr>
            <a:r>
              <a:rPr lang="en-US" altLang="zh-CN" b="1" dirty="0">
                <a:solidFill>
                  <a:srgbClr val="000000"/>
                </a:solidFill>
                <a:latin typeface="Times New Roman" panose="02020603050405020304" pitchFamily="18" charset="0"/>
                <a:ea typeface="仿宋_GB2312" pitchFamily="49" charset="-122"/>
              </a:rPr>
              <a:t>4</a:t>
            </a:r>
            <a:r>
              <a:rPr lang="zh-CN" altLang="en-US" b="1" dirty="0">
                <a:solidFill>
                  <a:srgbClr val="000000"/>
                </a:solidFill>
                <a:latin typeface="Times New Roman" panose="02020603050405020304" pitchFamily="18" charset="0"/>
                <a:ea typeface="仿宋_GB2312" pitchFamily="49" charset="-122"/>
              </a:rPr>
              <a:t>）</a:t>
            </a:r>
            <a:r>
              <a:rPr lang="en-US" altLang="zh-CN" b="1" dirty="0">
                <a:solidFill>
                  <a:srgbClr val="000000"/>
                </a:solidFill>
                <a:latin typeface="Times New Roman" panose="02020603050405020304" pitchFamily="18" charset="0"/>
                <a:ea typeface="仿宋_GB2312" pitchFamily="49" charset="-122"/>
              </a:rPr>
              <a:t>Equal-Amplitude </a:t>
            </a:r>
          </a:p>
          <a:p>
            <a:pPr>
              <a:spcBef>
                <a:spcPct val="20000"/>
              </a:spcBef>
              <a:buFont typeface="Wingdings" panose="05000000000000000000" pitchFamily="2" charset="2"/>
              <a:buNone/>
            </a:pPr>
            <a:r>
              <a:rPr lang="en-US" altLang="zh-CN" b="1" dirty="0">
                <a:solidFill>
                  <a:srgbClr val="000000"/>
                </a:solidFill>
                <a:latin typeface="Times New Roman" panose="02020603050405020304" pitchFamily="18" charset="0"/>
                <a:ea typeface="仿宋_GB2312" pitchFamily="49" charset="-122"/>
              </a:rPr>
              <a:t>Surface</a:t>
            </a:r>
          </a:p>
        </p:txBody>
      </p:sp>
      <p:sp>
        <p:nvSpPr>
          <p:cNvPr id="138252" name="AutoShape 269"/>
          <p:cNvSpPr>
            <a:spLocks/>
          </p:cNvSpPr>
          <p:nvPr/>
        </p:nvSpPr>
        <p:spPr bwMode="auto">
          <a:xfrm>
            <a:off x="5448300" y="4076700"/>
            <a:ext cx="4965700" cy="1512888"/>
          </a:xfrm>
          <a:prstGeom prst="borderCallout1">
            <a:avLst>
              <a:gd name="adj1" fmla="val 7556"/>
              <a:gd name="adj2" fmla="val -1532"/>
              <a:gd name="adj3" fmla="val 93495"/>
              <a:gd name="adj4" fmla="val -11028"/>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u="sng">
                <a:solidFill>
                  <a:srgbClr val="000000"/>
                </a:solidFill>
                <a:latin typeface="Times New Roman" panose="02020603050405020304" pitchFamily="18" charset="0"/>
                <a:ea typeface="楷体_GB2312" pitchFamily="49" charset="-122"/>
              </a:rPr>
              <a:t>Related concepts</a:t>
            </a:r>
          </a:p>
        </p:txBody>
      </p:sp>
      <p:graphicFrame>
        <p:nvGraphicFramePr>
          <p:cNvPr id="490776" name="Object 13"/>
          <p:cNvGraphicFramePr>
            <a:graphicFrameLocks noChangeAspect="1"/>
          </p:cNvGraphicFramePr>
          <p:nvPr/>
        </p:nvGraphicFramePr>
        <p:xfrm>
          <a:off x="5519739" y="4652964"/>
          <a:ext cx="4897437" cy="835025"/>
        </p:xfrm>
        <a:graphic>
          <a:graphicData uri="http://schemas.openxmlformats.org/presentationml/2006/ole">
            <mc:AlternateContent xmlns:mc="http://schemas.openxmlformats.org/markup-compatibility/2006">
              <mc:Choice xmlns:v="urn:schemas-microsoft-com:vml" Requires="v">
                <p:oleObj spid="_x0000_s203843" name="Equation" r:id="rId8" imgW="4156920" imgH="698040" progId="Equation.DSMT4">
                  <p:embed/>
                </p:oleObj>
              </mc:Choice>
              <mc:Fallback>
                <p:oleObj name="Equation" r:id="rId8" imgW="4156920" imgH="6980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9739" y="4652964"/>
                        <a:ext cx="4897437" cy="835025"/>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22225">
                            <a:solidFill>
                              <a:srgbClr val="FF0000"/>
                            </a:solidFill>
                            <a:prstDash val="dash"/>
                            <a:miter lim="800000"/>
                            <a:headEnd/>
                            <a:tailEnd/>
                          </a14:hiddenLine>
                        </a:ext>
                      </a:extLst>
                    </p:spPr>
                  </p:pic>
                </p:oleObj>
              </mc:Fallback>
            </mc:AlternateContent>
          </a:graphicData>
        </a:graphic>
      </p:graphicFrame>
      <p:sp>
        <p:nvSpPr>
          <p:cNvPr id="490778" name="Text Box 282"/>
          <p:cNvSpPr txBox="1">
            <a:spLocks noChangeArrowheads="1"/>
          </p:cNvSpPr>
          <p:nvPr/>
        </p:nvSpPr>
        <p:spPr bwMode="auto">
          <a:xfrm>
            <a:off x="5484814" y="5607051"/>
            <a:ext cx="4968875" cy="886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spcBef>
                <a:spcPct val="20000"/>
              </a:spcBef>
              <a:buFont typeface="Wingdings" panose="05000000000000000000" pitchFamily="2" charset="2"/>
              <a:buNone/>
            </a:pPr>
            <a:r>
              <a:rPr kumimoji="1" lang="en-US" altLang="zh-CN" sz="2400" b="1" dirty="0">
                <a:solidFill>
                  <a:srgbClr val="000000"/>
                </a:solidFill>
                <a:latin typeface="Times New Roman" panose="02020603050405020304" pitchFamily="18" charset="0"/>
                <a:ea typeface="楷体_GB2312" pitchFamily="49" charset="-122"/>
              </a:rPr>
              <a:t>Complex vector contains the changes </a:t>
            </a:r>
          </a:p>
          <a:p>
            <a:pPr algn="ctr">
              <a:lnSpc>
                <a:spcPct val="110000"/>
              </a:lnSpc>
              <a:spcBef>
                <a:spcPct val="20000"/>
              </a:spcBef>
              <a:buFont typeface="Wingdings" panose="05000000000000000000" pitchFamily="2" charset="2"/>
              <a:buNone/>
            </a:pPr>
            <a:r>
              <a:rPr kumimoji="1" lang="en-US" altLang="zh-CN" sz="2400" b="1" dirty="0">
                <a:solidFill>
                  <a:srgbClr val="000000"/>
                </a:solidFill>
                <a:latin typeface="Times New Roman" panose="02020603050405020304" pitchFamily="18" charset="0"/>
                <a:ea typeface="楷体_GB2312" pitchFamily="49" charset="-122"/>
              </a:rPr>
              <a:t>of field quantities at any time in space</a:t>
            </a:r>
            <a:endParaRPr lang="en-US" altLang="zh-CN" sz="2400" b="1" dirty="0">
              <a:solidFill>
                <a:srgbClr val="000000"/>
              </a:solidFill>
              <a:ea typeface="仿宋_GB2312" pitchFamily="49" charset="-122"/>
            </a:endParaRPr>
          </a:p>
        </p:txBody>
      </p:sp>
      <p:sp>
        <p:nvSpPr>
          <p:cNvPr id="138255" name="Rectangle 15"/>
          <p:cNvSpPr>
            <a:spLocks noChangeArrowheads="1"/>
          </p:cNvSpPr>
          <p:nvPr/>
        </p:nvSpPr>
        <p:spPr bwMode="auto">
          <a:xfrm>
            <a:off x="1992314" y="1"/>
            <a:ext cx="835183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600" b="1">
                <a:solidFill>
                  <a:srgbClr val="800000"/>
                </a:solidFill>
                <a:effectLst>
                  <a:outerShdw blurRad="38100" dist="38100" dir="2700000" algn="tl">
                    <a:srgbClr val="C0C0C0"/>
                  </a:outerShdw>
                </a:effectLst>
                <a:ea typeface="幼圆" panose="02010509060101010101" pitchFamily="49" charset="-122"/>
              </a:rPr>
              <a:t>8.1 </a:t>
            </a:r>
            <a:r>
              <a:rPr lang="en-US" altLang="zh-CN" sz="3600" b="1">
                <a:solidFill>
                  <a:srgbClr val="800000"/>
                </a:solidFill>
                <a:effectLst>
                  <a:outerShdw blurRad="38100" dist="38100" dir="2700000" algn="tl">
                    <a:srgbClr val="C0C0C0"/>
                  </a:outerShdw>
                </a:effectLst>
              </a:rPr>
              <a:t> </a:t>
            </a:r>
            <a:r>
              <a:rPr lang="en-US" altLang="zh-CN" sz="3600" b="1">
                <a:solidFill>
                  <a:srgbClr val="800000"/>
                </a:solidFill>
              </a:rPr>
              <a:t>Plane Waves in Lossless Media</a:t>
            </a:r>
          </a:p>
        </p:txBody>
      </p:sp>
    </p:spTree>
    <p:extLst>
      <p:ext uri="{BB962C8B-B14F-4D97-AF65-F5344CB8AC3E}">
        <p14:creationId xmlns:p14="http://schemas.microsoft.com/office/powerpoint/2010/main" val="1469873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8247"/>
                                        </p:tgtEl>
                                        <p:attrNameLst>
                                          <p:attrName>style.visibility</p:attrName>
                                        </p:attrNameLst>
                                      </p:cBhvr>
                                      <p:to>
                                        <p:strVal val="visible"/>
                                      </p:to>
                                    </p:set>
                                    <p:animEffect transition="in" filter="dissolve">
                                      <p:cBhvr>
                                        <p:cTn id="7" dur="500"/>
                                        <p:tgtEl>
                                          <p:spTgt spid="1382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0755"/>
                                        </p:tgtEl>
                                        <p:attrNameLst>
                                          <p:attrName>style.visibility</p:attrName>
                                        </p:attrNameLst>
                                      </p:cBhvr>
                                      <p:to>
                                        <p:strVal val="visible"/>
                                      </p:to>
                                    </p:set>
                                    <p:animEffect transition="in" filter="blinds(horizontal)">
                                      <p:cBhvr>
                                        <p:cTn id="12" dur="500"/>
                                        <p:tgtEl>
                                          <p:spTgt spid="4907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8251"/>
                                        </p:tgtEl>
                                        <p:attrNameLst>
                                          <p:attrName>style.visibility</p:attrName>
                                        </p:attrNameLst>
                                      </p:cBhvr>
                                      <p:to>
                                        <p:strVal val="visible"/>
                                      </p:to>
                                    </p:set>
                                    <p:animEffect transition="in" filter="blinds(horizontal)">
                                      <p:cBhvr>
                                        <p:cTn id="17" dur="500"/>
                                        <p:tgtEl>
                                          <p:spTgt spid="1382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8249"/>
                                        </p:tgtEl>
                                        <p:attrNameLst>
                                          <p:attrName>style.visibility</p:attrName>
                                        </p:attrNameLst>
                                      </p:cBhvr>
                                      <p:to>
                                        <p:strVal val="visible"/>
                                      </p:to>
                                    </p:set>
                                    <p:animEffect transition="in" filter="dissolve">
                                      <p:cBhvr>
                                        <p:cTn id="22" dur="500"/>
                                        <p:tgtEl>
                                          <p:spTgt spid="1382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8248"/>
                                        </p:tgtEl>
                                        <p:attrNameLst>
                                          <p:attrName>style.visibility</p:attrName>
                                        </p:attrNameLst>
                                      </p:cBhvr>
                                      <p:to>
                                        <p:strVal val="visible"/>
                                      </p:to>
                                    </p:set>
                                    <p:animEffect transition="in" filter="dissolve">
                                      <p:cBhvr>
                                        <p:cTn id="27" dur="500"/>
                                        <p:tgtEl>
                                          <p:spTgt spid="1382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8250"/>
                                        </p:tgtEl>
                                        <p:attrNameLst>
                                          <p:attrName>style.visibility</p:attrName>
                                        </p:attrNameLst>
                                      </p:cBhvr>
                                      <p:to>
                                        <p:strVal val="visible"/>
                                      </p:to>
                                    </p:set>
                                    <p:animEffect transition="in" filter="blinds(horizontal)">
                                      <p:cBhvr>
                                        <p:cTn id="32" dur="500"/>
                                        <p:tgtEl>
                                          <p:spTgt spid="1382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90760"/>
                                        </p:tgtEl>
                                        <p:attrNameLst>
                                          <p:attrName>style.visibility</p:attrName>
                                        </p:attrNameLst>
                                      </p:cBhvr>
                                      <p:to>
                                        <p:strVal val="visible"/>
                                      </p:to>
                                    </p:set>
                                    <p:animEffect transition="in" filter="blinds(horizontal)">
                                      <p:cBhvr>
                                        <p:cTn id="37" dur="500"/>
                                        <p:tgtEl>
                                          <p:spTgt spid="4907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8252"/>
                                        </p:tgtEl>
                                        <p:attrNameLst>
                                          <p:attrName>style.visibility</p:attrName>
                                        </p:attrNameLst>
                                      </p:cBhvr>
                                      <p:to>
                                        <p:strVal val="visible"/>
                                      </p:to>
                                    </p:set>
                                    <p:animEffect transition="in" filter="blinds(horizontal)">
                                      <p:cBhvr>
                                        <p:cTn id="42" dur="500"/>
                                        <p:tgtEl>
                                          <p:spTgt spid="138252"/>
                                        </p:tgtEl>
                                      </p:cBhvr>
                                    </p:animEffect>
                                  </p:childTnLst>
                                </p:cTn>
                              </p:par>
                              <p:par>
                                <p:cTn id="43" presetID="3" presetClass="entr" presetSubtype="10" fill="hold" nodeType="withEffect">
                                  <p:stCondLst>
                                    <p:cond delay="0"/>
                                  </p:stCondLst>
                                  <p:childTnLst>
                                    <p:set>
                                      <p:cBhvr>
                                        <p:cTn id="44" dur="1" fill="hold">
                                          <p:stCondLst>
                                            <p:cond delay="0"/>
                                          </p:stCondLst>
                                        </p:cTn>
                                        <p:tgtEl>
                                          <p:spTgt spid="490776"/>
                                        </p:tgtEl>
                                        <p:attrNameLst>
                                          <p:attrName>style.visibility</p:attrName>
                                        </p:attrNameLst>
                                      </p:cBhvr>
                                      <p:to>
                                        <p:strVal val="visible"/>
                                      </p:to>
                                    </p:set>
                                    <p:animEffect transition="in" filter="blinds(horizontal)">
                                      <p:cBhvr>
                                        <p:cTn id="45" dur="500"/>
                                        <p:tgtEl>
                                          <p:spTgt spid="49077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90778"/>
                                        </p:tgtEl>
                                        <p:attrNameLst>
                                          <p:attrName>style.visibility</p:attrName>
                                        </p:attrNameLst>
                                      </p:cBhvr>
                                      <p:to>
                                        <p:strVal val="visible"/>
                                      </p:to>
                                    </p:set>
                                    <p:animEffect transition="in" filter="blinds(horizontal)">
                                      <p:cBhvr>
                                        <p:cTn id="50" dur="500"/>
                                        <p:tgtEl>
                                          <p:spTgt spid="490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7" grpId="0"/>
      <p:bldP spid="138248" grpId="0"/>
      <p:bldP spid="138249" grpId="0"/>
      <p:bldP spid="138250" grpId="0"/>
      <p:bldP spid="138251" grpId="0" animBg="1"/>
      <p:bldP spid="138252" grpId="0" animBg="1"/>
      <p:bldP spid="4907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A635AEB-08CC-4633-AA8A-FDF077DDC104}" type="slidenum">
              <a:rPr lang="en-US" altLang="zh-CN" sz="1400">
                <a:solidFill>
                  <a:srgbClr val="000000"/>
                </a:solidFill>
              </a:rPr>
              <a:pPr algn="r"/>
              <a:t>30</a:t>
            </a:fld>
            <a:endParaRPr lang="en-US" altLang="zh-CN" sz="1400">
              <a:solidFill>
                <a:srgbClr val="000000"/>
              </a:solidFill>
            </a:endParaRPr>
          </a:p>
        </p:txBody>
      </p:sp>
      <p:sp>
        <p:nvSpPr>
          <p:cNvPr id="201731" name="Rectangle 8"/>
          <p:cNvSpPr>
            <a:spLocks noChangeArrowheads="1"/>
          </p:cNvSpPr>
          <p:nvPr/>
        </p:nvSpPr>
        <p:spPr bwMode="auto">
          <a:xfrm>
            <a:off x="1847850" y="549275"/>
            <a:ext cx="652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800000"/>
                </a:solidFill>
              </a:rPr>
              <a:t>5.   Polarized wave decomposition</a:t>
            </a:r>
          </a:p>
        </p:txBody>
      </p:sp>
      <p:sp>
        <p:nvSpPr>
          <p:cNvPr id="201732" name="Rectangle 12"/>
          <p:cNvSpPr>
            <a:spLocks noChangeArrowheads="1"/>
          </p:cNvSpPr>
          <p:nvPr/>
        </p:nvSpPr>
        <p:spPr bwMode="auto">
          <a:xfrm>
            <a:off x="1847849" y="1916113"/>
            <a:ext cx="9701725"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Font typeface="Wingdings" panose="05000000000000000000" pitchFamily="2" charset="2"/>
              <a:buChar char="q"/>
            </a:pPr>
            <a:r>
              <a:rPr kumimoji="1" lang="en-US" altLang="zh-CN" sz="2400" dirty="0">
                <a:solidFill>
                  <a:srgbClr val="0000CC"/>
                </a:solidFill>
                <a:latin typeface="Times New Roman" panose="02020603050405020304" pitchFamily="18" charset="0"/>
                <a:ea typeface="楷体_GB2312" pitchFamily="49" charset="-122"/>
                <a:cs typeface="Times New Roman" panose="02020603050405020304" pitchFamily="18" charset="0"/>
              </a:rPr>
              <a:t>Any kind of polarization of uniform plane wave can be decomposed into the sum of  right- and left-hand circularly polarized wave, and their amplitude is different.</a:t>
            </a:r>
          </a:p>
        </p:txBody>
      </p:sp>
      <p:sp>
        <p:nvSpPr>
          <p:cNvPr id="201733" name="Rectangle 2"/>
          <p:cNvSpPr>
            <a:spLocks noChangeArrowheads="1"/>
          </p:cNvSpPr>
          <p:nvPr/>
        </p:nvSpPr>
        <p:spPr bwMode="auto">
          <a:xfrm>
            <a:off x="1847851" y="981076"/>
            <a:ext cx="9701724" cy="10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Font typeface="Wingdings" panose="05000000000000000000" pitchFamily="2" charset="2"/>
              <a:buChar char="q"/>
            </a:pPr>
            <a:r>
              <a:rPr kumimoji="1"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Any kind of polarization of uniform plane wave can be decomposed into the sum of  two linear polarized wave .</a:t>
            </a:r>
          </a:p>
        </p:txBody>
      </p:sp>
      <p:sp>
        <p:nvSpPr>
          <p:cNvPr id="661507" name="Rectangle 3"/>
          <p:cNvSpPr>
            <a:spLocks noChangeArrowheads="1"/>
          </p:cNvSpPr>
          <p:nvPr/>
        </p:nvSpPr>
        <p:spPr bwMode="auto">
          <a:xfrm>
            <a:off x="1847849" y="3300413"/>
            <a:ext cx="9321899" cy="16435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Font typeface="Wingdings" panose="05000000000000000000" pitchFamily="2" charset="2"/>
              <a:buNone/>
            </a:pPr>
            <a:r>
              <a:rPr kumimoji="1" lang="en-US" altLang="zh-CN" sz="2400" b="1" dirty="0">
                <a:solidFill>
                  <a:srgbClr val="800000"/>
                </a:solidFill>
                <a:latin typeface="Times New Roman" panose="02020603050405020304" pitchFamily="18" charset="0"/>
                <a:ea typeface="楷体_GB2312" pitchFamily="49" charset="-122"/>
                <a:cs typeface="Times New Roman" panose="02020603050405020304" pitchFamily="18" charset="0"/>
              </a:rPr>
              <a:t>Prove</a:t>
            </a:r>
            <a:r>
              <a:rPr kumimoji="1" lang="zh-CN" altLang="en-US" sz="2400" b="1" dirty="0">
                <a:solidFill>
                  <a:srgbClr val="800000"/>
                </a:solidFill>
                <a:latin typeface="Times New Roman" panose="02020603050405020304" pitchFamily="18" charset="0"/>
                <a:ea typeface="楷体_GB2312" pitchFamily="49" charset="-122"/>
                <a:cs typeface="Times New Roman" panose="02020603050405020304" pitchFamily="18" charset="0"/>
              </a:rPr>
              <a:t>：</a:t>
            </a:r>
          </a:p>
          <a:p>
            <a:pPr>
              <a:lnSpc>
                <a:spcPct val="130000"/>
              </a:lnSpc>
              <a:spcBef>
                <a:spcPct val="30000"/>
              </a:spcBef>
              <a:buFont typeface="Wingdings" panose="05000000000000000000" pitchFamily="2" charset="2"/>
              <a:buNone/>
            </a:pPr>
            <a:r>
              <a:rPr kumimoji="1" lang="zh-CN" altLang="en-US" sz="2400" b="1" dirty="0">
                <a:solidFill>
                  <a:srgbClr val="800000"/>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dirty="0">
                <a:solidFill>
                  <a:srgbClr val="800000"/>
                </a:solidFill>
                <a:latin typeface="Times New Roman" panose="02020603050405020304" pitchFamily="18" charset="0"/>
                <a:ea typeface="楷体_GB2312" pitchFamily="49" charset="-122"/>
                <a:cs typeface="Times New Roman" panose="02020603050405020304" pitchFamily="18" charset="0"/>
              </a:rPr>
              <a:t>Any linear polarized wave can be decomposed into the sum of right- and left-hand circularly polarized wave, with equal amplitude.</a:t>
            </a:r>
          </a:p>
        </p:txBody>
      </p:sp>
      <p:graphicFrame>
        <p:nvGraphicFramePr>
          <p:cNvPr id="201735" name="Object 7"/>
          <p:cNvGraphicFramePr>
            <a:graphicFrameLocks noChangeAspect="1"/>
          </p:cNvGraphicFramePr>
          <p:nvPr/>
        </p:nvGraphicFramePr>
        <p:xfrm>
          <a:off x="2794000" y="5414963"/>
          <a:ext cx="6445250" cy="787400"/>
        </p:xfrm>
        <a:graphic>
          <a:graphicData uri="http://schemas.openxmlformats.org/presentationml/2006/ole">
            <mc:AlternateContent xmlns:mc="http://schemas.openxmlformats.org/markup-compatibility/2006">
              <mc:Choice xmlns:v="urn:schemas-microsoft-com:vml" Requires="v">
                <p:oleObj spid="_x0000_s229398" name="Equation" r:id="rId3" imgW="4296960" imgH="507600" progId="Equation.DSMT4">
                  <p:embed/>
                </p:oleObj>
              </mc:Choice>
              <mc:Fallback>
                <p:oleObj name="Equation" r:id="rId3" imgW="4296960" imgH="50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5414963"/>
                        <a:ext cx="644525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6293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1733"/>
                                        </p:tgtEl>
                                        <p:attrNameLst>
                                          <p:attrName>style.visibility</p:attrName>
                                        </p:attrNameLst>
                                      </p:cBhvr>
                                      <p:to>
                                        <p:strVal val="visible"/>
                                      </p:to>
                                    </p:set>
                                    <p:animEffect transition="in" filter="wipe(up)">
                                      <p:cBhvr>
                                        <p:cTn id="7" dur="500"/>
                                        <p:tgtEl>
                                          <p:spTgt spid="2017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1732"/>
                                        </p:tgtEl>
                                        <p:attrNameLst>
                                          <p:attrName>style.visibility</p:attrName>
                                        </p:attrNameLst>
                                      </p:cBhvr>
                                      <p:to>
                                        <p:strVal val="visible"/>
                                      </p:to>
                                    </p:set>
                                    <p:animEffect transition="in" filter="wipe(up)">
                                      <p:cBhvr>
                                        <p:cTn id="12" dur="500"/>
                                        <p:tgtEl>
                                          <p:spTgt spid="2017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61507"/>
                                        </p:tgtEl>
                                        <p:attrNameLst>
                                          <p:attrName>style.visibility</p:attrName>
                                        </p:attrNameLst>
                                      </p:cBhvr>
                                      <p:to>
                                        <p:strVal val="visible"/>
                                      </p:to>
                                    </p:set>
                                    <p:animEffect transition="in" filter="wipe(up)">
                                      <p:cBhvr>
                                        <p:cTn id="17" dur="500"/>
                                        <p:tgtEl>
                                          <p:spTgt spid="661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01735"/>
                                        </p:tgtEl>
                                        <p:attrNameLst>
                                          <p:attrName>style.visibility</p:attrName>
                                        </p:attrNameLst>
                                      </p:cBhvr>
                                      <p:to>
                                        <p:strVal val="visible"/>
                                      </p:to>
                                    </p:set>
                                    <p:animEffect transition="in" filter="wipe(up)">
                                      <p:cBhvr>
                                        <p:cTn id="22" dur="500"/>
                                        <p:tgtEl>
                                          <p:spTgt spid="201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p:bldP spid="201733" grpId="0"/>
      <p:bldP spid="66150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754" name="Object 2"/>
          <p:cNvGraphicFramePr>
            <a:graphicFrameLocks noGrp="1" noChangeAspect="1"/>
          </p:cNvGraphicFramePr>
          <p:nvPr>
            <p:ph sz="half" idx="4294967295"/>
          </p:nvPr>
        </p:nvGraphicFramePr>
        <p:xfrm>
          <a:off x="1524000" y="3573463"/>
          <a:ext cx="3563938" cy="2952750"/>
        </p:xfrm>
        <a:graphic>
          <a:graphicData uri="http://schemas.openxmlformats.org/presentationml/2006/ole">
            <mc:AlternateContent xmlns:mc="http://schemas.openxmlformats.org/markup-compatibility/2006">
              <mc:Choice xmlns:v="urn:schemas-microsoft-com:vml" Requires="v">
                <p:oleObj spid="_x0000_s230422" name="剪辑" r:id="rId3" imgW="4046538" imgH="3352800" progId="">
                  <p:embed/>
                </p:oleObj>
              </mc:Choice>
              <mc:Fallback>
                <p:oleObj name="剪辑" r:id="rId3" imgW="4046538" imgH="3352800"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573463"/>
                        <a:ext cx="3563938"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2755" name="灯片编号占位符 4"/>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8DDE8FD-DB5C-482F-85D7-09F641F5F103}" type="slidenum">
              <a:rPr lang="en-US" altLang="zh-CN" sz="1400">
                <a:solidFill>
                  <a:srgbClr val="000000"/>
                </a:solidFill>
              </a:rPr>
              <a:pPr algn="r"/>
              <a:t>31</a:t>
            </a:fld>
            <a:endParaRPr lang="en-US" altLang="zh-CN" sz="1400">
              <a:solidFill>
                <a:srgbClr val="000000"/>
              </a:solidFill>
            </a:endParaRPr>
          </a:p>
        </p:txBody>
      </p:sp>
      <p:sp>
        <p:nvSpPr>
          <p:cNvPr id="202756" name="AutoShape 2"/>
          <p:cNvSpPr>
            <a:spLocks noChangeArrowheads="1"/>
          </p:cNvSpPr>
          <p:nvPr/>
        </p:nvSpPr>
        <p:spPr bwMode="auto">
          <a:xfrm>
            <a:off x="4511675" y="733425"/>
            <a:ext cx="6121400" cy="4679950"/>
          </a:xfrm>
          <a:prstGeom prst="cloudCallout">
            <a:avLst>
              <a:gd name="adj1" fmla="val -57287"/>
              <a:gd name="adj2" fmla="val 21949"/>
            </a:avLst>
          </a:prstGeom>
          <a:solidFill>
            <a:schemeClr val="accent1"/>
          </a:solidFill>
          <a:ln w="57150">
            <a:solidFill>
              <a:srgbClr val="FFFF00"/>
            </a:solidFill>
            <a:round/>
            <a:headEnd/>
            <a:tailEnd/>
          </a:ln>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en-US" altLang="zh-CN" sz="2400">
              <a:solidFill>
                <a:srgbClr val="FF0000"/>
              </a:solidFill>
              <a:latin typeface="黑体" panose="02010609060101010101" pitchFamily="49" charset="-122"/>
              <a:ea typeface="黑体" panose="02010609060101010101" pitchFamily="49" charset="-122"/>
            </a:endParaRPr>
          </a:p>
          <a:p>
            <a:pPr>
              <a:spcBef>
                <a:spcPct val="20000"/>
              </a:spcBef>
            </a:pPr>
            <a:r>
              <a:rPr lang="en-US" altLang="zh-CN" sz="2400" b="1">
                <a:solidFill>
                  <a:srgbClr val="800000"/>
                </a:solidFill>
                <a:ea typeface="黑体" panose="02010609060101010101" pitchFamily="49" charset="-122"/>
              </a:rPr>
              <a:t>· Problems </a:t>
            </a:r>
            <a:r>
              <a:rPr lang="zh-CN" altLang="en-US" sz="2400" b="1">
                <a:solidFill>
                  <a:srgbClr val="800000"/>
                </a:solidFill>
                <a:ea typeface="黑体" panose="02010609060101010101" pitchFamily="49" charset="-122"/>
              </a:rPr>
              <a:t>！</a:t>
            </a:r>
          </a:p>
          <a:p>
            <a:pPr>
              <a:spcBef>
                <a:spcPct val="20000"/>
              </a:spcBef>
            </a:pPr>
            <a:r>
              <a:rPr lang="en-US" altLang="zh-CN" sz="2400" b="1">
                <a:solidFill>
                  <a:srgbClr val="0000CC"/>
                </a:solidFill>
                <a:ea typeface="黑体" panose="02010609060101010101" pitchFamily="49" charset="-122"/>
              </a:rPr>
              <a:t>· Analysis Method !</a:t>
            </a:r>
          </a:p>
          <a:p>
            <a:pPr>
              <a:spcBef>
                <a:spcPct val="20000"/>
              </a:spcBef>
            </a:pPr>
            <a:r>
              <a:rPr lang="en-US" altLang="zh-CN" sz="2400" b="1">
                <a:solidFill>
                  <a:srgbClr val="800000"/>
                </a:solidFill>
                <a:ea typeface="黑体" panose="02010609060101010101" pitchFamily="49" charset="-122"/>
              </a:rPr>
              <a:t>· The associated general </a:t>
            </a:r>
          </a:p>
          <a:p>
            <a:pPr>
              <a:spcBef>
                <a:spcPct val="20000"/>
              </a:spcBef>
            </a:pPr>
            <a:r>
              <a:rPr lang="en-US" altLang="zh-CN" sz="2400" b="1">
                <a:solidFill>
                  <a:srgbClr val="800000"/>
                </a:solidFill>
                <a:ea typeface="黑体" panose="02010609060101010101" pitchFamily="49" charset="-122"/>
              </a:rPr>
              <a:t>parameters and concepts!</a:t>
            </a:r>
          </a:p>
          <a:p>
            <a:pPr>
              <a:spcBef>
                <a:spcPct val="20000"/>
              </a:spcBef>
            </a:pPr>
            <a:r>
              <a:rPr lang="en-US" altLang="zh-CN" sz="2400" b="1">
                <a:solidFill>
                  <a:srgbClr val="0000CC"/>
                </a:solidFill>
                <a:ea typeface="黑体" panose="02010609060101010101" pitchFamily="49" charset="-122"/>
              </a:rPr>
              <a:t>· Typical problem in </a:t>
            </a:r>
          </a:p>
          <a:p>
            <a:pPr>
              <a:spcBef>
                <a:spcPct val="20000"/>
              </a:spcBef>
            </a:pPr>
            <a:r>
              <a:rPr lang="en-US" altLang="zh-CN" sz="2400" b="1">
                <a:solidFill>
                  <a:srgbClr val="0000CC"/>
                </a:solidFill>
                <a:ea typeface="黑体" panose="02010609060101010101" pitchFamily="49" charset="-122"/>
              </a:rPr>
              <a:t>application </a:t>
            </a:r>
            <a:r>
              <a:rPr lang="zh-CN" altLang="en-US" sz="2400" b="1">
                <a:solidFill>
                  <a:srgbClr val="0000CC"/>
                </a:solidFill>
                <a:ea typeface="黑体" panose="02010609060101010101" pitchFamily="49" charset="-122"/>
              </a:rPr>
              <a:t>？</a:t>
            </a:r>
          </a:p>
          <a:p>
            <a:pPr>
              <a:spcBef>
                <a:spcPct val="20000"/>
              </a:spcBef>
              <a:buFont typeface="Wingdings" panose="05000000000000000000" pitchFamily="2" charset="2"/>
              <a:buNone/>
            </a:pPr>
            <a:endParaRPr lang="en-US" altLang="zh-CN" sz="2400" b="1">
              <a:solidFill>
                <a:srgbClr val="800000"/>
              </a:solidFill>
              <a:ea typeface="黑体" panose="02010609060101010101" pitchFamily="49" charset="-122"/>
            </a:endParaRPr>
          </a:p>
        </p:txBody>
      </p:sp>
    </p:spTree>
    <p:extLst>
      <p:ext uri="{BB962C8B-B14F-4D97-AF65-F5344CB8AC3E}">
        <p14:creationId xmlns:p14="http://schemas.microsoft.com/office/powerpoint/2010/main" val="174339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A3F56CA-0302-4F9E-8FDC-3618D9D8E47E}" type="slidenum">
              <a:rPr lang="en-US" altLang="zh-CN" sz="1400">
                <a:solidFill>
                  <a:srgbClr val="000000"/>
                </a:solidFill>
              </a:rPr>
              <a:pPr algn="r"/>
              <a:t>32</a:t>
            </a:fld>
            <a:endParaRPr lang="en-US" altLang="zh-CN" sz="1400">
              <a:solidFill>
                <a:srgbClr val="000000"/>
              </a:solidFill>
            </a:endParaRPr>
          </a:p>
        </p:txBody>
      </p:sp>
      <p:sp>
        <p:nvSpPr>
          <p:cNvPr id="203779" name="Text Box 2"/>
          <p:cNvSpPr txBox="1">
            <a:spLocks noChangeArrowheads="1"/>
          </p:cNvSpPr>
          <p:nvPr/>
        </p:nvSpPr>
        <p:spPr bwMode="auto">
          <a:xfrm>
            <a:off x="1703388" y="927181"/>
            <a:ext cx="8686800"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spcBef>
                <a:spcPct val="20000"/>
              </a:spcBef>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The polarization is wide used in many fields. such</a:t>
            </a:r>
            <a:r>
              <a:rPr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03780" name="Rectangle 3"/>
          <p:cNvSpPr>
            <a:spLocks noChangeArrowheads="1"/>
          </p:cNvSpPr>
          <p:nvPr/>
        </p:nvSpPr>
        <p:spPr bwMode="auto">
          <a:xfrm>
            <a:off x="1703388" y="234991"/>
            <a:ext cx="92553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dirty="0">
                <a:solidFill>
                  <a:srgbClr val="800000"/>
                </a:solidFill>
                <a:ea typeface="楷体_GB2312" pitchFamily="49" charset="-122"/>
              </a:rPr>
              <a:t> </a:t>
            </a:r>
            <a:r>
              <a:rPr lang="en-US" altLang="zh-CN" sz="2800" b="1" dirty="0">
                <a:solidFill>
                  <a:srgbClr val="800000"/>
                </a:solidFill>
              </a:rPr>
              <a:t>6.   The engineering application of polarized wave</a:t>
            </a:r>
          </a:p>
        </p:txBody>
      </p:sp>
      <p:sp>
        <p:nvSpPr>
          <p:cNvPr id="203781" name="Text Box 4"/>
          <p:cNvSpPr txBox="1">
            <a:spLocks noChangeArrowheads="1"/>
          </p:cNvSpPr>
          <p:nvPr/>
        </p:nvSpPr>
        <p:spPr bwMode="auto">
          <a:xfrm>
            <a:off x="2126456" y="1703565"/>
            <a:ext cx="9493457"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2"/>
              </a:buBlip>
            </a:pP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楷体_GB2312" pitchFamily="49" charset="-122"/>
                <a:cs typeface="Times New Roman" panose="02020603050405020304" pitchFamily="18" charset="0"/>
              </a:rPr>
              <a:t>In radar target detection technology</a:t>
            </a:r>
            <a:r>
              <a:rPr lang="zh-CN" altLang="en-US" sz="2400" b="1" dirty="0">
                <a:solidFill>
                  <a:srgbClr val="0000CC"/>
                </a:solidFill>
                <a:latin typeface="Times New Roman" panose="02020603050405020304" pitchFamily="18" charset="0"/>
                <a:ea typeface="楷体_GB2312" pitchFamily="49" charset="-122"/>
                <a:cs typeface="Times New Roman" panose="02020603050405020304" pitchFamily="18" charset="0"/>
              </a:rPr>
              <a:t>，</a:t>
            </a:r>
            <a:r>
              <a:rPr lang="en-US" altLang="zh-CN" sz="2400" b="1" dirty="0">
                <a:solidFill>
                  <a:srgbClr val="0000CC"/>
                </a:solidFill>
                <a:latin typeface="Times New Roman" panose="02020603050405020304" pitchFamily="18" charset="0"/>
                <a:ea typeface="楷体_GB2312" pitchFamily="49" charset="-122"/>
                <a:cs typeface="Times New Roman" panose="02020603050405020304" pitchFamily="18" charset="0"/>
              </a:rPr>
              <a:t>Using the characteristics of the polarization changed in the process of electromagnetic scattering to achieve target recognition.</a:t>
            </a:r>
          </a:p>
        </p:txBody>
      </p:sp>
      <p:sp>
        <p:nvSpPr>
          <p:cNvPr id="203782" name="Text Box 5"/>
          <p:cNvSpPr txBox="1">
            <a:spLocks noChangeArrowheads="1"/>
          </p:cNvSpPr>
          <p:nvPr/>
        </p:nvSpPr>
        <p:spPr bwMode="auto">
          <a:xfrm>
            <a:off x="2063751" y="3091991"/>
            <a:ext cx="9556163"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2"/>
              </a:buBlip>
            </a:pPr>
            <a:r>
              <a:rPr kumimoji="1" lang="en-US" altLang="zh-CN" sz="2000" b="1" dirty="0">
                <a:solidFill>
                  <a:srgbClr val="800000"/>
                </a:solidFill>
                <a:latin typeface="Times New Roman" panose="02020603050405020304" pitchFamily="18" charset="0"/>
                <a:ea typeface="楷体_GB2312" pitchFamily="49" charset="-122"/>
                <a:cs typeface="Times New Roman" panose="02020603050405020304" pitchFamily="18" charset="0"/>
              </a:rPr>
              <a:t>    </a:t>
            </a:r>
            <a:r>
              <a:rPr lang="en-US" altLang="zh-CN" sz="2400" b="1" dirty="0">
                <a:solidFill>
                  <a:srgbClr val="800000"/>
                </a:solidFill>
                <a:latin typeface="Times New Roman" panose="02020603050405020304" pitchFamily="18" charset="0"/>
                <a:ea typeface="楷体_GB2312" pitchFamily="49" charset="-122"/>
                <a:cs typeface="Times New Roman" panose="02020603050405020304" pitchFamily="18" charset="0"/>
              </a:rPr>
              <a:t>In the radio technology</a:t>
            </a:r>
            <a:r>
              <a:rPr lang="zh-CN" altLang="en-US" sz="2400" b="1" dirty="0">
                <a:solidFill>
                  <a:srgbClr val="800000"/>
                </a:solidFill>
                <a:latin typeface="Times New Roman" panose="02020603050405020304" pitchFamily="18" charset="0"/>
                <a:ea typeface="楷体_GB2312" pitchFamily="49" charset="-122"/>
                <a:cs typeface="Times New Roman" panose="02020603050405020304" pitchFamily="18" charset="0"/>
              </a:rPr>
              <a:t>，</a:t>
            </a:r>
            <a:r>
              <a:rPr lang="en-US" altLang="zh-CN" sz="2400" b="1" dirty="0">
                <a:solidFill>
                  <a:srgbClr val="800000"/>
                </a:solidFill>
                <a:latin typeface="Times New Roman" panose="02020603050405020304" pitchFamily="18" charset="0"/>
                <a:ea typeface="楷体_GB2312" pitchFamily="49" charset="-122"/>
                <a:cs typeface="Times New Roman" panose="02020603050405020304" pitchFamily="18" charset="0"/>
              </a:rPr>
              <a:t>Using the polarized characteristic of the antenna transmitting and receiving electromagnetic waves, to implement the best performance of radio signals transmitting and receiving.</a:t>
            </a:r>
          </a:p>
        </p:txBody>
      </p:sp>
      <p:sp>
        <p:nvSpPr>
          <p:cNvPr id="203783" name="Text Box 6"/>
          <p:cNvSpPr txBox="1">
            <a:spLocks noChangeArrowheads="1"/>
          </p:cNvSpPr>
          <p:nvPr/>
        </p:nvSpPr>
        <p:spPr bwMode="auto">
          <a:xfrm>
            <a:off x="2063751" y="4860822"/>
            <a:ext cx="9556162"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2"/>
              </a:buBlip>
            </a:pPr>
            <a:r>
              <a:rPr lang="en-US" altLang="zh-CN" sz="2400" b="1" dirty="0">
                <a:solidFill>
                  <a:srgbClr val="000000"/>
                </a:solidFill>
                <a:latin typeface="Times New Roman" panose="02020603050405020304" pitchFamily="18" charset="0"/>
                <a:ea typeface="楷体_GB2312" pitchFamily="49" charset="-122"/>
              </a:rPr>
              <a:t>   In optical engineering , the different propagation characteristics of different polarized wave in the same material  is used to design optical polarizing film, and so on .</a:t>
            </a:r>
          </a:p>
        </p:txBody>
      </p:sp>
    </p:spTree>
    <p:extLst>
      <p:ext uri="{BB962C8B-B14F-4D97-AF65-F5344CB8AC3E}">
        <p14:creationId xmlns:p14="http://schemas.microsoft.com/office/powerpoint/2010/main" val="1757249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3781">
                                            <p:txEl>
                                              <p:pRg st="0" end="0"/>
                                            </p:txEl>
                                          </p:spTgt>
                                        </p:tgtEl>
                                        <p:attrNameLst>
                                          <p:attrName>style.visibility</p:attrName>
                                        </p:attrNameLst>
                                      </p:cBhvr>
                                      <p:to>
                                        <p:strVal val="visible"/>
                                      </p:to>
                                    </p:set>
                                    <p:animEffect transition="in" filter="wipe(left)">
                                      <p:cBhvr>
                                        <p:cTn id="7" dur="500"/>
                                        <p:tgtEl>
                                          <p:spTgt spid="2037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782">
                                            <p:txEl>
                                              <p:pRg st="0" end="0"/>
                                            </p:txEl>
                                          </p:spTgt>
                                        </p:tgtEl>
                                        <p:attrNameLst>
                                          <p:attrName>style.visibility</p:attrName>
                                        </p:attrNameLst>
                                      </p:cBhvr>
                                      <p:to>
                                        <p:strVal val="visible"/>
                                      </p:to>
                                    </p:set>
                                    <p:animEffect transition="in" filter="wipe(left)">
                                      <p:cBhvr>
                                        <p:cTn id="12" dur="500"/>
                                        <p:tgtEl>
                                          <p:spTgt spid="20378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3783">
                                            <p:txEl>
                                              <p:pRg st="0" end="0"/>
                                            </p:txEl>
                                          </p:spTgt>
                                        </p:tgtEl>
                                        <p:attrNameLst>
                                          <p:attrName>style.visibility</p:attrName>
                                        </p:attrNameLst>
                                      </p:cBhvr>
                                      <p:to>
                                        <p:strVal val="visible"/>
                                      </p:to>
                                    </p:set>
                                    <p:animEffect transition="in" filter="wipe(left)">
                                      <p:cBhvr>
                                        <p:cTn id="17" dur="500"/>
                                        <p:tgtEl>
                                          <p:spTgt spid="2037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build="p" autoUpdateAnimBg="0"/>
      <p:bldP spid="203782" grpId="0" build="p" autoUpdateAnimBg="0"/>
      <p:bldP spid="20378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立体电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885" y="404813"/>
            <a:ext cx="4976812" cy="61198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立体眼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697" y="4201887"/>
            <a:ext cx="4140200" cy="23749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a:grpSpLocks/>
          </p:cNvGrpSpPr>
          <p:nvPr/>
        </p:nvGrpSpPr>
        <p:grpSpPr bwMode="auto">
          <a:xfrm>
            <a:off x="6769760" y="404813"/>
            <a:ext cx="3044825" cy="3756025"/>
            <a:chOff x="2880" y="480"/>
            <a:chExt cx="2304" cy="2928"/>
          </a:xfrm>
        </p:grpSpPr>
        <p:grpSp>
          <p:nvGrpSpPr>
            <p:cNvPr id="5" name="Group 5"/>
            <p:cNvGrpSpPr>
              <a:grpSpLocks/>
            </p:cNvGrpSpPr>
            <p:nvPr/>
          </p:nvGrpSpPr>
          <p:grpSpPr bwMode="auto">
            <a:xfrm>
              <a:off x="2880" y="480"/>
              <a:ext cx="2304" cy="2928"/>
              <a:chOff x="2880" y="528"/>
              <a:chExt cx="2304" cy="2928"/>
            </a:xfrm>
          </p:grpSpPr>
          <p:sp>
            <p:nvSpPr>
              <p:cNvPr id="9" name="Rectangle 6"/>
              <p:cNvSpPr>
                <a:spLocks noChangeArrowheads="1"/>
              </p:cNvSpPr>
              <p:nvPr/>
            </p:nvSpPr>
            <p:spPr bwMode="auto">
              <a:xfrm>
                <a:off x="2880" y="528"/>
                <a:ext cx="2304" cy="2928"/>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AutoShape 7"/>
              <p:cNvSpPr>
                <a:spLocks noChangeArrowheads="1"/>
              </p:cNvSpPr>
              <p:nvPr/>
            </p:nvSpPr>
            <p:spPr bwMode="auto">
              <a:xfrm>
                <a:off x="3120" y="1120"/>
                <a:ext cx="1824" cy="1824"/>
              </a:xfrm>
              <a:prstGeom prst="smileyFace">
                <a:avLst>
                  <a:gd name="adj" fmla="val 4653"/>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6" name="Line 8"/>
            <p:cNvSpPr>
              <a:spLocks noChangeShapeType="1"/>
            </p:cNvSpPr>
            <p:nvPr/>
          </p:nvSpPr>
          <p:spPr bwMode="auto">
            <a:xfrm flipH="1">
              <a:off x="3648" y="1104"/>
              <a:ext cx="288" cy="24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 name="Line 9"/>
            <p:cNvSpPr>
              <a:spLocks noChangeShapeType="1"/>
            </p:cNvSpPr>
            <p:nvPr/>
          </p:nvSpPr>
          <p:spPr bwMode="auto">
            <a:xfrm flipH="1">
              <a:off x="4032" y="1152"/>
              <a:ext cx="0" cy="19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 name="Line 10"/>
            <p:cNvSpPr>
              <a:spLocks noChangeShapeType="1"/>
            </p:cNvSpPr>
            <p:nvPr/>
          </p:nvSpPr>
          <p:spPr bwMode="auto">
            <a:xfrm>
              <a:off x="4152" y="1120"/>
              <a:ext cx="264" cy="2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1" name="Oval 11" descr="深色竖线"/>
          <p:cNvSpPr>
            <a:spLocks noChangeArrowheads="1"/>
          </p:cNvSpPr>
          <p:nvPr/>
        </p:nvSpPr>
        <p:spPr bwMode="auto">
          <a:xfrm>
            <a:off x="7582560" y="1773238"/>
            <a:ext cx="576262" cy="576262"/>
          </a:xfrm>
          <a:prstGeom prst="ellipse">
            <a:avLst/>
          </a:prstGeom>
          <a:pattFill prst="dkVert">
            <a:fgClr>
              <a:srgbClr val="000000"/>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2" descr="深色横线"/>
          <p:cNvSpPr>
            <a:spLocks noChangeArrowheads="1"/>
          </p:cNvSpPr>
          <p:nvPr/>
        </p:nvSpPr>
        <p:spPr bwMode="auto">
          <a:xfrm>
            <a:off x="8374722" y="1844675"/>
            <a:ext cx="574675" cy="503238"/>
          </a:xfrm>
          <a:prstGeom prst="ellipse">
            <a:avLst/>
          </a:prstGeom>
          <a:pattFill prst="dkHorz">
            <a:fgClr>
              <a:srgbClr val="000000"/>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2215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7874" name="Object 2"/>
          <p:cNvGraphicFramePr>
            <a:graphicFrameLocks noGrp="1" noChangeAspect="1"/>
          </p:cNvGraphicFramePr>
          <p:nvPr>
            <p:ph sz="half" idx="4294967295"/>
          </p:nvPr>
        </p:nvGraphicFramePr>
        <p:xfrm>
          <a:off x="5345114" y="1184276"/>
          <a:ext cx="1730375" cy="396875"/>
        </p:xfrm>
        <a:graphic>
          <a:graphicData uri="http://schemas.openxmlformats.org/presentationml/2006/ole">
            <mc:AlternateContent xmlns:mc="http://schemas.openxmlformats.org/markup-compatibility/2006">
              <mc:Choice xmlns:v="urn:schemas-microsoft-com:vml" Requires="v">
                <p:oleObj spid="_x0000_s231526" name="Equation" r:id="rId3" imgW="1398240" imgH="304560" progId="Equation.DSMT4">
                  <p:embed/>
                </p:oleObj>
              </mc:Choice>
              <mc:Fallback>
                <p:oleObj name="Equation" r:id="rId3" imgW="1398240" imgH="3045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114" y="1184276"/>
                        <a:ext cx="173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875" name="Object 3"/>
          <p:cNvGraphicFramePr>
            <a:graphicFrameLocks noGrp="1" noChangeAspect="1"/>
          </p:cNvGraphicFramePr>
          <p:nvPr>
            <p:ph sz="quarter" idx="4294967295"/>
          </p:nvPr>
        </p:nvGraphicFramePr>
        <p:xfrm>
          <a:off x="2671764" y="1152526"/>
          <a:ext cx="1800225" cy="461963"/>
        </p:xfrm>
        <a:graphic>
          <a:graphicData uri="http://schemas.openxmlformats.org/presentationml/2006/ole">
            <mc:AlternateContent xmlns:mc="http://schemas.openxmlformats.org/markup-compatibility/2006">
              <mc:Choice xmlns:v="urn:schemas-microsoft-com:vml" Requires="v">
                <p:oleObj spid="_x0000_s231527" name="Equation" r:id="rId5" imgW="1309320" imgH="330120" progId="Equation.DSMT4">
                  <p:embed/>
                </p:oleObj>
              </mc:Choice>
              <mc:Fallback>
                <p:oleObj name="Equation" r:id="rId5" imgW="1309320" imgH="33012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764" y="1152526"/>
                        <a:ext cx="18002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876" name="Object 4"/>
          <p:cNvGraphicFramePr>
            <a:graphicFrameLocks noGrp="1" noChangeAspect="1"/>
          </p:cNvGraphicFramePr>
          <p:nvPr>
            <p:ph sz="quarter" idx="4294967295"/>
          </p:nvPr>
        </p:nvGraphicFramePr>
        <p:xfrm>
          <a:off x="3792538" y="1733550"/>
          <a:ext cx="1568450" cy="400050"/>
        </p:xfrm>
        <a:graphic>
          <a:graphicData uri="http://schemas.openxmlformats.org/presentationml/2006/ole">
            <mc:AlternateContent xmlns:mc="http://schemas.openxmlformats.org/markup-compatibility/2006">
              <mc:Choice xmlns:v="urn:schemas-microsoft-com:vml" Requires="v">
                <p:oleObj spid="_x0000_s231528" name="Equation" r:id="rId7" imgW="1169640" imgH="330120" progId="Equation.DSMT4">
                  <p:embed/>
                </p:oleObj>
              </mc:Choice>
              <mc:Fallback>
                <p:oleObj name="Equation" r:id="rId7" imgW="1169640" imgH="33012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538" y="1733550"/>
                        <a:ext cx="15684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877" name="灯片编号占位符 5"/>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9DA0191-F7A6-43A1-993C-88BADC80EC19}" type="slidenum">
              <a:rPr lang="en-US" altLang="zh-CN" sz="1400">
                <a:solidFill>
                  <a:srgbClr val="000000"/>
                </a:solidFill>
              </a:rPr>
              <a:pPr algn="r"/>
              <a:t>34</a:t>
            </a:fld>
            <a:endParaRPr lang="en-US" altLang="zh-CN" sz="1400">
              <a:solidFill>
                <a:srgbClr val="000000"/>
              </a:solidFill>
            </a:endParaRPr>
          </a:p>
        </p:txBody>
      </p:sp>
      <p:sp>
        <p:nvSpPr>
          <p:cNvPr id="207878" name="Text Box 2"/>
          <p:cNvSpPr txBox="1">
            <a:spLocks noChangeArrowheads="1"/>
          </p:cNvSpPr>
          <p:nvPr/>
        </p:nvSpPr>
        <p:spPr bwMode="auto">
          <a:xfrm>
            <a:off x="1523999" y="765176"/>
            <a:ext cx="10208455" cy="5570756"/>
          </a:xfrm>
          <a:prstGeom prst="rect">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143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r>
              <a:rPr kumimoji="1" lang="en-US" altLang="zh-CN" sz="2000" b="1">
                <a:solidFill>
                  <a:srgbClr val="000000"/>
                </a:solidFill>
                <a:latin typeface="Times New Roman" panose="02020603050405020304" pitchFamily="18" charset="0"/>
                <a:ea typeface="楷体_GB2312" pitchFamily="49" charset="-122"/>
              </a:rPr>
              <a:t>Solution for  the electromagnetic field complex vector </a:t>
            </a:r>
            <a:r>
              <a:rPr kumimoji="1" lang="zh-CN" altLang="en-US" sz="2000" b="1">
                <a:solidFill>
                  <a:srgbClr val="000000"/>
                </a:solidFill>
                <a:latin typeface="Times New Roman" panose="02020603050405020304" pitchFamily="18" charset="0"/>
                <a:ea typeface="楷体_GB2312" pitchFamily="49" charset="-122"/>
              </a:rPr>
              <a:t>：</a:t>
            </a:r>
          </a:p>
          <a:p>
            <a:pPr>
              <a:spcBef>
                <a:spcPct val="50000"/>
              </a:spcBef>
              <a:buFont typeface="Wingdings" panose="05000000000000000000" pitchFamily="2" charset="2"/>
              <a:buNone/>
            </a:pPr>
            <a:endParaRPr kumimoji="1" lang="zh-CN" altLang="en-US" sz="2400" b="1">
              <a:solidFill>
                <a:srgbClr val="000000"/>
              </a:solidFill>
              <a:latin typeface="Times New Roman" panose="02020603050405020304" pitchFamily="18" charset="0"/>
              <a:ea typeface="楷体_GB2312" pitchFamily="49" charset="-122"/>
            </a:endParaRPr>
          </a:p>
          <a:p>
            <a:pPr>
              <a:buFont typeface="Wingdings" panose="05000000000000000000" pitchFamily="2" charset="2"/>
              <a:buChar char="l"/>
            </a:pPr>
            <a:r>
              <a:rPr kumimoji="1" lang="zh-CN" altLang="en-US" sz="2400" b="1">
                <a:solidFill>
                  <a:srgbClr val="000000"/>
                </a:solidFill>
                <a:latin typeface="Times New Roman" panose="02020603050405020304" pitchFamily="18" charset="0"/>
                <a:ea typeface="楷体_GB2312" pitchFamily="49" charset="-122"/>
              </a:rPr>
              <a:t> </a:t>
            </a:r>
            <a:r>
              <a:rPr kumimoji="1" lang="en-US" altLang="zh-CN" sz="2000" b="1">
                <a:solidFill>
                  <a:srgbClr val="0000CC"/>
                </a:solidFill>
                <a:latin typeface="Times New Roman" panose="02020603050405020304" pitchFamily="18" charset="0"/>
                <a:ea typeface="楷体_GB2312" pitchFamily="49" charset="-122"/>
                <a:cs typeface="Times New Roman" panose="02020603050405020304" pitchFamily="18" charset="0"/>
              </a:rPr>
              <a:t>the direction of                         perpendicular to each other, and meet the Right-handed Rule</a:t>
            </a:r>
          </a:p>
          <a:p>
            <a:pPr>
              <a:buFont typeface="Wingdings" panose="05000000000000000000" pitchFamily="2" charset="2"/>
              <a:buChar char="l"/>
            </a:pPr>
            <a:r>
              <a:rPr kumimoji="1"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The amplitude  of E is       times of the amplitude of  H.      </a:t>
            </a:r>
          </a:p>
          <a:p>
            <a:pPr>
              <a:buFont typeface="Wingdings" panose="05000000000000000000" pitchFamily="2" charset="2"/>
              <a:buChar char="l"/>
            </a:pPr>
            <a:r>
              <a:rPr kumimoji="1" lang="en-US" altLang="zh-CN" sz="2000" b="1">
                <a:solidFill>
                  <a:srgbClr val="0000CC"/>
                </a:solidFill>
                <a:latin typeface="Times New Roman" panose="02020603050405020304" pitchFamily="18" charset="0"/>
                <a:ea typeface="楷体_GB2312" pitchFamily="49" charset="-122"/>
                <a:cs typeface="Times New Roman" panose="02020603050405020304" pitchFamily="18" charset="0"/>
              </a:rPr>
              <a:t>using the electric field vector trajectory to judge the polarization characteristics(using the relationship between the two vertical component of the electric field)</a:t>
            </a:r>
          </a:p>
          <a:p>
            <a:pPr>
              <a:buFont typeface="Wingdings" panose="05000000000000000000" pitchFamily="2" charset="2"/>
              <a:buChar char="l"/>
            </a:pPr>
            <a:r>
              <a:rPr kumimoji="1"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Related concepts and physical quantities</a:t>
            </a:r>
            <a:r>
              <a:rPr kumimoji="1"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rPr>
              <a:t>：</a:t>
            </a:r>
          </a:p>
          <a:p>
            <a:r>
              <a:rPr kumimoji="1" lang="zh-CN" altLang="en-US" sz="2000" b="1">
                <a:solidFill>
                  <a:srgbClr val="000000"/>
                </a:solidFill>
                <a:latin typeface="Times New Roman" panose="02020603050405020304" pitchFamily="18" charset="0"/>
                <a:ea typeface="楷体_GB2312" pitchFamily="49" charset="-122"/>
              </a:rPr>
              <a:t>     </a:t>
            </a:r>
            <a:r>
              <a:rPr kumimoji="1" lang="en-US" altLang="zh-CN" sz="2000" b="1">
                <a:solidFill>
                  <a:srgbClr val="000000"/>
                </a:solidFill>
                <a:latin typeface="Times New Roman" panose="02020603050405020304" pitchFamily="18" charset="0"/>
                <a:ea typeface="楷体_GB2312" pitchFamily="49" charset="-122"/>
              </a:rPr>
              <a:t>frequency</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period</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wavelength</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phase constant</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wave number</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phase velocity</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power velocity</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dispersion</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the phenomenon of skin</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skin depth</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surface impedance</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attenuation constant </a:t>
            </a:r>
            <a:r>
              <a:rPr kumimoji="1" lang="zh-CN" altLang="en-US" sz="2000" b="1">
                <a:solidFill>
                  <a:srgbClr val="000000"/>
                </a:solidFill>
                <a:latin typeface="Times New Roman" panose="02020603050405020304" pitchFamily="18" charset="0"/>
                <a:ea typeface="楷体_GB2312" pitchFamily="49" charset="-122"/>
              </a:rPr>
              <a:t>、 </a:t>
            </a:r>
            <a:r>
              <a:rPr kumimoji="1" lang="en-US" altLang="zh-CN" sz="2000" b="1">
                <a:solidFill>
                  <a:srgbClr val="000000"/>
                </a:solidFill>
                <a:latin typeface="Times New Roman" panose="02020603050405020304" pitchFamily="18" charset="0"/>
                <a:ea typeface="楷体_GB2312" pitchFamily="49" charset="-122"/>
              </a:rPr>
              <a:t>phase constant</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propagation constant</a:t>
            </a:r>
            <a:r>
              <a:rPr kumimoji="1" lang="zh-CN" altLang="en-US" sz="2000" b="1">
                <a:solidFill>
                  <a:srgbClr val="000000"/>
                </a:solidFill>
                <a:latin typeface="Times New Roman" panose="02020603050405020304" pitchFamily="18" charset="0"/>
                <a:ea typeface="楷体_GB2312" pitchFamily="49" charset="-122"/>
              </a:rPr>
              <a:t>、</a:t>
            </a:r>
            <a:r>
              <a:rPr kumimoji="1" lang="en-US" altLang="zh-CN" sz="2000" b="1">
                <a:solidFill>
                  <a:srgbClr val="000000"/>
                </a:solidFill>
                <a:latin typeface="Times New Roman" panose="02020603050405020304" pitchFamily="18" charset="0"/>
                <a:ea typeface="楷体_GB2312" pitchFamily="49" charset="-122"/>
              </a:rPr>
              <a:t>polarization (linear, circular, elliptic polarization; left-handed and </a:t>
            </a:r>
          </a:p>
          <a:p>
            <a:pPr>
              <a:spcBef>
                <a:spcPct val="20000"/>
              </a:spcBef>
            </a:pPr>
            <a:r>
              <a:rPr kumimoji="1" lang="en-US" altLang="zh-CN" sz="2000" b="1">
                <a:solidFill>
                  <a:srgbClr val="000000"/>
                </a:solidFill>
                <a:latin typeface="Times New Roman" panose="02020603050405020304" pitchFamily="18" charset="0"/>
                <a:ea typeface="楷体_GB2312" pitchFamily="49" charset="-122"/>
              </a:rPr>
              <a:t>     right-handed polarization</a:t>
            </a:r>
            <a:r>
              <a:rPr kumimoji="1" lang="zh-CN" altLang="en-US" sz="2000" b="1">
                <a:solidFill>
                  <a:srgbClr val="000000"/>
                </a:solidFill>
                <a:latin typeface="Times New Roman" panose="02020603050405020304" pitchFamily="18" charset="0"/>
                <a:ea typeface="楷体_GB2312" pitchFamily="49" charset="-122"/>
              </a:rPr>
              <a:t>）</a:t>
            </a:r>
          </a:p>
          <a:p>
            <a:pPr>
              <a:spcBef>
                <a:spcPct val="20000"/>
              </a:spcBef>
            </a:pPr>
            <a:r>
              <a:rPr lang="en-US" altLang="zh-CN" sz="2000" b="1">
                <a:solidFill>
                  <a:srgbClr val="FF0000"/>
                </a:solidFill>
                <a:latin typeface="Times New Roman" panose="02020603050405020304" pitchFamily="18" charset="0"/>
                <a:ea typeface="楷体_GB2312" pitchFamily="49" charset="-122"/>
              </a:rPr>
              <a:t>Key points of the problem solving method</a:t>
            </a:r>
          </a:p>
          <a:p>
            <a:pPr lvl="1">
              <a:buClr>
                <a:srgbClr val="FFFFFF"/>
              </a:buClr>
              <a:buFont typeface="Wingdings" panose="05000000000000000000" pitchFamily="2" charset="2"/>
              <a:buChar char="ü"/>
            </a:pPr>
            <a:r>
              <a:rPr lang="en-US" altLang="zh-CN" sz="2400" b="1">
                <a:solidFill>
                  <a:srgbClr val="000000"/>
                </a:solidFill>
                <a:latin typeface="Times New Roman" panose="02020603050405020304" pitchFamily="18" charset="0"/>
                <a:ea typeface="楷体_GB2312" pitchFamily="49" charset="-122"/>
              </a:rPr>
              <a:t>  </a:t>
            </a:r>
            <a:r>
              <a:rPr lang="en-US" altLang="zh-CN" b="1">
                <a:solidFill>
                  <a:srgbClr val="000000"/>
                </a:solidFill>
                <a:latin typeface="Times New Roman" panose="02020603050405020304" pitchFamily="18" charset="0"/>
                <a:ea typeface="楷体_GB2312" pitchFamily="49" charset="-122"/>
              </a:rPr>
              <a:t>basis on the direction of propagation , write the  expression of electromagnetic field</a:t>
            </a:r>
          </a:p>
          <a:p>
            <a:pPr lvl="1">
              <a:buFont typeface="Wingdings" panose="05000000000000000000" pitchFamily="2" charset="2"/>
              <a:buChar char="ü"/>
            </a:pPr>
            <a:r>
              <a:rPr lang="en-US" altLang="zh-CN" sz="2400" b="1">
                <a:solidFill>
                  <a:srgbClr val="000000"/>
                </a:solidFill>
                <a:latin typeface="Times New Roman" panose="02020603050405020304" pitchFamily="18" charset="0"/>
                <a:ea typeface="楷体_GB2312" pitchFamily="49" charset="-122"/>
              </a:rPr>
              <a:t>  </a:t>
            </a:r>
            <a:r>
              <a:rPr lang="en-US" altLang="zh-CN" sz="2000" b="1">
                <a:solidFill>
                  <a:srgbClr val="000000"/>
                </a:solidFill>
                <a:latin typeface="Times New Roman" panose="02020603050405020304" pitchFamily="18" charset="0"/>
                <a:ea typeface="楷体_GB2312" pitchFamily="49" charset="-122"/>
              </a:rPr>
              <a:t>Solving physical quantities, Accord to the definition and  the law.</a:t>
            </a:r>
          </a:p>
        </p:txBody>
      </p:sp>
      <p:graphicFrame>
        <p:nvGraphicFramePr>
          <p:cNvPr id="207879" name="Object 7"/>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31529" name="Equation" r:id="rId9" imgW="114151" imgH="215619" progId="Equation.3">
                  <p:embed/>
                </p:oleObj>
              </mc:Choice>
              <mc:Fallback>
                <p:oleObj name="Equation" r:id="rId9" imgW="114151"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80" name="Rectangle 4"/>
          <p:cNvSpPr>
            <a:spLocks noChangeArrowheads="1"/>
          </p:cNvSpPr>
          <p:nvPr/>
        </p:nvSpPr>
        <p:spPr bwMode="auto">
          <a:xfrm>
            <a:off x="1703389" y="188913"/>
            <a:ext cx="8713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kumimoji="1" lang="en-US" altLang="zh-CN" sz="2400" b="1" dirty="0">
                <a:solidFill>
                  <a:srgbClr val="800000"/>
                </a:solidFill>
                <a:ea typeface="楷体_GB2312" pitchFamily="49" charset="-122"/>
              </a:rPr>
              <a:t>The summary of single medium uniform plane wave</a:t>
            </a:r>
            <a:endParaRPr lang="en-US" altLang="zh-CN" sz="2400" b="1" dirty="0">
              <a:solidFill>
                <a:srgbClr val="800000"/>
              </a:solidFill>
              <a:ea typeface="楷体_GB2312" pitchFamily="49" charset="-122"/>
            </a:endParaRPr>
          </a:p>
        </p:txBody>
      </p:sp>
      <p:graphicFrame>
        <p:nvGraphicFramePr>
          <p:cNvPr id="207881" name="Object 9"/>
          <p:cNvGraphicFramePr>
            <a:graphicFrameLocks noChangeAspect="1"/>
          </p:cNvGraphicFramePr>
          <p:nvPr/>
        </p:nvGraphicFramePr>
        <p:xfrm>
          <a:off x="4437063" y="2249488"/>
          <a:ext cx="387350" cy="457200"/>
        </p:xfrm>
        <a:graphic>
          <a:graphicData uri="http://schemas.openxmlformats.org/presentationml/2006/ole">
            <mc:AlternateContent xmlns:mc="http://schemas.openxmlformats.org/markup-compatibility/2006">
              <mc:Choice xmlns:v="urn:schemas-microsoft-com:vml" Requires="v">
                <p:oleObj spid="_x0000_s231530" name="Equation" r:id="rId11" imgW="203400" imgH="291960" progId="Equation.DSMT4">
                  <p:embed/>
                </p:oleObj>
              </mc:Choice>
              <mc:Fallback>
                <p:oleObj name="Equation" r:id="rId11" imgW="203400" imgH="2919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7063" y="2249488"/>
                        <a:ext cx="38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34300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58" name="Object 2"/>
          <p:cNvGraphicFramePr>
            <a:graphicFrameLocks noGrp="1" noChangeAspect="1"/>
          </p:cNvGraphicFramePr>
          <p:nvPr>
            <p:ph sz="half" idx="4294967295"/>
          </p:nvPr>
        </p:nvGraphicFramePr>
        <p:xfrm>
          <a:off x="4295776" y="1009651"/>
          <a:ext cx="3095625" cy="619125"/>
        </p:xfrm>
        <a:graphic>
          <a:graphicData uri="http://schemas.openxmlformats.org/presentationml/2006/ole">
            <mc:AlternateContent xmlns:mc="http://schemas.openxmlformats.org/markup-compatibility/2006">
              <mc:Choice xmlns:v="urn:schemas-microsoft-com:vml" Requires="v">
                <p:oleObj spid="_x0000_s232590" name="Equation" r:id="rId3" imgW="1677960" imgH="330120" progId="Equation.DSMT4">
                  <p:embed/>
                </p:oleObj>
              </mc:Choice>
              <mc:Fallback>
                <p:oleObj name="Equation" r:id="rId3" imgW="1677960" imgH="33012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009651"/>
                        <a:ext cx="3095625" cy="6191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59" name="Object 3"/>
          <p:cNvGraphicFramePr>
            <a:graphicFrameLocks noGrp="1" noChangeAspect="1"/>
          </p:cNvGraphicFramePr>
          <p:nvPr>
            <p:ph sz="quarter" idx="4294967295"/>
          </p:nvPr>
        </p:nvGraphicFramePr>
        <p:xfrm>
          <a:off x="3255964" y="3228976"/>
          <a:ext cx="1044575" cy="434975"/>
        </p:xfrm>
        <a:graphic>
          <a:graphicData uri="http://schemas.openxmlformats.org/presentationml/2006/ole">
            <mc:AlternateContent xmlns:mc="http://schemas.openxmlformats.org/markup-compatibility/2006">
              <mc:Choice xmlns:v="urn:schemas-microsoft-com:vml" Requires="v">
                <p:oleObj spid="_x0000_s232591" name="Equation" r:id="rId5" imgW="495720" imgH="228600" progId="Equation.DSMT4">
                  <p:embed/>
                </p:oleObj>
              </mc:Choice>
              <mc:Fallback>
                <p:oleObj name="Equation" r:id="rId5" imgW="495720" imgH="2286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964" y="3228976"/>
                        <a:ext cx="104457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0" name="Object 4"/>
          <p:cNvGraphicFramePr>
            <a:graphicFrameLocks noGrp="1" noChangeAspect="1"/>
          </p:cNvGraphicFramePr>
          <p:nvPr>
            <p:ph sz="quarter" idx="4294967295"/>
          </p:nvPr>
        </p:nvGraphicFramePr>
        <p:xfrm>
          <a:off x="7067550" y="3263900"/>
          <a:ext cx="1162050" cy="484188"/>
        </p:xfrm>
        <a:graphic>
          <a:graphicData uri="http://schemas.openxmlformats.org/presentationml/2006/ole">
            <mc:AlternateContent xmlns:mc="http://schemas.openxmlformats.org/markup-compatibility/2006">
              <mc:Choice xmlns:v="urn:schemas-microsoft-com:vml" Requires="v">
                <p:oleObj spid="_x0000_s232592" name="Equation" r:id="rId7" imgW="495720" imgH="228600" progId="Equation.DSMT4">
                  <p:embed/>
                </p:oleObj>
              </mc:Choice>
              <mc:Fallback>
                <p:oleObj name="Equation" r:id="rId7" imgW="495720" imgH="22860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7550" y="3263900"/>
                        <a:ext cx="116205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861" name="灯片编号占位符 5"/>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52AEC06-CADF-4902-A6B1-AC67B2E1D5E8}" type="slidenum">
              <a:rPr lang="en-US" altLang="zh-CN" sz="1400">
                <a:solidFill>
                  <a:srgbClr val="000000"/>
                </a:solidFill>
              </a:rPr>
              <a:pPr algn="r"/>
              <a:t>35</a:t>
            </a:fld>
            <a:endParaRPr lang="en-US" altLang="zh-CN" sz="1400">
              <a:solidFill>
                <a:srgbClr val="000000"/>
              </a:solidFill>
            </a:endParaRPr>
          </a:p>
        </p:txBody>
      </p:sp>
      <p:sp>
        <p:nvSpPr>
          <p:cNvPr id="147462" name="Line 3"/>
          <p:cNvSpPr>
            <a:spLocks noChangeShapeType="1"/>
          </p:cNvSpPr>
          <p:nvPr/>
        </p:nvSpPr>
        <p:spPr bwMode="auto">
          <a:xfrm>
            <a:off x="5808663" y="1557338"/>
            <a:ext cx="0" cy="431800"/>
          </a:xfrm>
          <a:prstGeom prst="line">
            <a:avLst/>
          </a:prstGeom>
          <a:noFill/>
          <a:ln w="857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3" name="Line 4"/>
          <p:cNvSpPr>
            <a:spLocks noChangeShapeType="1"/>
          </p:cNvSpPr>
          <p:nvPr/>
        </p:nvSpPr>
        <p:spPr bwMode="auto">
          <a:xfrm flipV="1">
            <a:off x="3756026" y="2033589"/>
            <a:ext cx="4176713" cy="26987"/>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4" name="AutoShape 5"/>
          <p:cNvSpPr>
            <a:spLocks noChangeArrowheads="1"/>
          </p:cNvSpPr>
          <p:nvPr/>
        </p:nvSpPr>
        <p:spPr bwMode="auto">
          <a:xfrm>
            <a:off x="3684589" y="2047876"/>
            <a:ext cx="288925" cy="301625"/>
          </a:xfrm>
          <a:prstGeom prst="downArrow">
            <a:avLst>
              <a:gd name="adj1" fmla="val 50546"/>
              <a:gd name="adj2" fmla="val 25823"/>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FF0000"/>
              </a:solidFill>
              <a:ea typeface="楷体_GB2312" pitchFamily="49" charset="-122"/>
            </a:endParaRPr>
          </a:p>
        </p:txBody>
      </p:sp>
      <p:sp>
        <p:nvSpPr>
          <p:cNvPr id="147465" name="AutoShape 6"/>
          <p:cNvSpPr>
            <a:spLocks noChangeArrowheads="1"/>
          </p:cNvSpPr>
          <p:nvPr/>
        </p:nvSpPr>
        <p:spPr bwMode="auto">
          <a:xfrm>
            <a:off x="7716839" y="2047876"/>
            <a:ext cx="288925" cy="301625"/>
          </a:xfrm>
          <a:prstGeom prst="downArrow">
            <a:avLst>
              <a:gd name="adj1" fmla="val 50546"/>
              <a:gd name="adj2" fmla="val 25823"/>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FF0000"/>
              </a:solidFill>
              <a:ea typeface="楷体_GB2312" pitchFamily="49" charset="-122"/>
            </a:endParaRPr>
          </a:p>
        </p:txBody>
      </p:sp>
      <p:sp>
        <p:nvSpPr>
          <p:cNvPr id="147466" name="Text Box 7"/>
          <p:cNvSpPr txBox="1">
            <a:spLocks noChangeArrowheads="1"/>
          </p:cNvSpPr>
          <p:nvPr/>
        </p:nvSpPr>
        <p:spPr bwMode="auto">
          <a:xfrm>
            <a:off x="2019301" y="2489200"/>
            <a:ext cx="3616325" cy="579438"/>
          </a:xfrm>
          <a:prstGeom prst="rect">
            <a:avLst/>
          </a:prstGeom>
          <a:gradFill rotWithShape="1">
            <a:gsLst>
              <a:gs pos="0">
                <a:srgbClr val="737373"/>
              </a:gs>
              <a:gs pos="50000">
                <a:srgbClr val="F8F8F8"/>
              </a:gs>
              <a:gs pos="100000">
                <a:srgbClr val="73737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b="1">
                <a:solidFill>
                  <a:srgbClr val="333399"/>
                </a:solidFill>
                <a:latin typeface="Times New Roman" panose="02020603050405020304" pitchFamily="18" charset="0"/>
                <a:ea typeface="幼圆" panose="02010509060101010101" pitchFamily="49" charset="-122"/>
                <a:cs typeface="Arial" panose="020B0604020202020204" pitchFamily="34" charset="0"/>
              </a:rPr>
              <a:t>The ideal dielectric</a:t>
            </a:r>
          </a:p>
        </p:txBody>
      </p:sp>
      <p:sp>
        <p:nvSpPr>
          <p:cNvPr id="147467" name="Text Box 8"/>
          <p:cNvSpPr txBox="1">
            <a:spLocks noChangeArrowheads="1"/>
          </p:cNvSpPr>
          <p:nvPr/>
        </p:nvSpPr>
        <p:spPr bwMode="auto">
          <a:xfrm>
            <a:off x="5838825" y="2489200"/>
            <a:ext cx="4217988" cy="579438"/>
          </a:xfrm>
          <a:prstGeom prst="rect">
            <a:avLst/>
          </a:prstGeom>
          <a:gradFill rotWithShape="1">
            <a:gsLst>
              <a:gs pos="0">
                <a:srgbClr val="527652"/>
              </a:gs>
              <a:gs pos="50000">
                <a:srgbClr val="B1FFB1"/>
              </a:gs>
              <a:gs pos="100000">
                <a:srgbClr val="52765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b="1">
                <a:solidFill>
                  <a:srgbClr val="FF0066"/>
                </a:solidFill>
                <a:latin typeface="Times New Roman" panose="02020603050405020304" pitchFamily="18" charset="0"/>
                <a:ea typeface="幼圆" panose="02010509060101010101" pitchFamily="49" charset="-122"/>
                <a:cs typeface="Arial" panose="020B0604020202020204" pitchFamily="34" charset="0"/>
              </a:rPr>
              <a:t>Conductive medium</a:t>
            </a:r>
          </a:p>
        </p:txBody>
      </p:sp>
      <p:graphicFrame>
        <p:nvGraphicFramePr>
          <p:cNvPr id="147468" name="Object 12"/>
          <p:cNvGraphicFramePr>
            <a:graphicFrameLocks noChangeAspect="1"/>
          </p:cNvGraphicFramePr>
          <p:nvPr/>
        </p:nvGraphicFramePr>
        <p:xfrm>
          <a:off x="2782888" y="3886201"/>
          <a:ext cx="1968500" cy="550863"/>
        </p:xfrm>
        <a:graphic>
          <a:graphicData uri="http://schemas.openxmlformats.org/presentationml/2006/ole">
            <mc:AlternateContent xmlns:mc="http://schemas.openxmlformats.org/markup-compatibility/2006">
              <mc:Choice xmlns:v="urn:schemas-microsoft-com:vml" Requires="v">
                <p:oleObj spid="_x0000_s232593" name="Equation" r:id="rId9" imgW="1245960" imgH="330120" progId="Equation.DSMT4">
                  <p:embed/>
                </p:oleObj>
              </mc:Choice>
              <mc:Fallback>
                <p:oleObj name="Equation" r:id="rId9" imgW="1245960" imgH="330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8" y="3886201"/>
                        <a:ext cx="1968500" cy="550863"/>
                      </a:xfrm>
                      <a:prstGeom prst="rect">
                        <a:avLst/>
                      </a:prstGeom>
                      <a:noFill/>
                      <a:extLst>
                        <a:ext uri="{909E8E84-426E-40DD-AFC4-6F175D3DCCD1}">
                          <a14:hiddenFill xmlns:a14="http://schemas.microsoft.com/office/drawing/2010/main">
                            <a:solidFill>
                              <a:srgbClr val="FF99FF"/>
                            </a:solidFill>
                          </a14:hiddenFill>
                        </a:ext>
                      </a:extLst>
                    </p:spPr>
                  </p:pic>
                </p:oleObj>
              </mc:Fallback>
            </mc:AlternateContent>
          </a:graphicData>
        </a:graphic>
      </p:graphicFrame>
      <p:graphicFrame>
        <p:nvGraphicFramePr>
          <p:cNvPr id="147469" name="Object 13"/>
          <p:cNvGraphicFramePr>
            <a:graphicFrameLocks noChangeAspect="1"/>
          </p:cNvGraphicFramePr>
          <p:nvPr/>
        </p:nvGraphicFramePr>
        <p:xfrm>
          <a:off x="6330950" y="3929064"/>
          <a:ext cx="2819400" cy="579437"/>
        </p:xfrm>
        <a:graphic>
          <a:graphicData uri="http://schemas.openxmlformats.org/presentationml/2006/ole">
            <mc:AlternateContent xmlns:mc="http://schemas.openxmlformats.org/markup-compatibility/2006">
              <mc:Choice xmlns:v="urn:schemas-microsoft-com:vml" Requires="v">
                <p:oleObj spid="_x0000_s232594" name="Equation" r:id="rId11" imgW="1779840" imgH="342720" progId="Equation.DSMT4">
                  <p:embed/>
                </p:oleObj>
              </mc:Choice>
              <mc:Fallback>
                <p:oleObj name="Equation" r:id="rId11" imgW="1779840" imgH="3427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0950" y="3929064"/>
                        <a:ext cx="2819400" cy="579437"/>
                      </a:xfrm>
                      <a:prstGeom prst="rect">
                        <a:avLst/>
                      </a:prstGeom>
                      <a:noFill/>
                      <a:extLst>
                        <a:ext uri="{909E8E84-426E-40DD-AFC4-6F175D3DCCD1}">
                          <a14:hiddenFill xmlns:a14="http://schemas.microsoft.com/office/drawing/2010/main">
                            <a:solidFill>
                              <a:srgbClr val="FF99FF"/>
                            </a:solidFill>
                          </a14:hiddenFill>
                        </a:ext>
                      </a:extLst>
                    </p:spPr>
                  </p:pic>
                </p:oleObj>
              </mc:Fallback>
            </mc:AlternateContent>
          </a:graphicData>
        </a:graphic>
      </p:graphicFrame>
      <p:graphicFrame>
        <p:nvGraphicFramePr>
          <p:cNvPr id="147470" name="Object 14"/>
          <p:cNvGraphicFramePr>
            <a:graphicFrameLocks noChangeAspect="1"/>
          </p:cNvGraphicFramePr>
          <p:nvPr/>
        </p:nvGraphicFramePr>
        <p:xfrm>
          <a:off x="2351089" y="4724401"/>
          <a:ext cx="2879725" cy="682625"/>
        </p:xfrm>
        <a:graphic>
          <a:graphicData uri="http://schemas.openxmlformats.org/presentationml/2006/ole">
            <mc:AlternateContent xmlns:mc="http://schemas.openxmlformats.org/markup-compatibility/2006">
              <mc:Choice xmlns:v="urn:schemas-microsoft-com:vml" Requires="v">
                <p:oleObj spid="_x0000_s232595" name="Equation" r:id="rId13" imgW="1398240" imgH="304560" progId="Equation.DSMT4">
                  <p:embed/>
                </p:oleObj>
              </mc:Choice>
              <mc:Fallback>
                <p:oleObj name="Equation" r:id="rId13" imgW="1398240" imgH="3045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1089" y="4724401"/>
                        <a:ext cx="2879725" cy="682625"/>
                      </a:xfrm>
                      <a:prstGeom prst="rect">
                        <a:avLst/>
                      </a:prstGeom>
                      <a:noFill/>
                      <a:extLst>
                        <a:ext uri="{909E8E84-426E-40DD-AFC4-6F175D3DCCD1}">
                          <a14:hiddenFill xmlns:a14="http://schemas.microsoft.com/office/drawing/2010/main">
                            <a:solidFill>
                              <a:srgbClr val="FF99FF"/>
                            </a:solidFill>
                          </a14:hiddenFill>
                        </a:ext>
                      </a:extLst>
                    </p:spPr>
                  </p:pic>
                </p:oleObj>
              </mc:Fallback>
            </mc:AlternateContent>
          </a:graphicData>
        </a:graphic>
      </p:graphicFrame>
      <p:graphicFrame>
        <p:nvGraphicFramePr>
          <p:cNvPr id="147471" name="Object 15"/>
          <p:cNvGraphicFramePr>
            <a:graphicFrameLocks noChangeAspect="1"/>
          </p:cNvGraphicFramePr>
          <p:nvPr/>
        </p:nvGraphicFramePr>
        <p:xfrm>
          <a:off x="6308726" y="4754564"/>
          <a:ext cx="3603625" cy="1266825"/>
        </p:xfrm>
        <a:graphic>
          <a:graphicData uri="http://schemas.openxmlformats.org/presentationml/2006/ole">
            <mc:AlternateContent xmlns:mc="http://schemas.openxmlformats.org/markup-compatibility/2006">
              <mc:Choice xmlns:v="urn:schemas-microsoft-com:vml" Requires="v">
                <p:oleObj spid="_x0000_s232596" name="Equation" r:id="rId15" imgW="1881360" imgH="634680" progId="Equation.DSMT4">
                  <p:embed/>
                </p:oleObj>
              </mc:Choice>
              <mc:Fallback>
                <p:oleObj name="Equation" r:id="rId15" imgW="1881360" imgH="6346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08726" y="4754564"/>
                        <a:ext cx="3603625" cy="1266825"/>
                      </a:xfrm>
                      <a:prstGeom prst="rect">
                        <a:avLst/>
                      </a:prstGeom>
                      <a:noFill/>
                      <a:extLst>
                        <a:ext uri="{909E8E84-426E-40DD-AFC4-6F175D3DCCD1}">
                          <a14:hiddenFill xmlns:a14="http://schemas.microsoft.com/office/drawing/2010/main">
                            <a:solidFill>
                              <a:srgbClr val="FF99FF"/>
                            </a:solidFill>
                          </a14:hiddenFill>
                        </a:ext>
                      </a:extLst>
                    </p:spPr>
                  </p:pic>
                </p:oleObj>
              </mc:Fallback>
            </mc:AlternateContent>
          </a:graphicData>
        </a:graphic>
      </p:graphicFrame>
      <p:sp>
        <p:nvSpPr>
          <p:cNvPr id="147472" name="Rectangle 16"/>
          <p:cNvSpPr>
            <a:spLocks noChangeArrowheads="1"/>
          </p:cNvSpPr>
          <p:nvPr/>
        </p:nvSpPr>
        <p:spPr bwMode="auto">
          <a:xfrm>
            <a:off x="1919288" y="260350"/>
            <a:ext cx="83883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4000" b="1">
                <a:solidFill>
                  <a:srgbClr val="800000"/>
                </a:solidFill>
              </a:rPr>
              <a:t>8.2 Plane Waves in Lossy Media</a:t>
            </a:r>
          </a:p>
        </p:txBody>
      </p:sp>
    </p:spTree>
    <p:extLst>
      <p:ext uri="{BB962C8B-B14F-4D97-AF65-F5344CB8AC3E}">
        <p14:creationId xmlns:p14="http://schemas.microsoft.com/office/powerpoint/2010/main" val="3465072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85" name="灯片编号占位符 3"/>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74466EF-0ABE-44E5-9EA4-B95CB3B8F7DD}" type="slidenum">
              <a:rPr lang="en-US" altLang="zh-CN" sz="1400">
                <a:solidFill>
                  <a:srgbClr val="000000"/>
                </a:solidFill>
              </a:rPr>
              <a:pPr algn="r"/>
              <a:t>36</a:t>
            </a:fld>
            <a:endParaRPr lang="en-US" altLang="zh-CN" sz="1400">
              <a:solidFill>
                <a:srgbClr val="000000"/>
              </a:solidFill>
            </a:endParaRPr>
          </a:p>
        </p:txBody>
      </p:sp>
      <p:graphicFrame>
        <p:nvGraphicFramePr>
          <p:cNvPr id="788483" name="Object 3"/>
          <p:cNvGraphicFramePr>
            <a:graphicFrameLocks noChangeAspect="1"/>
          </p:cNvGraphicFramePr>
          <p:nvPr/>
        </p:nvGraphicFramePr>
        <p:xfrm>
          <a:off x="2711451" y="1939925"/>
          <a:ext cx="2155825" cy="547688"/>
        </p:xfrm>
        <a:graphic>
          <a:graphicData uri="http://schemas.openxmlformats.org/presentationml/2006/ole">
            <mc:AlternateContent xmlns:mc="http://schemas.openxmlformats.org/markup-compatibility/2006">
              <mc:Choice xmlns:v="urn:schemas-microsoft-com:vml" Requires="v">
                <p:oleObj spid="_x0000_s233621" name="Equation" r:id="rId3" imgW="1258560" imgH="304560" progId="Equation.DSMT4">
                  <p:embed/>
                </p:oleObj>
              </mc:Choice>
              <mc:Fallback>
                <p:oleObj name="Equation" r:id="rId3" imgW="125856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939925"/>
                        <a:ext cx="2155825" cy="547688"/>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788484" name="Object 4"/>
          <p:cNvGraphicFramePr>
            <a:graphicFrameLocks noChangeAspect="1"/>
          </p:cNvGraphicFramePr>
          <p:nvPr/>
        </p:nvGraphicFramePr>
        <p:xfrm>
          <a:off x="3432175" y="2679701"/>
          <a:ext cx="3600450" cy="485775"/>
        </p:xfrm>
        <a:graphic>
          <a:graphicData uri="http://schemas.openxmlformats.org/presentationml/2006/ole">
            <mc:AlternateContent xmlns:mc="http://schemas.openxmlformats.org/markup-compatibility/2006">
              <mc:Choice xmlns:v="urn:schemas-microsoft-com:vml" Requires="v">
                <p:oleObj spid="_x0000_s233622" name="Equation" r:id="rId5" imgW="1868760" imgH="279360" progId="Equation.DSMT4">
                  <p:embed/>
                </p:oleObj>
              </mc:Choice>
              <mc:Fallback>
                <p:oleObj name="Equation" r:id="rId5" imgW="186876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175" y="2679701"/>
                        <a:ext cx="3600450" cy="485775"/>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sp>
        <p:nvSpPr>
          <p:cNvPr id="788489" name="Text Box 9"/>
          <p:cNvSpPr txBox="1">
            <a:spLocks noChangeArrowheads="1"/>
          </p:cNvSpPr>
          <p:nvPr/>
        </p:nvSpPr>
        <p:spPr bwMode="auto">
          <a:xfrm>
            <a:off x="1703389" y="1057275"/>
            <a:ext cx="1849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Given by</a:t>
            </a:r>
            <a:r>
              <a:rPr kumimoji="1" lang="zh-CN" altLang="en-US" sz="2400" b="1">
                <a:solidFill>
                  <a:srgbClr val="000000"/>
                </a:solidFill>
                <a:latin typeface="Times New Roman" panose="02020603050405020304" pitchFamily="18" charset="0"/>
                <a:ea typeface="楷体_GB2312" pitchFamily="49" charset="-122"/>
              </a:rPr>
              <a:t>，</a:t>
            </a:r>
          </a:p>
        </p:txBody>
      </p:sp>
      <p:graphicFrame>
        <p:nvGraphicFramePr>
          <p:cNvPr id="788490" name="Object 6"/>
          <p:cNvGraphicFramePr>
            <a:graphicFrameLocks noChangeAspect="1"/>
          </p:cNvGraphicFramePr>
          <p:nvPr/>
        </p:nvGraphicFramePr>
        <p:xfrm>
          <a:off x="4165600" y="1052513"/>
          <a:ext cx="2084388" cy="468312"/>
        </p:xfrm>
        <a:graphic>
          <a:graphicData uri="http://schemas.openxmlformats.org/presentationml/2006/ole">
            <mc:AlternateContent xmlns:mc="http://schemas.openxmlformats.org/markup-compatibility/2006">
              <mc:Choice xmlns:v="urn:schemas-microsoft-com:vml" Requires="v">
                <p:oleObj spid="_x0000_s233623" name="Equation" r:id="rId7" imgW="1347480" imgH="291960" progId="Equation.DSMT4">
                  <p:embed/>
                </p:oleObj>
              </mc:Choice>
              <mc:Fallback>
                <p:oleObj name="Equation" r:id="rId7" imgW="1347480" imgH="291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5600" y="1052513"/>
                        <a:ext cx="2084388" cy="468312"/>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sp>
        <p:nvSpPr>
          <p:cNvPr id="788491" name="Text Box 11"/>
          <p:cNvSpPr txBox="1">
            <a:spLocks noChangeArrowheads="1"/>
          </p:cNvSpPr>
          <p:nvPr/>
        </p:nvSpPr>
        <p:spPr bwMode="auto">
          <a:xfrm>
            <a:off x="1739901" y="1452563"/>
            <a:ext cx="8507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dirty="0">
                <a:solidFill>
                  <a:srgbClr val="000000"/>
                </a:solidFill>
                <a:latin typeface="Times New Roman" panose="02020603050405020304" pitchFamily="18" charset="0"/>
                <a:ea typeface="楷体_GB2312" pitchFamily="49" charset="-122"/>
              </a:rPr>
              <a:t>then uniform plane wave along the z direction is</a:t>
            </a:r>
            <a:r>
              <a:rPr kumimoji="1" lang="zh-CN" altLang="en-US" sz="2400" b="1" dirty="0">
                <a:solidFill>
                  <a:srgbClr val="000000"/>
                </a:solidFill>
                <a:latin typeface="Times New Roman" panose="02020603050405020304" pitchFamily="18" charset="0"/>
                <a:ea typeface="楷体_GB2312" pitchFamily="49" charset="-122"/>
              </a:rPr>
              <a:t>：</a:t>
            </a:r>
          </a:p>
        </p:txBody>
      </p:sp>
      <p:sp>
        <p:nvSpPr>
          <p:cNvPr id="148488" name="Text Box 12"/>
          <p:cNvSpPr txBox="1">
            <a:spLocks noChangeArrowheads="1"/>
          </p:cNvSpPr>
          <p:nvPr/>
        </p:nvSpPr>
        <p:spPr bwMode="auto">
          <a:xfrm>
            <a:off x="1589088" y="476250"/>
            <a:ext cx="7821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800000"/>
                </a:solidFill>
                <a:latin typeface="Times New Roman" panose="02020603050405020304" pitchFamily="18" charset="0"/>
              </a:rPr>
              <a:t>1. Uniform Plane Wave in Conductive Medium</a:t>
            </a:r>
            <a:r>
              <a:rPr lang="en-US" altLang="zh-CN" sz="2400" b="1">
                <a:solidFill>
                  <a:srgbClr val="000000"/>
                </a:solidFill>
                <a:latin typeface="幼圆" panose="02010509060101010101" pitchFamily="49" charset="-122"/>
                <a:ea typeface="幼圆" panose="02010509060101010101" pitchFamily="49" charset="-122"/>
              </a:rPr>
              <a:t>  </a:t>
            </a:r>
          </a:p>
        </p:txBody>
      </p:sp>
      <p:grpSp>
        <p:nvGrpSpPr>
          <p:cNvPr id="788493" name="Group 13"/>
          <p:cNvGrpSpPr>
            <a:grpSpLocks/>
          </p:cNvGrpSpPr>
          <p:nvPr/>
        </p:nvGrpSpPr>
        <p:grpSpPr bwMode="auto">
          <a:xfrm>
            <a:off x="1774825" y="4221163"/>
            <a:ext cx="6732588" cy="457200"/>
            <a:chOff x="476" y="2618"/>
            <a:chExt cx="4241" cy="288"/>
          </a:xfrm>
        </p:grpSpPr>
        <p:graphicFrame>
          <p:nvGraphicFramePr>
            <p:cNvPr id="148490" name="Object 10"/>
            <p:cNvGraphicFramePr>
              <a:graphicFrameLocks noChangeAspect="1"/>
            </p:cNvGraphicFramePr>
            <p:nvPr/>
          </p:nvGraphicFramePr>
          <p:xfrm>
            <a:off x="476" y="2659"/>
            <a:ext cx="215" cy="227"/>
          </p:xfrm>
          <a:graphic>
            <a:graphicData uri="http://schemas.openxmlformats.org/presentationml/2006/ole">
              <mc:AlternateContent xmlns:mc="http://schemas.openxmlformats.org/markup-compatibility/2006">
                <mc:Choice xmlns:v="urn:schemas-microsoft-com:vml" Requires="v">
                  <p:oleObj spid="_x0000_s233624" name="Equation" r:id="rId9" imgW="152640" imgH="203040" progId="Equation.3">
                    <p:embed/>
                  </p:oleObj>
                </mc:Choice>
                <mc:Fallback>
                  <p:oleObj name="Equation" r:id="rId9" imgW="15264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 y="2659"/>
                          <a:ext cx="215" cy="227"/>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48491" name="Text Box 15"/>
            <p:cNvSpPr txBox="1">
              <a:spLocks noChangeArrowheads="1"/>
            </p:cNvSpPr>
            <p:nvPr/>
          </p:nvSpPr>
          <p:spPr bwMode="auto">
            <a:xfrm>
              <a:off x="733" y="2618"/>
              <a:ext cx="39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rgbClr val="000000"/>
                  </a:solidFill>
                  <a:latin typeface="Times New Roman" panose="02020603050405020304" pitchFamily="18" charset="0"/>
                  <a:ea typeface="楷体_GB2312" pitchFamily="49" charset="-122"/>
                </a:rPr>
                <a:t>is propagation constant of EMW </a:t>
              </a:r>
              <a:r>
                <a:rPr kumimoji="1" lang="zh-CN" altLang="en-US" sz="2400" b="1" dirty="0">
                  <a:solidFill>
                    <a:srgbClr val="000000"/>
                  </a:solidFill>
                  <a:latin typeface="Times New Roman" panose="02020603050405020304" pitchFamily="18" charset="0"/>
                  <a:ea typeface="楷体_GB2312" pitchFamily="49" charset="-122"/>
                </a:rPr>
                <a:t>，</a:t>
              </a:r>
              <a:r>
                <a:rPr kumimoji="1" lang="en-US" altLang="zh-CN" sz="2400" b="1" dirty="0">
                  <a:solidFill>
                    <a:srgbClr val="000000"/>
                  </a:solidFill>
                  <a:latin typeface="Times New Roman" panose="02020603050405020304" pitchFamily="18" charset="0"/>
                  <a:ea typeface="楷体_GB2312" pitchFamily="49" charset="-122"/>
                </a:rPr>
                <a:t>unit</a:t>
              </a:r>
              <a:r>
                <a:rPr kumimoji="1" lang="zh-CN" altLang="en-US" sz="2400" b="1" dirty="0">
                  <a:solidFill>
                    <a:srgbClr val="000000"/>
                  </a:solidFill>
                  <a:latin typeface="Times New Roman" panose="02020603050405020304" pitchFamily="18" charset="0"/>
                  <a:ea typeface="楷体_GB2312" pitchFamily="49" charset="-122"/>
                </a:rPr>
                <a:t>：</a:t>
              </a:r>
              <a:r>
                <a:rPr kumimoji="1" lang="en-US" altLang="zh-CN" sz="2400" b="1" dirty="0">
                  <a:solidFill>
                    <a:srgbClr val="000000"/>
                  </a:solidFill>
                  <a:latin typeface="Times New Roman" panose="02020603050405020304" pitchFamily="18" charset="0"/>
                  <a:ea typeface="楷体_GB2312" pitchFamily="49" charset="-122"/>
                </a:rPr>
                <a:t>1/m</a:t>
              </a:r>
              <a:endParaRPr kumimoji="1" lang="en-US" altLang="zh-CN" sz="2400" dirty="0">
                <a:solidFill>
                  <a:srgbClr val="000000"/>
                </a:solidFill>
                <a:latin typeface="Times New Roman" panose="02020603050405020304" pitchFamily="18" charset="0"/>
                <a:ea typeface="幼圆" panose="02010509060101010101" pitchFamily="49" charset="-122"/>
              </a:endParaRPr>
            </a:p>
          </p:txBody>
        </p:sp>
      </p:grpSp>
      <p:grpSp>
        <p:nvGrpSpPr>
          <p:cNvPr id="788496" name="Group 16"/>
          <p:cNvGrpSpPr>
            <a:grpSpLocks/>
          </p:cNvGrpSpPr>
          <p:nvPr/>
        </p:nvGrpSpPr>
        <p:grpSpPr bwMode="auto">
          <a:xfrm>
            <a:off x="1703389" y="4676779"/>
            <a:ext cx="8891587" cy="863601"/>
            <a:chOff x="249" y="3001"/>
            <a:chExt cx="5601" cy="544"/>
          </a:xfrm>
        </p:grpSpPr>
        <p:sp>
          <p:nvSpPr>
            <p:cNvPr id="148493" name="Text Box 17"/>
            <p:cNvSpPr txBox="1">
              <a:spLocks noChangeArrowheads="1"/>
            </p:cNvSpPr>
            <p:nvPr/>
          </p:nvSpPr>
          <p:spPr bwMode="auto">
            <a:xfrm>
              <a:off x="612" y="3022"/>
              <a:ext cx="523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is attenuation factor</a:t>
              </a:r>
              <a:r>
                <a:rPr kumimoji="1" lang="zh-CN" altLang="en-US"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ea typeface="楷体_GB2312" pitchFamily="49" charset="-122"/>
                </a:rPr>
                <a:t>is attenuation constant</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unit</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Np/m (nepers per meter)</a:t>
              </a:r>
            </a:p>
          </p:txBody>
        </p:sp>
        <p:graphicFrame>
          <p:nvGraphicFramePr>
            <p:cNvPr id="148494" name="Object 14"/>
            <p:cNvGraphicFramePr>
              <a:graphicFrameLocks noChangeAspect="1"/>
            </p:cNvGraphicFramePr>
            <p:nvPr/>
          </p:nvGraphicFramePr>
          <p:xfrm>
            <a:off x="249" y="3001"/>
            <a:ext cx="438" cy="334"/>
          </p:xfrm>
          <a:graphic>
            <a:graphicData uri="http://schemas.openxmlformats.org/presentationml/2006/ole">
              <mc:AlternateContent xmlns:mc="http://schemas.openxmlformats.org/markup-compatibility/2006">
                <mc:Choice xmlns:v="urn:schemas-microsoft-com:vml" Requires="v">
                  <p:oleObj spid="_x0000_s233625" name="公式" r:id="rId11" imgW="343080" imgH="253800" progId="Equation.3">
                    <p:embed/>
                  </p:oleObj>
                </mc:Choice>
                <mc:Fallback>
                  <p:oleObj name="公式" r:id="rId11" imgW="34308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 y="3001"/>
                          <a:ext cx="43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88499" name="Group 19"/>
          <p:cNvGrpSpPr>
            <a:grpSpLocks/>
          </p:cNvGrpSpPr>
          <p:nvPr/>
        </p:nvGrpSpPr>
        <p:grpSpPr bwMode="auto">
          <a:xfrm>
            <a:off x="1700213" y="5670553"/>
            <a:ext cx="8716962" cy="854076"/>
            <a:chOff x="201" y="3415"/>
            <a:chExt cx="5491" cy="538"/>
          </a:xfrm>
        </p:grpSpPr>
        <p:graphicFrame>
          <p:nvGraphicFramePr>
            <p:cNvPr id="148496" name="Object 16"/>
            <p:cNvGraphicFramePr>
              <a:graphicFrameLocks noChangeAspect="1"/>
            </p:cNvGraphicFramePr>
            <p:nvPr/>
          </p:nvGraphicFramePr>
          <p:xfrm>
            <a:off x="201" y="3415"/>
            <a:ext cx="543" cy="339"/>
          </p:xfrm>
          <a:graphic>
            <a:graphicData uri="http://schemas.openxmlformats.org/presentationml/2006/ole">
              <mc:AlternateContent xmlns:mc="http://schemas.openxmlformats.org/markup-compatibility/2006">
                <mc:Choice xmlns:v="urn:schemas-microsoft-com:vml" Requires="v">
                  <p:oleObj spid="_x0000_s233626" name="Equation" r:id="rId13" imgW="394200" imgH="253800" progId="Equation.DSMT4">
                    <p:embed/>
                  </p:oleObj>
                </mc:Choice>
                <mc:Fallback>
                  <p:oleObj name="Equation" r:id="rId13" imgW="394200" imgH="253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 y="3415"/>
                          <a:ext cx="54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8497" name="Text Box 21"/>
            <p:cNvSpPr txBox="1">
              <a:spLocks noChangeArrowheads="1"/>
            </p:cNvSpPr>
            <p:nvPr/>
          </p:nvSpPr>
          <p:spPr bwMode="auto">
            <a:xfrm>
              <a:off x="679" y="3430"/>
              <a:ext cx="501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is phase factor </a:t>
              </a:r>
              <a:r>
                <a:rPr kumimoji="1" lang="zh-CN" altLang="en-US"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ea typeface="楷体_GB2312" pitchFamily="49" charset="-122"/>
                </a:rPr>
                <a:t>is phase constant</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unit</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rad/m</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radian per meter</a:t>
              </a:r>
              <a:r>
                <a:rPr kumimoji="1" lang="zh-CN" altLang="en-US" sz="2400" b="1">
                  <a:solidFill>
                    <a:srgbClr val="000000"/>
                  </a:solidFill>
                  <a:latin typeface="Times New Roman" panose="02020603050405020304" pitchFamily="18" charset="0"/>
                  <a:ea typeface="楷体_GB2312" pitchFamily="49" charset="-122"/>
                </a:rPr>
                <a:t>）</a:t>
              </a:r>
            </a:p>
          </p:txBody>
        </p:sp>
      </p:grpSp>
      <p:grpSp>
        <p:nvGrpSpPr>
          <p:cNvPr id="788502" name="Group 22"/>
          <p:cNvGrpSpPr>
            <a:grpSpLocks/>
          </p:cNvGrpSpPr>
          <p:nvPr/>
        </p:nvGrpSpPr>
        <p:grpSpPr bwMode="auto">
          <a:xfrm>
            <a:off x="1703389" y="3357564"/>
            <a:ext cx="8891587" cy="534987"/>
            <a:chOff x="104" y="2494"/>
            <a:chExt cx="5601" cy="337"/>
          </a:xfrm>
        </p:grpSpPr>
        <p:graphicFrame>
          <p:nvGraphicFramePr>
            <p:cNvPr id="148499" name="Object 19"/>
            <p:cNvGraphicFramePr>
              <a:graphicFrameLocks noChangeAspect="1"/>
            </p:cNvGraphicFramePr>
            <p:nvPr/>
          </p:nvGraphicFramePr>
          <p:xfrm>
            <a:off x="3017" y="2494"/>
            <a:ext cx="2688" cy="337"/>
          </p:xfrm>
          <a:graphic>
            <a:graphicData uri="http://schemas.openxmlformats.org/presentationml/2006/ole">
              <mc:AlternateContent xmlns:mc="http://schemas.openxmlformats.org/markup-compatibility/2006">
                <mc:Choice xmlns:v="urn:schemas-microsoft-com:vml" Requires="v">
                  <p:oleObj spid="_x0000_s233627" name="Equation" r:id="rId15" imgW="2415240" imgH="304560" progId="Equation.DSMT4">
                    <p:embed/>
                  </p:oleObj>
                </mc:Choice>
                <mc:Fallback>
                  <p:oleObj name="Equation" r:id="rId15" imgW="2415240" imgH="30456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17" y="2494"/>
                          <a:ext cx="2688" cy="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500" name="Text Box 24"/>
            <p:cNvSpPr txBox="1">
              <a:spLocks noChangeArrowheads="1"/>
            </p:cNvSpPr>
            <p:nvPr/>
          </p:nvSpPr>
          <p:spPr bwMode="auto">
            <a:xfrm>
              <a:off x="104" y="2507"/>
              <a:ext cx="3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rgbClr val="000000"/>
                  </a:solidFill>
                  <a:latin typeface="Times New Roman" panose="02020603050405020304" pitchFamily="18" charset="0"/>
                  <a:ea typeface="楷体_GB2312" pitchFamily="49" charset="-122"/>
                </a:rPr>
                <a:t>The instantaneous electric field as</a:t>
              </a:r>
            </a:p>
          </p:txBody>
        </p:sp>
      </p:grpSp>
      <p:sp>
        <p:nvSpPr>
          <p:cNvPr id="788506" name="AutoShape 26"/>
          <p:cNvSpPr>
            <a:spLocks noChangeArrowheads="1"/>
          </p:cNvSpPr>
          <p:nvPr/>
        </p:nvSpPr>
        <p:spPr bwMode="auto">
          <a:xfrm>
            <a:off x="5159375" y="2636838"/>
            <a:ext cx="1150938" cy="576262"/>
          </a:xfrm>
          <a:prstGeom prst="wedgeRoundRectCallout">
            <a:avLst>
              <a:gd name="adj1" fmla="val 70412"/>
              <a:gd name="adj2" fmla="val -102616"/>
              <a:gd name="adj3" fmla="val 16667"/>
            </a:avLst>
          </a:prstGeom>
          <a:noFill/>
          <a:ln w="28575">
            <a:solidFill>
              <a:srgbClr val="FFCC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sp>
        <p:nvSpPr>
          <p:cNvPr id="788507" name="Text Box 27"/>
          <p:cNvSpPr txBox="1">
            <a:spLocks noChangeArrowheads="1"/>
          </p:cNvSpPr>
          <p:nvPr/>
        </p:nvSpPr>
        <p:spPr bwMode="auto">
          <a:xfrm>
            <a:off x="6672264" y="1916114"/>
            <a:ext cx="3779837" cy="727075"/>
          </a:xfrm>
          <a:prstGeom prst="rect">
            <a:avLst/>
          </a:prstGeom>
          <a:solidFill>
            <a:srgbClr val="CCFFFF"/>
          </a:solidFill>
          <a:ln w="25400">
            <a:solidFill>
              <a:srgbClr val="FF00FF"/>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dirty="0">
                <a:solidFill>
                  <a:srgbClr val="000000"/>
                </a:solidFill>
                <a:latin typeface="Times New Roman" panose="02020603050405020304" pitchFamily="18" charset="0"/>
                <a:ea typeface="楷体_GB2312" pitchFamily="49" charset="-122"/>
              </a:rPr>
              <a:t>Amplitude attenuate in the form of  index , is evanescent wave</a:t>
            </a:r>
          </a:p>
        </p:txBody>
      </p:sp>
      <p:pic>
        <p:nvPicPr>
          <p:cNvPr id="148503" name="图片 1"/>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168901" y="4743451"/>
            <a:ext cx="352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504" name="图片 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665663" y="5694363"/>
            <a:ext cx="4191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912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489"/>
                                        </p:tgtEl>
                                        <p:attrNameLst>
                                          <p:attrName>style.visibility</p:attrName>
                                        </p:attrNameLst>
                                      </p:cBhvr>
                                      <p:to>
                                        <p:strVal val="visible"/>
                                      </p:to>
                                    </p:set>
                                    <p:animEffect transition="in" filter="blinds(horizontal)">
                                      <p:cBhvr>
                                        <p:cTn id="7" dur="500"/>
                                        <p:tgtEl>
                                          <p:spTgt spid="788489"/>
                                        </p:tgtEl>
                                      </p:cBhvr>
                                    </p:animEffect>
                                  </p:childTnLst>
                                </p:cTn>
                              </p:par>
                              <p:par>
                                <p:cTn id="8" presetID="3" presetClass="entr" presetSubtype="10" fill="hold" nodeType="withEffect">
                                  <p:stCondLst>
                                    <p:cond delay="0"/>
                                  </p:stCondLst>
                                  <p:childTnLst>
                                    <p:set>
                                      <p:cBhvr>
                                        <p:cTn id="9" dur="1" fill="hold">
                                          <p:stCondLst>
                                            <p:cond delay="0"/>
                                          </p:stCondLst>
                                        </p:cTn>
                                        <p:tgtEl>
                                          <p:spTgt spid="788490"/>
                                        </p:tgtEl>
                                        <p:attrNameLst>
                                          <p:attrName>style.visibility</p:attrName>
                                        </p:attrNameLst>
                                      </p:cBhvr>
                                      <p:to>
                                        <p:strVal val="visible"/>
                                      </p:to>
                                    </p:set>
                                    <p:animEffect transition="in" filter="blinds(horizontal)">
                                      <p:cBhvr>
                                        <p:cTn id="10" dur="500"/>
                                        <p:tgtEl>
                                          <p:spTgt spid="7884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88491"/>
                                        </p:tgtEl>
                                        <p:attrNameLst>
                                          <p:attrName>style.visibility</p:attrName>
                                        </p:attrNameLst>
                                      </p:cBhvr>
                                      <p:to>
                                        <p:strVal val="visible"/>
                                      </p:to>
                                    </p:set>
                                    <p:animEffect transition="in" filter="blinds(horizontal)">
                                      <p:cBhvr>
                                        <p:cTn id="15" dur="500"/>
                                        <p:tgtEl>
                                          <p:spTgt spid="788491"/>
                                        </p:tgtEl>
                                      </p:cBhvr>
                                    </p:animEffect>
                                  </p:childTnLst>
                                </p:cTn>
                              </p:par>
                            </p:childTnLst>
                          </p:cTn>
                        </p:par>
                        <p:par>
                          <p:cTn id="16" fill="hold" nodeType="afterGroup">
                            <p:stCondLst>
                              <p:cond delay="500"/>
                            </p:stCondLst>
                            <p:childTnLst>
                              <p:par>
                                <p:cTn id="17" presetID="3" presetClass="entr" presetSubtype="10" fill="hold" nodeType="afterEffect">
                                  <p:stCondLst>
                                    <p:cond delay="0"/>
                                  </p:stCondLst>
                                  <p:childTnLst>
                                    <p:set>
                                      <p:cBhvr>
                                        <p:cTn id="18" dur="1" fill="hold">
                                          <p:stCondLst>
                                            <p:cond delay="0"/>
                                          </p:stCondLst>
                                        </p:cTn>
                                        <p:tgtEl>
                                          <p:spTgt spid="788483"/>
                                        </p:tgtEl>
                                        <p:attrNameLst>
                                          <p:attrName>style.visibility</p:attrName>
                                        </p:attrNameLst>
                                      </p:cBhvr>
                                      <p:to>
                                        <p:strVal val="visible"/>
                                      </p:to>
                                    </p:set>
                                    <p:animEffect transition="in" filter="blinds(horizontal)">
                                      <p:cBhvr>
                                        <p:cTn id="19" dur="2000"/>
                                        <p:tgtEl>
                                          <p:spTgt spid="78848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788484"/>
                                        </p:tgtEl>
                                        <p:attrNameLst>
                                          <p:attrName>style.visibility</p:attrName>
                                        </p:attrNameLst>
                                      </p:cBhvr>
                                      <p:to>
                                        <p:strVal val="visible"/>
                                      </p:to>
                                    </p:set>
                                    <p:animEffect transition="in" filter="blinds(horizontal)">
                                      <p:cBhvr>
                                        <p:cTn id="24" dur="500"/>
                                        <p:tgtEl>
                                          <p:spTgt spid="78848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88507"/>
                                        </p:tgtEl>
                                        <p:attrNameLst>
                                          <p:attrName>style.visibility</p:attrName>
                                        </p:attrNameLst>
                                      </p:cBhvr>
                                      <p:to>
                                        <p:strVal val="visible"/>
                                      </p:to>
                                    </p:set>
                                    <p:animEffect transition="in" filter="blinds(horizontal)">
                                      <p:cBhvr>
                                        <p:cTn id="29" dur="500"/>
                                        <p:tgtEl>
                                          <p:spTgt spid="78850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88506"/>
                                        </p:tgtEl>
                                        <p:attrNameLst>
                                          <p:attrName>style.visibility</p:attrName>
                                        </p:attrNameLst>
                                      </p:cBhvr>
                                      <p:to>
                                        <p:strVal val="visible"/>
                                      </p:to>
                                    </p:set>
                                    <p:animEffect transition="in" filter="blinds(horizontal)">
                                      <p:cBhvr>
                                        <p:cTn id="32" dur="500"/>
                                        <p:tgtEl>
                                          <p:spTgt spid="7885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88502"/>
                                        </p:tgtEl>
                                        <p:attrNameLst>
                                          <p:attrName>style.visibility</p:attrName>
                                        </p:attrNameLst>
                                      </p:cBhvr>
                                      <p:to>
                                        <p:strVal val="visible"/>
                                      </p:to>
                                    </p:set>
                                    <p:animEffect transition="in" filter="blinds(horizontal)">
                                      <p:cBhvr>
                                        <p:cTn id="37" dur="500"/>
                                        <p:tgtEl>
                                          <p:spTgt spid="7885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88493"/>
                                        </p:tgtEl>
                                        <p:attrNameLst>
                                          <p:attrName>style.visibility</p:attrName>
                                        </p:attrNameLst>
                                      </p:cBhvr>
                                      <p:to>
                                        <p:strVal val="visible"/>
                                      </p:to>
                                    </p:set>
                                    <p:animEffect transition="in" filter="blinds(horizontal)">
                                      <p:cBhvr>
                                        <p:cTn id="42" dur="500"/>
                                        <p:tgtEl>
                                          <p:spTgt spid="788493"/>
                                        </p:tgtEl>
                                      </p:cBhvr>
                                    </p:animEffect>
                                  </p:childTnLst>
                                </p:cTn>
                              </p:par>
                              <p:par>
                                <p:cTn id="43" presetID="3" presetClass="entr" presetSubtype="10" fill="hold" nodeType="withEffect">
                                  <p:stCondLst>
                                    <p:cond delay="0"/>
                                  </p:stCondLst>
                                  <p:childTnLst>
                                    <p:set>
                                      <p:cBhvr>
                                        <p:cTn id="44" dur="1" fill="hold">
                                          <p:stCondLst>
                                            <p:cond delay="0"/>
                                          </p:stCondLst>
                                        </p:cTn>
                                        <p:tgtEl>
                                          <p:spTgt spid="788496"/>
                                        </p:tgtEl>
                                        <p:attrNameLst>
                                          <p:attrName>style.visibility</p:attrName>
                                        </p:attrNameLst>
                                      </p:cBhvr>
                                      <p:to>
                                        <p:strVal val="visible"/>
                                      </p:to>
                                    </p:set>
                                    <p:animEffect transition="in" filter="blinds(horizontal)">
                                      <p:cBhvr>
                                        <p:cTn id="45" dur="500"/>
                                        <p:tgtEl>
                                          <p:spTgt spid="788496"/>
                                        </p:tgtEl>
                                      </p:cBhvr>
                                    </p:animEffect>
                                  </p:childTnLst>
                                </p:cTn>
                              </p:par>
                              <p:par>
                                <p:cTn id="46" presetID="3" presetClass="entr" presetSubtype="10" fill="hold" nodeType="withEffect">
                                  <p:stCondLst>
                                    <p:cond delay="0"/>
                                  </p:stCondLst>
                                  <p:childTnLst>
                                    <p:set>
                                      <p:cBhvr>
                                        <p:cTn id="47" dur="1" fill="hold">
                                          <p:stCondLst>
                                            <p:cond delay="0"/>
                                          </p:stCondLst>
                                        </p:cTn>
                                        <p:tgtEl>
                                          <p:spTgt spid="788499"/>
                                        </p:tgtEl>
                                        <p:attrNameLst>
                                          <p:attrName>style.visibility</p:attrName>
                                        </p:attrNameLst>
                                      </p:cBhvr>
                                      <p:to>
                                        <p:strVal val="visible"/>
                                      </p:to>
                                    </p:set>
                                    <p:animEffect transition="in" filter="blinds(horizontal)">
                                      <p:cBhvr>
                                        <p:cTn id="48" dur="500"/>
                                        <p:tgtEl>
                                          <p:spTgt spid="788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9" grpId="0"/>
      <p:bldP spid="788491" grpId="0"/>
      <p:bldP spid="788506" grpId="0" animBg="1"/>
      <p:bldP spid="78850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83" name="灯片编号占位符 3"/>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FDEC67F-D721-448D-8B00-FD30C2F450EA}" type="slidenum">
              <a:rPr lang="en-US" altLang="zh-CN" sz="1400">
                <a:solidFill>
                  <a:srgbClr val="000000"/>
                </a:solidFill>
              </a:rPr>
              <a:pPr algn="r"/>
              <a:t>37</a:t>
            </a:fld>
            <a:endParaRPr lang="en-US" altLang="zh-CN" sz="1400">
              <a:solidFill>
                <a:srgbClr val="000000"/>
              </a:solidFill>
            </a:endParaRPr>
          </a:p>
        </p:txBody>
      </p:sp>
      <p:graphicFrame>
        <p:nvGraphicFramePr>
          <p:cNvPr id="789506" name="Object 3"/>
          <p:cNvGraphicFramePr>
            <a:graphicFrameLocks noChangeAspect="1"/>
          </p:cNvGraphicFramePr>
          <p:nvPr/>
        </p:nvGraphicFramePr>
        <p:xfrm>
          <a:off x="2908301" y="836614"/>
          <a:ext cx="5438775" cy="973137"/>
        </p:xfrm>
        <a:graphic>
          <a:graphicData uri="http://schemas.openxmlformats.org/presentationml/2006/ole">
            <mc:AlternateContent xmlns:mc="http://schemas.openxmlformats.org/markup-compatibility/2006">
              <mc:Choice xmlns:v="urn:schemas-microsoft-com:vml" Requires="v">
                <p:oleObj spid="_x0000_s234678" name="Equation" r:id="rId3" imgW="3279960" imgH="583920" progId="Equation.DSMT4">
                  <p:embed/>
                </p:oleObj>
              </mc:Choice>
              <mc:Fallback>
                <p:oleObj name="Equation" r:id="rId3" imgW="3279960" imgH="5839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301" y="836614"/>
                        <a:ext cx="5438775" cy="973137"/>
                      </a:xfrm>
                      <a:prstGeom prst="rect">
                        <a:avLst/>
                      </a:prstGeom>
                      <a:noFill/>
                      <a:extLst>
                        <a:ext uri="{909E8E84-426E-40DD-AFC4-6F175D3DCCD1}">
                          <a14:hiddenFill xmlns:a14="http://schemas.microsoft.com/office/drawing/2010/main">
                            <a:solidFill>
                              <a:srgbClr val="CC99FF"/>
                            </a:solidFill>
                          </a14:hiddenFill>
                        </a:ext>
                      </a:extLst>
                    </p:spPr>
                  </p:pic>
                </p:oleObj>
              </mc:Fallback>
            </mc:AlternateContent>
          </a:graphicData>
        </a:graphic>
      </p:graphicFrame>
      <p:grpSp>
        <p:nvGrpSpPr>
          <p:cNvPr id="789507" name="Group 3"/>
          <p:cNvGrpSpPr>
            <a:grpSpLocks/>
          </p:cNvGrpSpPr>
          <p:nvPr/>
        </p:nvGrpSpPr>
        <p:grpSpPr bwMode="auto">
          <a:xfrm>
            <a:off x="1458912" y="2924176"/>
            <a:ext cx="5153026" cy="1077913"/>
            <a:chOff x="-311" y="1842"/>
            <a:chExt cx="3246" cy="679"/>
          </a:xfrm>
        </p:grpSpPr>
        <p:graphicFrame>
          <p:nvGraphicFramePr>
            <p:cNvPr id="149509" name="Object 5"/>
            <p:cNvGraphicFramePr>
              <a:graphicFrameLocks noChangeAspect="1"/>
            </p:cNvGraphicFramePr>
            <p:nvPr/>
          </p:nvGraphicFramePr>
          <p:xfrm>
            <a:off x="1389" y="1842"/>
            <a:ext cx="1546" cy="679"/>
          </p:xfrm>
          <a:graphic>
            <a:graphicData uri="http://schemas.openxmlformats.org/presentationml/2006/ole">
              <mc:AlternateContent xmlns:mc="http://schemas.openxmlformats.org/markup-compatibility/2006">
                <mc:Choice xmlns:v="urn:schemas-microsoft-com:vml" Requires="v">
                  <p:oleObj spid="_x0000_s234679" name="Equation" r:id="rId5" imgW="1474560" imgH="634680" progId="Equation.DSMT4">
                    <p:embed/>
                  </p:oleObj>
                </mc:Choice>
                <mc:Fallback>
                  <p:oleObj name="Equation" r:id="rId5" imgW="1474560" imgH="634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 y="1842"/>
                          <a:ext cx="1546" cy="679"/>
                        </a:xfrm>
                        <a:prstGeom prst="rect">
                          <a:avLst/>
                        </a:prstGeom>
                        <a:noFill/>
                        <a:extLst>
                          <a:ext uri="{909E8E84-426E-40DD-AFC4-6F175D3DCCD1}">
                            <a14:hiddenFill xmlns:a14="http://schemas.microsoft.com/office/drawing/2010/main">
                              <a:solidFill>
                                <a:srgbClr val="CC99FF"/>
                              </a:solidFill>
                            </a14:hiddenFill>
                          </a:ext>
                        </a:extLst>
                      </p:spPr>
                    </p:pic>
                  </p:oleObj>
                </mc:Fallback>
              </mc:AlternateContent>
            </a:graphicData>
          </a:graphic>
        </p:graphicFrame>
        <p:sp>
          <p:nvSpPr>
            <p:cNvPr id="149510" name="Text Box 5"/>
            <p:cNvSpPr txBox="1">
              <a:spLocks noChangeArrowheads="1"/>
            </p:cNvSpPr>
            <p:nvPr/>
          </p:nvSpPr>
          <p:spPr bwMode="auto">
            <a:xfrm>
              <a:off x="-311" y="2024"/>
              <a:ext cx="17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rPr>
                <a:t>intrinsic impedance</a:t>
              </a:r>
            </a:p>
          </p:txBody>
        </p:sp>
      </p:grpSp>
      <p:graphicFrame>
        <p:nvGraphicFramePr>
          <p:cNvPr id="789510" name="Object 7"/>
          <p:cNvGraphicFramePr>
            <a:graphicFrameLocks noChangeAspect="1"/>
          </p:cNvGraphicFramePr>
          <p:nvPr/>
        </p:nvGraphicFramePr>
        <p:xfrm>
          <a:off x="2940051" y="1746251"/>
          <a:ext cx="4740275" cy="1027113"/>
        </p:xfrm>
        <a:graphic>
          <a:graphicData uri="http://schemas.openxmlformats.org/presentationml/2006/ole">
            <mc:AlternateContent xmlns:mc="http://schemas.openxmlformats.org/markup-compatibility/2006">
              <mc:Choice xmlns:v="urn:schemas-microsoft-com:vml" Requires="v">
                <p:oleObj spid="_x0000_s234680" name="Equation" r:id="rId7" imgW="3127320" imgH="609120" progId="Equation.DSMT4">
                  <p:embed/>
                </p:oleObj>
              </mc:Choice>
              <mc:Fallback>
                <p:oleObj name="Equation" r:id="rId7" imgW="3127320" imgH="609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0051" y="1746251"/>
                        <a:ext cx="4740275" cy="1027113"/>
                      </a:xfrm>
                      <a:prstGeom prst="rect">
                        <a:avLst/>
                      </a:prstGeom>
                      <a:noFill/>
                      <a:extLst>
                        <a:ext uri="{909E8E84-426E-40DD-AFC4-6F175D3DCCD1}">
                          <a14:hiddenFill xmlns:a14="http://schemas.microsoft.com/office/drawing/2010/main">
                            <a:gradFill rotWithShape="0">
                              <a:gsLst>
                                <a:gs pos="0">
                                  <a:schemeClr val="bg1"/>
                                </a:gs>
                                <a:gs pos="100000">
                                  <a:schemeClr val="accent1"/>
                                </a:gs>
                              </a:gsLst>
                              <a:lin ang="5400000" scaled="1"/>
                            </a:gradFill>
                          </a14:hiddenFill>
                        </a:ext>
                      </a:extLst>
                    </p:spPr>
                  </p:pic>
                </p:oleObj>
              </mc:Fallback>
            </mc:AlternateContent>
          </a:graphicData>
        </a:graphic>
      </p:graphicFrame>
      <p:pic>
        <p:nvPicPr>
          <p:cNvPr id="789511" name="Picture 7" descr="3"/>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847851" y="4221164"/>
            <a:ext cx="417671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512" name="Picture 8" descr="3"/>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167439" y="4221164"/>
            <a:ext cx="43195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89513" name="Object 10"/>
          <p:cNvGraphicFramePr>
            <a:graphicFrameLocks noChangeAspect="1"/>
          </p:cNvGraphicFramePr>
          <p:nvPr/>
        </p:nvGraphicFramePr>
        <p:xfrm>
          <a:off x="1836738" y="4908550"/>
          <a:ext cx="336550" cy="363538"/>
        </p:xfrm>
        <a:graphic>
          <a:graphicData uri="http://schemas.openxmlformats.org/presentationml/2006/ole">
            <mc:AlternateContent xmlns:mc="http://schemas.openxmlformats.org/markup-compatibility/2006">
              <mc:Choice xmlns:v="urn:schemas-microsoft-com:vml" Requires="v">
                <p:oleObj spid="_x0000_s234681" name="Equation" r:id="rId11" imgW="177569" imgH="202936" progId="Equation.DSMT4">
                  <p:embed/>
                </p:oleObj>
              </mc:Choice>
              <mc:Fallback>
                <p:oleObj name="Equation" r:id="rId11" imgW="177569" imgH="20293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6738" y="4908550"/>
                        <a:ext cx="33655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14" name="Object 11"/>
          <p:cNvGraphicFramePr>
            <a:graphicFrameLocks noChangeAspect="1"/>
          </p:cNvGraphicFramePr>
          <p:nvPr/>
        </p:nvGraphicFramePr>
        <p:xfrm>
          <a:off x="10164763" y="5184775"/>
          <a:ext cx="252412" cy="387350"/>
        </p:xfrm>
        <a:graphic>
          <a:graphicData uri="http://schemas.openxmlformats.org/presentationml/2006/ole">
            <mc:AlternateContent xmlns:mc="http://schemas.openxmlformats.org/markup-compatibility/2006">
              <mc:Choice xmlns:v="urn:schemas-microsoft-com:vml" Requires="v">
                <p:oleObj spid="_x0000_s234682" name="Equation" r:id="rId13" imgW="139579" imgH="215713" progId="Equation.DSMT4">
                  <p:embed/>
                </p:oleObj>
              </mc:Choice>
              <mc:Fallback>
                <p:oleObj name="Equation" r:id="rId13" imgW="139579" imgH="2157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64763" y="5184775"/>
                        <a:ext cx="252412"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15" name="Object 12"/>
          <p:cNvGraphicFramePr>
            <a:graphicFrameLocks noChangeAspect="1"/>
          </p:cNvGraphicFramePr>
          <p:nvPr/>
        </p:nvGraphicFramePr>
        <p:xfrm>
          <a:off x="2322514" y="4475164"/>
          <a:ext cx="288925" cy="363537"/>
        </p:xfrm>
        <a:graphic>
          <a:graphicData uri="http://schemas.openxmlformats.org/presentationml/2006/ole">
            <mc:AlternateContent xmlns:mc="http://schemas.openxmlformats.org/markup-compatibility/2006">
              <mc:Choice xmlns:v="urn:schemas-microsoft-com:vml" Requires="v">
                <p:oleObj spid="_x0000_s234683" name="Equation" r:id="rId15" imgW="152268" imgH="203024" progId="Equation.DSMT4">
                  <p:embed/>
                </p:oleObj>
              </mc:Choice>
              <mc:Fallback>
                <p:oleObj name="Equation" r:id="rId15" imgW="152268" imgH="203024"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2514" y="4475164"/>
                        <a:ext cx="288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16" name="Object 13"/>
          <p:cNvGraphicFramePr>
            <a:graphicFrameLocks noChangeAspect="1"/>
          </p:cNvGraphicFramePr>
          <p:nvPr/>
        </p:nvGraphicFramePr>
        <p:xfrm>
          <a:off x="5664200" y="5257800"/>
          <a:ext cx="266700" cy="387350"/>
        </p:xfrm>
        <a:graphic>
          <a:graphicData uri="http://schemas.openxmlformats.org/presentationml/2006/ole">
            <mc:AlternateContent xmlns:mc="http://schemas.openxmlformats.org/markup-compatibility/2006">
              <mc:Choice xmlns:v="urn:schemas-microsoft-com:vml" Requires="v">
                <p:oleObj spid="_x0000_s234684" name="Equation" r:id="rId17" imgW="139579" imgH="215713" progId="Equation.DSMT4">
                  <p:embed/>
                </p:oleObj>
              </mc:Choice>
              <mc:Fallback>
                <p:oleObj name="Equation" r:id="rId17" imgW="139579" imgH="215713"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4200" y="5257800"/>
                        <a:ext cx="2667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17" name="Object 14"/>
          <p:cNvGraphicFramePr>
            <a:graphicFrameLocks noChangeAspect="1"/>
          </p:cNvGraphicFramePr>
          <p:nvPr/>
        </p:nvGraphicFramePr>
        <p:xfrm>
          <a:off x="6156325" y="4770439"/>
          <a:ext cx="319088" cy="365125"/>
        </p:xfrm>
        <a:graphic>
          <a:graphicData uri="http://schemas.openxmlformats.org/presentationml/2006/ole">
            <mc:AlternateContent xmlns:mc="http://schemas.openxmlformats.org/markup-compatibility/2006">
              <mc:Choice xmlns:v="urn:schemas-microsoft-com:vml" Requires="v">
                <p:oleObj spid="_x0000_s234685" name="Equation" r:id="rId19" imgW="177569" imgH="202936" progId="Equation.DSMT4">
                  <p:embed/>
                </p:oleObj>
              </mc:Choice>
              <mc:Fallback>
                <p:oleObj name="Equation" r:id="rId19" imgW="177569" imgH="20293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56325" y="4770439"/>
                        <a:ext cx="3190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18" name="Object 15"/>
          <p:cNvGraphicFramePr>
            <a:graphicFrameLocks noChangeAspect="1"/>
          </p:cNvGraphicFramePr>
          <p:nvPr/>
        </p:nvGraphicFramePr>
        <p:xfrm>
          <a:off x="6526214" y="4476751"/>
          <a:ext cx="274637" cy="365125"/>
        </p:xfrm>
        <a:graphic>
          <a:graphicData uri="http://schemas.openxmlformats.org/presentationml/2006/ole">
            <mc:AlternateContent xmlns:mc="http://schemas.openxmlformats.org/markup-compatibility/2006">
              <mc:Choice xmlns:v="urn:schemas-microsoft-com:vml" Requires="v">
                <p:oleObj spid="_x0000_s234686" name="Equation" r:id="rId21" imgW="152268" imgH="203024" progId="Equation.DSMT4">
                  <p:embed/>
                </p:oleObj>
              </mc:Choice>
              <mc:Fallback>
                <p:oleObj name="Equation" r:id="rId21" imgW="152268" imgH="203024"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26214" y="4476751"/>
                        <a:ext cx="2746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9519" name="Text Box 15"/>
          <p:cNvSpPr txBox="1">
            <a:spLocks noChangeArrowheads="1"/>
          </p:cNvSpPr>
          <p:nvPr/>
        </p:nvSpPr>
        <p:spPr bwMode="auto">
          <a:xfrm>
            <a:off x="6611938" y="5878514"/>
            <a:ext cx="33004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600" b="1">
                <a:solidFill>
                  <a:srgbClr val="000000"/>
                </a:solidFill>
                <a:latin typeface="宋体" panose="02010600030101010101" pitchFamily="2" charset="-122"/>
              </a:rPr>
              <a:t>E and H in Conductive Medium</a:t>
            </a:r>
          </a:p>
        </p:txBody>
      </p:sp>
      <p:sp>
        <p:nvSpPr>
          <p:cNvPr id="789520" name="Text Box 16"/>
          <p:cNvSpPr txBox="1">
            <a:spLocks noChangeArrowheads="1"/>
          </p:cNvSpPr>
          <p:nvPr/>
        </p:nvSpPr>
        <p:spPr bwMode="auto">
          <a:xfrm>
            <a:off x="2120900" y="5949950"/>
            <a:ext cx="3556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600" b="1">
                <a:solidFill>
                  <a:srgbClr val="000000"/>
                </a:solidFill>
                <a:latin typeface="宋体" panose="02010600030101010101" pitchFamily="2" charset="-122"/>
              </a:rPr>
              <a:t>E and H in Ideal dielectric</a:t>
            </a:r>
          </a:p>
        </p:txBody>
      </p:sp>
      <p:sp>
        <p:nvSpPr>
          <p:cNvPr id="149522" name="Text Box 17"/>
          <p:cNvSpPr txBox="1">
            <a:spLocks noChangeArrowheads="1"/>
          </p:cNvSpPr>
          <p:nvPr/>
        </p:nvSpPr>
        <p:spPr bwMode="auto">
          <a:xfrm>
            <a:off x="1631951" y="404814"/>
            <a:ext cx="60483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5000"/>
              </a:lnSpc>
              <a:buFontTx/>
              <a:buBlip>
                <a:blip r:embed="rId23"/>
              </a:buBlip>
            </a:pPr>
            <a:r>
              <a:rPr kumimoji="1" lang="en-US" altLang="zh-CN" sz="2400" b="1">
                <a:solidFill>
                  <a:srgbClr val="000000"/>
                </a:solidFill>
                <a:latin typeface="Times New Roman" panose="02020603050405020304" pitchFamily="18" charset="0"/>
                <a:ea typeface="楷体_GB2312" pitchFamily="49" charset="-122"/>
              </a:rPr>
              <a:t>   </a:t>
            </a:r>
            <a:r>
              <a:rPr kumimoji="1" lang="en-US" altLang="zh-CN" sz="2400" b="1">
                <a:solidFill>
                  <a:srgbClr val="000000"/>
                </a:solidFill>
                <a:latin typeface="Times New Roman" panose="02020603050405020304" pitchFamily="18" charset="0"/>
              </a:rPr>
              <a:t>The corresponding magnetic field</a:t>
            </a:r>
          </a:p>
        </p:txBody>
      </p:sp>
      <p:sp>
        <p:nvSpPr>
          <p:cNvPr id="789523" name="AutoShape 19"/>
          <p:cNvSpPr>
            <a:spLocks noChangeArrowheads="1"/>
          </p:cNvSpPr>
          <p:nvPr/>
        </p:nvSpPr>
        <p:spPr bwMode="auto">
          <a:xfrm>
            <a:off x="5676900" y="3141663"/>
            <a:ext cx="1150938" cy="576262"/>
          </a:xfrm>
          <a:prstGeom prst="wedgeRoundRectCallout">
            <a:avLst>
              <a:gd name="adj1" fmla="val 152620"/>
              <a:gd name="adj2" fmla="val 14463"/>
              <a:gd name="adj3" fmla="val 16667"/>
            </a:avLst>
          </a:prstGeom>
          <a:noFill/>
          <a:ln w="28575">
            <a:solidFill>
              <a:srgbClr val="FFCC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sp>
        <p:nvSpPr>
          <p:cNvPr id="789524" name="Text Box 20"/>
          <p:cNvSpPr txBox="1">
            <a:spLocks noChangeArrowheads="1"/>
          </p:cNvSpPr>
          <p:nvPr/>
        </p:nvSpPr>
        <p:spPr bwMode="auto">
          <a:xfrm>
            <a:off x="7604125" y="3141664"/>
            <a:ext cx="3024188" cy="727075"/>
          </a:xfrm>
          <a:prstGeom prst="rect">
            <a:avLst/>
          </a:prstGeom>
          <a:solidFill>
            <a:srgbClr val="CCFFFF"/>
          </a:solidFill>
          <a:ln w="25400">
            <a:solidFill>
              <a:srgbClr val="FF00FF"/>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000" b="1">
                <a:solidFill>
                  <a:srgbClr val="000000"/>
                </a:solidFill>
                <a:latin typeface="Times New Roman" panose="02020603050405020304" pitchFamily="18" charset="0"/>
              </a:rPr>
              <a:t>intrinsic impedance is complex</a:t>
            </a:r>
          </a:p>
        </p:txBody>
      </p:sp>
      <p:sp>
        <p:nvSpPr>
          <p:cNvPr id="149525" name="AutoShape 21"/>
          <p:cNvSpPr>
            <a:spLocks/>
          </p:cNvSpPr>
          <p:nvPr/>
        </p:nvSpPr>
        <p:spPr bwMode="auto">
          <a:xfrm>
            <a:off x="8548688" y="1730375"/>
            <a:ext cx="914400" cy="609600"/>
          </a:xfrm>
          <a:prstGeom prst="borderCallout1">
            <a:avLst>
              <a:gd name="adj1" fmla="val 18750"/>
              <a:gd name="adj2" fmla="val -8333"/>
              <a:gd name="adj3" fmla="val -63801"/>
              <a:gd name="adj4" fmla="val -477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latin typeface="Times New Roman" panose="02020603050405020304" pitchFamily="18" charset="0"/>
              <a:ea typeface="楷体_GB2312" pitchFamily="49" charset="-122"/>
            </a:endParaRPr>
          </a:p>
        </p:txBody>
      </p:sp>
      <p:sp>
        <p:nvSpPr>
          <p:cNvPr id="149526" name="AutoShape 22" descr="再生纸"/>
          <p:cNvSpPr>
            <a:spLocks/>
          </p:cNvSpPr>
          <p:nvPr/>
        </p:nvSpPr>
        <p:spPr bwMode="auto">
          <a:xfrm>
            <a:off x="7583489" y="1293813"/>
            <a:ext cx="3057525" cy="882650"/>
          </a:xfrm>
          <a:prstGeom prst="borderCallout1">
            <a:avLst>
              <a:gd name="adj1" fmla="val 12949"/>
              <a:gd name="adj2" fmla="val -2491"/>
              <a:gd name="adj3" fmla="val 109894"/>
              <a:gd name="adj4" fmla="val -26634"/>
            </a:avLst>
          </a:prstGeom>
          <a:solidFill>
            <a:schemeClr val="accent1"/>
          </a:solidFill>
          <a:ln w="15875">
            <a:solidFill>
              <a:schemeClr val="tx2"/>
            </a:solidFill>
            <a:miter lim="800000"/>
            <a:headEnd/>
            <a:tailEnd/>
          </a:ln>
        </p:spPr>
        <p:txBody>
          <a:bodyPr lIns="0" tIns="0" rIns="0" bIns="0"/>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00"/>
                </a:solidFill>
                <a:latin typeface="Times New Roman" panose="02020603050405020304" pitchFamily="18" charset="0"/>
                <a:ea typeface="楷体_GB2312" pitchFamily="49" charset="-122"/>
              </a:rPr>
              <a:t>      The phase of Magnetic field is different with electric field , and lag its.</a:t>
            </a:r>
          </a:p>
        </p:txBody>
      </p:sp>
    </p:spTree>
    <p:extLst>
      <p:ext uri="{BB962C8B-B14F-4D97-AF65-F5344CB8AC3E}">
        <p14:creationId xmlns:p14="http://schemas.microsoft.com/office/powerpoint/2010/main" val="3559490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9506"/>
                                        </p:tgtEl>
                                        <p:attrNameLst>
                                          <p:attrName>style.visibility</p:attrName>
                                        </p:attrNameLst>
                                      </p:cBhvr>
                                      <p:to>
                                        <p:strVal val="visible"/>
                                      </p:to>
                                    </p:set>
                                    <p:animEffect transition="in" filter="blinds(horizontal)">
                                      <p:cBhvr>
                                        <p:cTn id="7" dur="500"/>
                                        <p:tgtEl>
                                          <p:spTgt spid="78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89510"/>
                                        </p:tgtEl>
                                        <p:attrNameLst>
                                          <p:attrName>style.visibility</p:attrName>
                                        </p:attrNameLst>
                                      </p:cBhvr>
                                      <p:to>
                                        <p:strVal val="visible"/>
                                      </p:to>
                                    </p:set>
                                    <p:animEffect transition="in" filter="blinds(horizontal)">
                                      <p:cBhvr>
                                        <p:cTn id="12" dur="500"/>
                                        <p:tgtEl>
                                          <p:spTgt spid="7895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89507"/>
                                        </p:tgtEl>
                                        <p:attrNameLst>
                                          <p:attrName>style.visibility</p:attrName>
                                        </p:attrNameLst>
                                      </p:cBhvr>
                                      <p:to>
                                        <p:strVal val="visible"/>
                                      </p:to>
                                    </p:set>
                                    <p:animEffect transition="in" filter="blinds(horizontal)">
                                      <p:cBhvr>
                                        <p:cTn id="17" dur="500"/>
                                        <p:tgtEl>
                                          <p:spTgt spid="789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9523"/>
                                        </p:tgtEl>
                                        <p:attrNameLst>
                                          <p:attrName>style.visibility</p:attrName>
                                        </p:attrNameLst>
                                      </p:cBhvr>
                                      <p:to>
                                        <p:strVal val="visible"/>
                                      </p:to>
                                    </p:set>
                                    <p:animEffect transition="in" filter="blinds(horizontal)">
                                      <p:cBhvr>
                                        <p:cTn id="22" dur="500"/>
                                        <p:tgtEl>
                                          <p:spTgt spid="78952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89524"/>
                                        </p:tgtEl>
                                        <p:attrNameLst>
                                          <p:attrName>style.visibility</p:attrName>
                                        </p:attrNameLst>
                                      </p:cBhvr>
                                      <p:to>
                                        <p:strVal val="visible"/>
                                      </p:to>
                                    </p:set>
                                    <p:animEffect transition="in" filter="blinds(horizontal)">
                                      <p:cBhvr>
                                        <p:cTn id="25" dur="500"/>
                                        <p:tgtEl>
                                          <p:spTgt spid="78952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9526"/>
                                        </p:tgtEl>
                                        <p:attrNameLst>
                                          <p:attrName>style.visibility</p:attrName>
                                        </p:attrNameLst>
                                      </p:cBhvr>
                                      <p:to>
                                        <p:strVal val="visible"/>
                                      </p:to>
                                    </p:set>
                                    <p:animEffect transition="in" filter="blinds(horizontal)">
                                      <p:cBhvr>
                                        <p:cTn id="30" dur="500"/>
                                        <p:tgtEl>
                                          <p:spTgt spid="149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789511"/>
                                        </p:tgtEl>
                                        <p:attrNameLst>
                                          <p:attrName>style.visibility</p:attrName>
                                        </p:attrNameLst>
                                      </p:cBhvr>
                                      <p:to>
                                        <p:strVal val="visible"/>
                                      </p:to>
                                    </p:set>
                                    <p:animEffect transition="in" filter="fade">
                                      <p:cBhvr>
                                        <p:cTn id="35" dur="2000"/>
                                        <p:tgtEl>
                                          <p:spTgt spid="789511"/>
                                        </p:tgtEl>
                                      </p:cBhvr>
                                    </p:animEffect>
                                  </p:childTnLst>
                                </p:cTn>
                              </p:par>
                              <p:par>
                                <p:cTn id="36" presetID="10" presetClass="entr" presetSubtype="0" fill="hold" nodeType="withEffect">
                                  <p:stCondLst>
                                    <p:cond delay="0"/>
                                  </p:stCondLst>
                                  <p:childTnLst>
                                    <p:set>
                                      <p:cBhvr>
                                        <p:cTn id="37" dur="1" fill="hold">
                                          <p:stCondLst>
                                            <p:cond delay="0"/>
                                          </p:stCondLst>
                                        </p:cTn>
                                        <p:tgtEl>
                                          <p:spTgt spid="789512"/>
                                        </p:tgtEl>
                                        <p:attrNameLst>
                                          <p:attrName>style.visibility</p:attrName>
                                        </p:attrNameLst>
                                      </p:cBhvr>
                                      <p:to>
                                        <p:strVal val="visible"/>
                                      </p:to>
                                    </p:set>
                                    <p:animEffect transition="in" filter="fade">
                                      <p:cBhvr>
                                        <p:cTn id="38" dur="2000"/>
                                        <p:tgtEl>
                                          <p:spTgt spid="789512"/>
                                        </p:tgtEl>
                                      </p:cBhvr>
                                    </p:animEffect>
                                  </p:childTnLst>
                                </p:cTn>
                              </p:par>
                              <p:par>
                                <p:cTn id="39" presetID="10" presetClass="entr" presetSubtype="0" fill="hold" nodeType="withEffect">
                                  <p:stCondLst>
                                    <p:cond delay="0"/>
                                  </p:stCondLst>
                                  <p:childTnLst>
                                    <p:set>
                                      <p:cBhvr>
                                        <p:cTn id="40" dur="1" fill="hold">
                                          <p:stCondLst>
                                            <p:cond delay="0"/>
                                          </p:stCondLst>
                                        </p:cTn>
                                        <p:tgtEl>
                                          <p:spTgt spid="789513"/>
                                        </p:tgtEl>
                                        <p:attrNameLst>
                                          <p:attrName>style.visibility</p:attrName>
                                        </p:attrNameLst>
                                      </p:cBhvr>
                                      <p:to>
                                        <p:strVal val="visible"/>
                                      </p:to>
                                    </p:set>
                                    <p:animEffect transition="in" filter="fade">
                                      <p:cBhvr>
                                        <p:cTn id="41" dur="2000"/>
                                        <p:tgtEl>
                                          <p:spTgt spid="789513"/>
                                        </p:tgtEl>
                                      </p:cBhvr>
                                    </p:animEffect>
                                  </p:childTnLst>
                                </p:cTn>
                              </p:par>
                              <p:par>
                                <p:cTn id="42" presetID="10" presetClass="entr" presetSubtype="0" fill="hold" nodeType="withEffect">
                                  <p:stCondLst>
                                    <p:cond delay="0"/>
                                  </p:stCondLst>
                                  <p:childTnLst>
                                    <p:set>
                                      <p:cBhvr>
                                        <p:cTn id="43" dur="1" fill="hold">
                                          <p:stCondLst>
                                            <p:cond delay="0"/>
                                          </p:stCondLst>
                                        </p:cTn>
                                        <p:tgtEl>
                                          <p:spTgt spid="789514"/>
                                        </p:tgtEl>
                                        <p:attrNameLst>
                                          <p:attrName>style.visibility</p:attrName>
                                        </p:attrNameLst>
                                      </p:cBhvr>
                                      <p:to>
                                        <p:strVal val="visible"/>
                                      </p:to>
                                    </p:set>
                                    <p:animEffect transition="in" filter="fade">
                                      <p:cBhvr>
                                        <p:cTn id="44" dur="2000"/>
                                        <p:tgtEl>
                                          <p:spTgt spid="789514"/>
                                        </p:tgtEl>
                                      </p:cBhvr>
                                    </p:animEffect>
                                  </p:childTnLst>
                                </p:cTn>
                              </p:par>
                              <p:par>
                                <p:cTn id="45" presetID="10" presetClass="entr" presetSubtype="0" fill="hold" nodeType="withEffect">
                                  <p:stCondLst>
                                    <p:cond delay="0"/>
                                  </p:stCondLst>
                                  <p:childTnLst>
                                    <p:set>
                                      <p:cBhvr>
                                        <p:cTn id="46" dur="1" fill="hold">
                                          <p:stCondLst>
                                            <p:cond delay="0"/>
                                          </p:stCondLst>
                                        </p:cTn>
                                        <p:tgtEl>
                                          <p:spTgt spid="789515"/>
                                        </p:tgtEl>
                                        <p:attrNameLst>
                                          <p:attrName>style.visibility</p:attrName>
                                        </p:attrNameLst>
                                      </p:cBhvr>
                                      <p:to>
                                        <p:strVal val="visible"/>
                                      </p:to>
                                    </p:set>
                                    <p:animEffect transition="in" filter="fade">
                                      <p:cBhvr>
                                        <p:cTn id="47" dur="2000"/>
                                        <p:tgtEl>
                                          <p:spTgt spid="789515"/>
                                        </p:tgtEl>
                                      </p:cBhvr>
                                    </p:animEffect>
                                  </p:childTnLst>
                                </p:cTn>
                              </p:par>
                              <p:par>
                                <p:cTn id="48" presetID="10" presetClass="entr" presetSubtype="0" fill="hold" nodeType="withEffect">
                                  <p:stCondLst>
                                    <p:cond delay="0"/>
                                  </p:stCondLst>
                                  <p:childTnLst>
                                    <p:set>
                                      <p:cBhvr>
                                        <p:cTn id="49" dur="1" fill="hold">
                                          <p:stCondLst>
                                            <p:cond delay="0"/>
                                          </p:stCondLst>
                                        </p:cTn>
                                        <p:tgtEl>
                                          <p:spTgt spid="789516"/>
                                        </p:tgtEl>
                                        <p:attrNameLst>
                                          <p:attrName>style.visibility</p:attrName>
                                        </p:attrNameLst>
                                      </p:cBhvr>
                                      <p:to>
                                        <p:strVal val="visible"/>
                                      </p:to>
                                    </p:set>
                                    <p:animEffect transition="in" filter="fade">
                                      <p:cBhvr>
                                        <p:cTn id="50" dur="2000"/>
                                        <p:tgtEl>
                                          <p:spTgt spid="789516"/>
                                        </p:tgtEl>
                                      </p:cBhvr>
                                    </p:animEffect>
                                  </p:childTnLst>
                                </p:cTn>
                              </p:par>
                              <p:par>
                                <p:cTn id="51" presetID="10" presetClass="entr" presetSubtype="0" fill="hold" nodeType="withEffect">
                                  <p:stCondLst>
                                    <p:cond delay="0"/>
                                  </p:stCondLst>
                                  <p:childTnLst>
                                    <p:set>
                                      <p:cBhvr>
                                        <p:cTn id="52" dur="1" fill="hold">
                                          <p:stCondLst>
                                            <p:cond delay="0"/>
                                          </p:stCondLst>
                                        </p:cTn>
                                        <p:tgtEl>
                                          <p:spTgt spid="789517"/>
                                        </p:tgtEl>
                                        <p:attrNameLst>
                                          <p:attrName>style.visibility</p:attrName>
                                        </p:attrNameLst>
                                      </p:cBhvr>
                                      <p:to>
                                        <p:strVal val="visible"/>
                                      </p:to>
                                    </p:set>
                                    <p:animEffect transition="in" filter="fade">
                                      <p:cBhvr>
                                        <p:cTn id="53" dur="2000"/>
                                        <p:tgtEl>
                                          <p:spTgt spid="789517"/>
                                        </p:tgtEl>
                                      </p:cBhvr>
                                    </p:animEffect>
                                  </p:childTnLst>
                                </p:cTn>
                              </p:par>
                              <p:par>
                                <p:cTn id="54" presetID="10" presetClass="entr" presetSubtype="0" fill="hold" nodeType="withEffect">
                                  <p:stCondLst>
                                    <p:cond delay="0"/>
                                  </p:stCondLst>
                                  <p:childTnLst>
                                    <p:set>
                                      <p:cBhvr>
                                        <p:cTn id="55" dur="1" fill="hold">
                                          <p:stCondLst>
                                            <p:cond delay="0"/>
                                          </p:stCondLst>
                                        </p:cTn>
                                        <p:tgtEl>
                                          <p:spTgt spid="789518"/>
                                        </p:tgtEl>
                                        <p:attrNameLst>
                                          <p:attrName>style.visibility</p:attrName>
                                        </p:attrNameLst>
                                      </p:cBhvr>
                                      <p:to>
                                        <p:strVal val="visible"/>
                                      </p:to>
                                    </p:set>
                                    <p:animEffect transition="in" filter="fade">
                                      <p:cBhvr>
                                        <p:cTn id="56" dur="2000"/>
                                        <p:tgtEl>
                                          <p:spTgt spid="7895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89519"/>
                                        </p:tgtEl>
                                        <p:attrNameLst>
                                          <p:attrName>style.visibility</p:attrName>
                                        </p:attrNameLst>
                                      </p:cBhvr>
                                      <p:to>
                                        <p:strVal val="visible"/>
                                      </p:to>
                                    </p:set>
                                    <p:animEffect transition="in" filter="fade">
                                      <p:cBhvr>
                                        <p:cTn id="59" dur="2000"/>
                                        <p:tgtEl>
                                          <p:spTgt spid="7895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89520"/>
                                        </p:tgtEl>
                                        <p:attrNameLst>
                                          <p:attrName>style.visibility</p:attrName>
                                        </p:attrNameLst>
                                      </p:cBhvr>
                                      <p:to>
                                        <p:strVal val="visible"/>
                                      </p:to>
                                    </p:set>
                                    <p:animEffect transition="in" filter="fade">
                                      <p:cBhvr>
                                        <p:cTn id="62" dur="2000"/>
                                        <p:tgtEl>
                                          <p:spTgt spid="789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19" grpId="0"/>
      <p:bldP spid="789520" grpId="0"/>
      <p:bldP spid="789523" grpId="0" animBg="1"/>
      <p:bldP spid="789524" grpId="0" animBg="1"/>
      <p:bldP spid="1495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6" name="灯片编号占位符 3"/>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BCB594E-78B9-4B11-85A8-4F34D125AD7B}" type="slidenum">
              <a:rPr lang="en-US" altLang="zh-CN" sz="1400">
                <a:solidFill>
                  <a:srgbClr val="000000"/>
                </a:solidFill>
              </a:rPr>
              <a:pPr algn="r"/>
              <a:t>38</a:t>
            </a:fld>
            <a:endParaRPr lang="en-US" altLang="zh-CN" sz="1400">
              <a:solidFill>
                <a:srgbClr val="000000"/>
              </a:solidFill>
            </a:endParaRPr>
          </a:p>
        </p:txBody>
      </p:sp>
      <p:graphicFrame>
        <p:nvGraphicFramePr>
          <p:cNvPr id="150531" name="Object 3"/>
          <p:cNvGraphicFramePr>
            <a:graphicFrameLocks noChangeAspect="1"/>
          </p:cNvGraphicFramePr>
          <p:nvPr/>
        </p:nvGraphicFramePr>
        <p:xfrm>
          <a:off x="7918450" y="1125538"/>
          <a:ext cx="2332038" cy="1028700"/>
        </p:xfrm>
        <a:graphic>
          <a:graphicData uri="http://schemas.openxmlformats.org/presentationml/2006/ole">
            <mc:AlternateContent xmlns:mc="http://schemas.openxmlformats.org/markup-compatibility/2006">
              <mc:Choice xmlns:v="urn:schemas-microsoft-com:vml" Requires="v">
                <p:oleObj spid="_x0000_s235642" name="Equation" r:id="rId3" imgW="1449360" imgH="634680" progId="Equation.DSMT4">
                  <p:embed/>
                </p:oleObj>
              </mc:Choice>
              <mc:Fallback>
                <p:oleObj name="Equation" r:id="rId3" imgW="1449360" imgH="634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450" y="1125538"/>
                        <a:ext cx="2332038" cy="1028700"/>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150532" name="Object 4"/>
          <p:cNvGraphicFramePr>
            <a:graphicFrameLocks noChangeAspect="1"/>
          </p:cNvGraphicFramePr>
          <p:nvPr/>
        </p:nvGraphicFramePr>
        <p:xfrm>
          <a:off x="2351088" y="908050"/>
          <a:ext cx="4214812" cy="1320800"/>
        </p:xfrm>
        <a:graphic>
          <a:graphicData uri="http://schemas.openxmlformats.org/presentationml/2006/ole">
            <mc:AlternateContent xmlns:mc="http://schemas.openxmlformats.org/markup-compatibility/2006">
              <mc:Choice xmlns:v="urn:schemas-microsoft-com:vml" Requires="v">
                <p:oleObj spid="_x0000_s235643" name="Equation" r:id="rId5" imgW="2720520" imgH="862920" progId="Equation.DSMT4">
                  <p:embed/>
                </p:oleObj>
              </mc:Choice>
              <mc:Fallback>
                <p:oleObj name="Equation" r:id="rId5" imgW="2720520" imgH="8629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8" y="908050"/>
                        <a:ext cx="4214812" cy="13208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150533" name="Object 5"/>
          <p:cNvGraphicFramePr>
            <a:graphicFrameLocks noChangeAspect="1"/>
          </p:cNvGraphicFramePr>
          <p:nvPr/>
        </p:nvGraphicFramePr>
        <p:xfrm>
          <a:off x="2293939" y="3933826"/>
          <a:ext cx="5635625" cy="1184275"/>
        </p:xfrm>
        <a:graphic>
          <a:graphicData uri="http://schemas.openxmlformats.org/presentationml/2006/ole">
            <mc:AlternateContent xmlns:mc="http://schemas.openxmlformats.org/markup-compatibility/2006">
              <mc:Choice xmlns:v="urn:schemas-microsoft-com:vml" Requires="v">
                <p:oleObj spid="_x0000_s235644" name="Equation" r:id="rId7" imgW="3203640" imgH="761400" progId="Equation.DSMT4">
                  <p:embed/>
                </p:oleObj>
              </mc:Choice>
              <mc:Fallback>
                <p:oleObj name="Equation" r:id="rId7" imgW="3203640" imgH="76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3939" y="3933826"/>
                        <a:ext cx="5635625" cy="1184275"/>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150534" name="Object 6"/>
          <p:cNvGraphicFramePr>
            <a:graphicFrameLocks noChangeAspect="1"/>
          </p:cNvGraphicFramePr>
          <p:nvPr/>
        </p:nvGraphicFramePr>
        <p:xfrm>
          <a:off x="6604000" y="2565401"/>
          <a:ext cx="4064000" cy="1108075"/>
        </p:xfrm>
        <a:graphic>
          <a:graphicData uri="http://schemas.openxmlformats.org/presentationml/2006/ole">
            <mc:AlternateContent xmlns:mc="http://schemas.openxmlformats.org/markup-compatibility/2006">
              <mc:Choice xmlns:v="urn:schemas-microsoft-com:vml" Requires="v">
                <p:oleObj spid="_x0000_s235645" name="Equation" r:id="rId9" imgW="2313720" imgH="710640" progId="Equation.DSMT4">
                  <p:embed/>
                </p:oleObj>
              </mc:Choice>
              <mc:Fallback>
                <p:oleObj name="Equation" r:id="rId9" imgW="2313720" imgH="710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4000" y="2565401"/>
                        <a:ext cx="4064000" cy="1108075"/>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150535" name="Object 7"/>
          <p:cNvGraphicFramePr>
            <a:graphicFrameLocks noChangeAspect="1"/>
          </p:cNvGraphicFramePr>
          <p:nvPr/>
        </p:nvGraphicFramePr>
        <p:xfrm>
          <a:off x="2346325" y="2565401"/>
          <a:ext cx="4254500" cy="1108075"/>
        </p:xfrm>
        <a:graphic>
          <a:graphicData uri="http://schemas.openxmlformats.org/presentationml/2006/ole">
            <mc:AlternateContent xmlns:mc="http://schemas.openxmlformats.org/markup-compatibility/2006">
              <mc:Choice xmlns:v="urn:schemas-microsoft-com:vml" Requires="v">
                <p:oleObj spid="_x0000_s235646" name="Equation" r:id="rId11" imgW="2390040" imgH="710640" progId="Equation.DSMT4">
                  <p:embed/>
                </p:oleObj>
              </mc:Choice>
              <mc:Fallback>
                <p:oleObj name="Equation" r:id="rId11" imgW="2390040" imgH="7106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6325" y="2565401"/>
                        <a:ext cx="4254500" cy="1108075"/>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150536" name="Object 8"/>
          <p:cNvGraphicFramePr>
            <a:graphicFrameLocks noChangeAspect="1"/>
          </p:cNvGraphicFramePr>
          <p:nvPr/>
        </p:nvGraphicFramePr>
        <p:xfrm>
          <a:off x="1531938" y="5345114"/>
          <a:ext cx="4805362" cy="1108075"/>
        </p:xfrm>
        <a:graphic>
          <a:graphicData uri="http://schemas.openxmlformats.org/presentationml/2006/ole">
            <mc:AlternateContent xmlns:mc="http://schemas.openxmlformats.org/markup-compatibility/2006">
              <mc:Choice xmlns:v="urn:schemas-microsoft-com:vml" Requires="v">
                <p:oleObj spid="_x0000_s235647" name="Equation" r:id="rId13" imgW="2733120" imgH="710640" progId="Equation.DSMT4">
                  <p:embed/>
                </p:oleObj>
              </mc:Choice>
              <mc:Fallback>
                <p:oleObj name="Equation" r:id="rId13" imgW="2733120" imgH="7106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1938" y="5345114"/>
                        <a:ext cx="4805362" cy="1108075"/>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sp>
        <p:nvSpPr>
          <p:cNvPr id="790539" name="AutoShape 11"/>
          <p:cNvSpPr>
            <a:spLocks noChangeArrowheads="1"/>
          </p:cNvSpPr>
          <p:nvPr/>
        </p:nvSpPr>
        <p:spPr bwMode="auto">
          <a:xfrm flipH="1">
            <a:off x="6816726" y="1557338"/>
            <a:ext cx="792163" cy="215900"/>
          </a:xfrm>
          <a:prstGeom prst="leftArrow">
            <a:avLst>
              <a:gd name="adj1" fmla="val 50000"/>
              <a:gd name="adj2" fmla="val 91728"/>
            </a:avLst>
          </a:prstGeom>
          <a:solidFill>
            <a:srgbClr val="FFCCFF"/>
          </a:solidFill>
          <a:ln w="9525">
            <a:solidFill>
              <a:srgbClr val="FF33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790540" name="AutoShape 12"/>
          <p:cNvSpPr>
            <a:spLocks noChangeArrowheads="1"/>
          </p:cNvSpPr>
          <p:nvPr/>
        </p:nvSpPr>
        <p:spPr bwMode="auto">
          <a:xfrm flipH="1">
            <a:off x="1668464" y="2997200"/>
            <a:ext cx="611187" cy="287338"/>
          </a:xfrm>
          <a:prstGeom prst="leftArrow">
            <a:avLst>
              <a:gd name="adj1" fmla="val 50000"/>
              <a:gd name="adj2" fmla="val 53177"/>
            </a:avLst>
          </a:prstGeom>
          <a:solidFill>
            <a:srgbClr val="FFCCFF"/>
          </a:solidFill>
          <a:ln w="9525">
            <a:solidFill>
              <a:srgbClr val="FF33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nvGrpSpPr>
          <p:cNvPr id="790541" name="Group 13"/>
          <p:cNvGrpSpPr>
            <a:grpSpLocks/>
          </p:cNvGrpSpPr>
          <p:nvPr/>
        </p:nvGrpSpPr>
        <p:grpSpPr bwMode="auto">
          <a:xfrm>
            <a:off x="6256338" y="5275263"/>
            <a:ext cx="4303712" cy="1219200"/>
            <a:chOff x="2959" y="3278"/>
            <a:chExt cx="2711" cy="768"/>
          </a:xfrm>
        </p:grpSpPr>
        <p:sp>
          <p:nvSpPr>
            <p:cNvPr id="150540" name="Line 14"/>
            <p:cNvSpPr>
              <a:spLocks noChangeShapeType="1"/>
            </p:cNvSpPr>
            <p:nvPr/>
          </p:nvSpPr>
          <p:spPr bwMode="auto">
            <a:xfrm flipH="1">
              <a:off x="2959" y="3654"/>
              <a:ext cx="1089" cy="0"/>
            </a:xfrm>
            <a:prstGeom prst="line">
              <a:avLst/>
            </a:prstGeom>
            <a:noFill/>
            <a:ln w="28575">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0541" name="Text Box 15"/>
            <p:cNvSpPr txBox="1">
              <a:spLocks noChangeArrowheads="1"/>
            </p:cNvSpPr>
            <p:nvPr/>
          </p:nvSpPr>
          <p:spPr bwMode="auto">
            <a:xfrm>
              <a:off x="3368" y="3278"/>
              <a:ext cx="2302" cy="768"/>
            </a:xfrm>
            <a:prstGeom prst="rect">
              <a:avLst/>
            </a:prstGeom>
            <a:solidFill>
              <a:srgbClr val="CCFFFF"/>
            </a:solidFill>
            <a:ln w="28575">
              <a:solidFill>
                <a:srgbClr val="FF99CC"/>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None/>
              </a:pPr>
              <a:r>
                <a:rPr lang="en-US" altLang="zh-CN" b="1">
                  <a:solidFill>
                    <a:srgbClr val="000000"/>
                  </a:solidFill>
                </a:rPr>
                <a:t>Phase velocity is not only related with the medium parameters, but also related to the frequency of EM waves</a:t>
              </a:r>
            </a:p>
          </p:txBody>
        </p:sp>
      </p:grpSp>
      <p:sp>
        <p:nvSpPr>
          <p:cNvPr id="150542" name="Text Box 16"/>
          <p:cNvSpPr txBox="1">
            <a:spLocks noChangeArrowheads="1"/>
          </p:cNvSpPr>
          <p:nvPr/>
        </p:nvSpPr>
        <p:spPr bwMode="auto">
          <a:xfrm>
            <a:off x="1631951" y="476250"/>
            <a:ext cx="38893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5000"/>
              </a:lnSpc>
              <a:buFontTx/>
              <a:buBlip>
                <a:blip r:embed="rId15"/>
              </a:buBlip>
            </a:pPr>
            <a:r>
              <a:rPr kumimoji="1" lang="en-US" altLang="zh-CN" sz="2400" b="1">
                <a:solidFill>
                  <a:srgbClr val="000000"/>
                </a:solidFill>
                <a:latin typeface="Times New Roman" panose="02020603050405020304" pitchFamily="18" charset="0"/>
                <a:ea typeface="楷体_GB2312" pitchFamily="49" charset="-122"/>
              </a:rPr>
              <a:t>   propagation parameters</a:t>
            </a:r>
            <a:endParaRPr kumimoji="1" lang="en-US" altLang="zh-CN" sz="2400" b="1">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608725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horizontal)">
                                      <p:cBhvr>
                                        <p:cTn id="7" dur="500"/>
                                        <p:tgtEl>
                                          <p:spTgt spid="15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0539"/>
                                        </p:tgtEl>
                                        <p:attrNameLst>
                                          <p:attrName>style.visibility</p:attrName>
                                        </p:attrNameLst>
                                      </p:cBhvr>
                                      <p:to>
                                        <p:strVal val="visible"/>
                                      </p:to>
                                    </p:set>
                                    <p:animEffect transition="in" filter="blinds(horizontal)">
                                      <p:cBhvr>
                                        <p:cTn id="12" dur="500"/>
                                        <p:tgtEl>
                                          <p:spTgt spid="790539"/>
                                        </p:tgtEl>
                                      </p:cBhvr>
                                    </p:animEffect>
                                  </p:childTnLst>
                                </p:cTn>
                              </p:par>
                              <p:par>
                                <p:cTn id="13" presetID="3" presetClass="entr" presetSubtype="10" fill="hold" nodeType="withEffect">
                                  <p:stCondLst>
                                    <p:cond delay="0"/>
                                  </p:stCondLst>
                                  <p:childTnLst>
                                    <p:set>
                                      <p:cBhvr>
                                        <p:cTn id="14" dur="1" fill="hold">
                                          <p:stCondLst>
                                            <p:cond delay="0"/>
                                          </p:stCondLst>
                                        </p:cTn>
                                        <p:tgtEl>
                                          <p:spTgt spid="150531"/>
                                        </p:tgtEl>
                                        <p:attrNameLst>
                                          <p:attrName>style.visibility</p:attrName>
                                        </p:attrNameLst>
                                      </p:cBhvr>
                                      <p:to>
                                        <p:strVal val="visible"/>
                                      </p:to>
                                    </p:set>
                                    <p:animEffect transition="in" filter="blinds(horizontal)">
                                      <p:cBhvr>
                                        <p:cTn id="15" dur="500"/>
                                        <p:tgtEl>
                                          <p:spTgt spid="1505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90540"/>
                                        </p:tgtEl>
                                        <p:attrNameLst>
                                          <p:attrName>style.visibility</p:attrName>
                                        </p:attrNameLst>
                                      </p:cBhvr>
                                      <p:to>
                                        <p:strVal val="visible"/>
                                      </p:to>
                                    </p:set>
                                    <p:animEffect transition="in" filter="blinds(horizontal)">
                                      <p:cBhvr>
                                        <p:cTn id="20" dur="500"/>
                                        <p:tgtEl>
                                          <p:spTgt spid="790540"/>
                                        </p:tgtEl>
                                      </p:cBhvr>
                                    </p:animEffect>
                                  </p:childTnLst>
                                </p:cTn>
                              </p:par>
                              <p:par>
                                <p:cTn id="21" presetID="3" presetClass="entr" presetSubtype="10" fill="hold" nodeType="withEffect">
                                  <p:stCondLst>
                                    <p:cond delay="0"/>
                                  </p:stCondLst>
                                  <p:childTnLst>
                                    <p:set>
                                      <p:cBhvr>
                                        <p:cTn id="22" dur="1" fill="hold">
                                          <p:stCondLst>
                                            <p:cond delay="0"/>
                                          </p:stCondLst>
                                        </p:cTn>
                                        <p:tgtEl>
                                          <p:spTgt spid="150535"/>
                                        </p:tgtEl>
                                        <p:attrNameLst>
                                          <p:attrName>style.visibility</p:attrName>
                                        </p:attrNameLst>
                                      </p:cBhvr>
                                      <p:to>
                                        <p:strVal val="visible"/>
                                      </p:to>
                                    </p:set>
                                    <p:animEffect transition="in" filter="blinds(horizontal)">
                                      <p:cBhvr>
                                        <p:cTn id="23" dur="500"/>
                                        <p:tgtEl>
                                          <p:spTgt spid="150535"/>
                                        </p:tgtEl>
                                      </p:cBhvr>
                                    </p:animEffect>
                                  </p:childTnLst>
                                </p:cTn>
                              </p:par>
                              <p:par>
                                <p:cTn id="24" presetID="3" presetClass="entr" presetSubtype="10" fill="hold" nodeType="withEffect">
                                  <p:stCondLst>
                                    <p:cond delay="0"/>
                                  </p:stCondLst>
                                  <p:childTnLst>
                                    <p:set>
                                      <p:cBhvr>
                                        <p:cTn id="25" dur="1" fill="hold">
                                          <p:stCondLst>
                                            <p:cond delay="0"/>
                                          </p:stCondLst>
                                        </p:cTn>
                                        <p:tgtEl>
                                          <p:spTgt spid="150534"/>
                                        </p:tgtEl>
                                        <p:attrNameLst>
                                          <p:attrName>style.visibility</p:attrName>
                                        </p:attrNameLst>
                                      </p:cBhvr>
                                      <p:to>
                                        <p:strVal val="visible"/>
                                      </p:to>
                                    </p:set>
                                    <p:animEffect transition="in" filter="blinds(horizontal)">
                                      <p:cBhvr>
                                        <p:cTn id="26" dur="500"/>
                                        <p:tgtEl>
                                          <p:spTgt spid="1505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50533"/>
                                        </p:tgtEl>
                                        <p:attrNameLst>
                                          <p:attrName>style.visibility</p:attrName>
                                        </p:attrNameLst>
                                      </p:cBhvr>
                                      <p:to>
                                        <p:strVal val="visible"/>
                                      </p:to>
                                    </p:set>
                                    <p:animEffect transition="in" filter="blinds(horizontal)">
                                      <p:cBhvr>
                                        <p:cTn id="31" dur="500"/>
                                        <p:tgtEl>
                                          <p:spTgt spid="1505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50536"/>
                                        </p:tgtEl>
                                        <p:attrNameLst>
                                          <p:attrName>style.visibility</p:attrName>
                                        </p:attrNameLst>
                                      </p:cBhvr>
                                      <p:to>
                                        <p:strVal val="visible"/>
                                      </p:to>
                                    </p:set>
                                    <p:animEffect transition="in" filter="blinds(horizontal)">
                                      <p:cBhvr>
                                        <p:cTn id="36" dur="500"/>
                                        <p:tgtEl>
                                          <p:spTgt spid="15053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790541"/>
                                        </p:tgtEl>
                                        <p:attrNameLst>
                                          <p:attrName>style.visibility</p:attrName>
                                        </p:attrNameLst>
                                      </p:cBhvr>
                                      <p:to>
                                        <p:strVal val="visible"/>
                                      </p:to>
                                    </p:set>
                                    <p:animEffect transition="in" filter="blinds(horizontal)">
                                      <p:cBhvr>
                                        <p:cTn id="41" dur="500"/>
                                        <p:tgtEl>
                                          <p:spTgt spid="790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9" grpId="0" animBg="1"/>
      <p:bldP spid="7905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4C03138-11AE-48AF-8F7D-90F0EE89065F}" type="slidenum">
              <a:rPr lang="en-US" altLang="zh-CN" sz="1400">
                <a:solidFill>
                  <a:srgbClr val="000000"/>
                </a:solidFill>
              </a:rPr>
              <a:pPr algn="r"/>
              <a:t>39</a:t>
            </a:fld>
            <a:endParaRPr lang="en-US" altLang="zh-CN" sz="1400">
              <a:solidFill>
                <a:srgbClr val="000000"/>
              </a:solidFill>
            </a:endParaRPr>
          </a:p>
        </p:txBody>
      </p:sp>
      <p:grpSp>
        <p:nvGrpSpPr>
          <p:cNvPr id="792578" name="Group 2"/>
          <p:cNvGrpSpPr>
            <a:grpSpLocks/>
          </p:cNvGrpSpPr>
          <p:nvPr/>
        </p:nvGrpSpPr>
        <p:grpSpPr bwMode="auto">
          <a:xfrm>
            <a:off x="1666875" y="981075"/>
            <a:ext cx="4140200" cy="787400"/>
            <a:chOff x="90" y="618"/>
            <a:chExt cx="2608" cy="496"/>
          </a:xfrm>
        </p:grpSpPr>
        <p:sp>
          <p:nvSpPr>
            <p:cNvPr id="168964" name="Rectangle 3"/>
            <p:cNvSpPr>
              <a:spLocks noChangeArrowheads="1"/>
            </p:cNvSpPr>
            <p:nvPr/>
          </p:nvSpPr>
          <p:spPr bwMode="auto">
            <a:xfrm>
              <a:off x="90" y="709"/>
              <a:ext cx="20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a:solidFill>
                    <a:srgbClr val="000000"/>
                  </a:solidFill>
                  <a:latin typeface="Times New Roman" panose="02020603050405020304" pitchFamily="18" charset="0"/>
                </a:rPr>
                <a:t>Low Conductive Medium</a:t>
              </a:r>
              <a:endParaRPr kumimoji="1" lang="en-US" altLang="zh-CN" sz="2000" b="1">
                <a:solidFill>
                  <a:srgbClr val="000000"/>
                </a:solidFill>
                <a:latin typeface="Times New Roman" panose="02020603050405020304" pitchFamily="18" charset="0"/>
                <a:ea typeface="楷体_GB2312" pitchFamily="49" charset="-122"/>
              </a:endParaRPr>
            </a:p>
          </p:txBody>
        </p:sp>
        <p:graphicFrame>
          <p:nvGraphicFramePr>
            <p:cNvPr id="168965" name="Object 5"/>
            <p:cNvGraphicFramePr>
              <a:graphicFrameLocks noChangeAspect="1"/>
            </p:cNvGraphicFramePr>
            <p:nvPr/>
          </p:nvGraphicFramePr>
          <p:xfrm>
            <a:off x="2026" y="618"/>
            <a:ext cx="672" cy="496"/>
          </p:xfrm>
          <a:graphic>
            <a:graphicData uri="http://schemas.openxmlformats.org/presentationml/2006/ole">
              <mc:AlternateContent xmlns:mc="http://schemas.openxmlformats.org/markup-compatibility/2006">
                <mc:Choice xmlns:v="urn:schemas-microsoft-com:vml" Requires="v">
                  <p:oleObj spid="_x0000_s236706" name="Equation" r:id="rId3" imgW="699120" imgH="507600" progId="Equation.3">
                    <p:embed/>
                  </p:oleObj>
                </mc:Choice>
                <mc:Fallback>
                  <p:oleObj name="Equation" r:id="rId3" imgW="699120" imgH="507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 y="618"/>
                          <a:ext cx="672" cy="496"/>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8966" name="Object 6"/>
          <p:cNvGraphicFramePr>
            <a:graphicFrameLocks noChangeAspect="1"/>
          </p:cNvGraphicFramePr>
          <p:nvPr/>
        </p:nvGraphicFramePr>
        <p:xfrm>
          <a:off x="2127250" y="1793875"/>
          <a:ext cx="5181600" cy="914400"/>
        </p:xfrm>
        <a:graphic>
          <a:graphicData uri="http://schemas.openxmlformats.org/presentationml/2006/ole">
            <mc:AlternateContent xmlns:mc="http://schemas.openxmlformats.org/markup-compatibility/2006">
              <mc:Choice xmlns:v="urn:schemas-microsoft-com:vml" Requires="v">
                <p:oleObj spid="_x0000_s236707" name="Equation" r:id="rId5" imgW="3445200" imgH="596520" progId="Equation.DSMT4">
                  <p:embed/>
                </p:oleObj>
              </mc:Choice>
              <mc:Fallback>
                <p:oleObj name="Equation" r:id="rId5" imgW="3445200" imgH="596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7250" y="1793875"/>
                        <a:ext cx="518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7" name="Object 7"/>
          <p:cNvGraphicFramePr>
            <a:graphicFrameLocks noChangeAspect="1"/>
          </p:cNvGraphicFramePr>
          <p:nvPr/>
        </p:nvGraphicFramePr>
        <p:xfrm>
          <a:off x="2182814" y="2870201"/>
          <a:ext cx="5316537" cy="917575"/>
        </p:xfrm>
        <a:graphic>
          <a:graphicData uri="http://schemas.openxmlformats.org/presentationml/2006/ole">
            <mc:AlternateContent xmlns:mc="http://schemas.openxmlformats.org/markup-compatibility/2006">
              <mc:Choice xmlns:v="urn:schemas-microsoft-com:vml" Requires="v">
                <p:oleObj spid="_x0000_s236708" name="Equation" r:id="rId7" imgW="3711960" imgH="634680" progId="Equation.DSMT4">
                  <p:embed/>
                </p:oleObj>
              </mc:Choice>
              <mc:Fallback>
                <p:oleObj name="Equation" r:id="rId7" imgW="3711960" imgH="6346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814" y="2870201"/>
                        <a:ext cx="5316537"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68" name="Text Box 7"/>
          <p:cNvSpPr txBox="1">
            <a:spLocks noChangeArrowheads="1"/>
          </p:cNvSpPr>
          <p:nvPr/>
        </p:nvSpPr>
        <p:spPr bwMode="auto">
          <a:xfrm>
            <a:off x="1589089" y="523875"/>
            <a:ext cx="88995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a:solidFill>
                  <a:srgbClr val="800000"/>
                </a:solidFill>
                <a:latin typeface="Times New Roman" panose="02020603050405020304" pitchFamily="18" charset="0"/>
              </a:rPr>
              <a:t>2. Uniform Plane Wave in  Low loss dielectrics </a:t>
            </a:r>
            <a:r>
              <a:rPr lang="en-US" altLang="zh-CN" sz="2200" b="1">
                <a:solidFill>
                  <a:srgbClr val="800000"/>
                </a:solidFill>
                <a:latin typeface="Times New Roman" panose="02020603050405020304" pitchFamily="18" charset="0"/>
                <a:ea typeface="楷体_GB2312" pitchFamily="49" charset="-122"/>
              </a:rPr>
              <a:t>(Special case)</a:t>
            </a:r>
            <a:r>
              <a:rPr lang="en-US" altLang="zh-CN" sz="2200" b="1">
                <a:solidFill>
                  <a:srgbClr val="000000"/>
                </a:solidFill>
                <a:latin typeface="幼圆" panose="02010509060101010101" pitchFamily="49" charset="-122"/>
                <a:ea typeface="幼圆" panose="02010509060101010101" pitchFamily="49" charset="-122"/>
              </a:rPr>
              <a:t>  </a:t>
            </a:r>
          </a:p>
        </p:txBody>
      </p:sp>
      <p:grpSp>
        <p:nvGrpSpPr>
          <p:cNvPr id="792584" name="Group 8"/>
          <p:cNvGrpSpPr>
            <a:grpSpLocks/>
          </p:cNvGrpSpPr>
          <p:nvPr/>
        </p:nvGrpSpPr>
        <p:grpSpPr bwMode="auto">
          <a:xfrm>
            <a:off x="5016501" y="973138"/>
            <a:ext cx="3033713" cy="1016000"/>
            <a:chOff x="2200" y="613"/>
            <a:chExt cx="1911" cy="640"/>
          </a:xfrm>
        </p:grpSpPr>
        <p:graphicFrame>
          <p:nvGraphicFramePr>
            <p:cNvPr id="168970" name="Object 10"/>
            <p:cNvGraphicFramePr>
              <a:graphicFrameLocks noChangeAspect="1"/>
            </p:cNvGraphicFramePr>
            <p:nvPr/>
          </p:nvGraphicFramePr>
          <p:xfrm>
            <a:off x="2880" y="613"/>
            <a:ext cx="1231" cy="458"/>
          </p:xfrm>
          <a:graphic>
            <a:graphicData uri="http://schemas.openxmlformats.org/presentationml/2006/ole">
              <mc:AlternateContent xmlns:mc="http://schemas.openxmlformats.org/markup-compatibility/2006">
                <mc:Choice xmlns:v="urn:schemas-microsoft-com:vml" Requires="v">
                  <p:oleObj spid="_x0000_s236709" name="Equation" r:id="rId9" imgW="1309320" imgH="507600" progId="Equation.DSMT4">
                    <p:embed/>
                  </p:oleObj>
                </mc:Choice>
                <mc:Fallback>
                  <p:oleObj name="Equation" r:id="rId9" imgW="1309320" imgH="507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613"/>
                          <a:ext cx="1231" cy="458"/>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1" name="Line 10"/>
            <p:cNvSpPr>
              <a:spLocks noChangeShapeType="1"/>
            </p:cNvSpPr>
            <p:nvPr/>
          </p:nvSpPr>
          <p:spPr bwMode="auto">
            <a:xfrm flipH="1">
              <a:off x="2200" y="1026"/>
              <a:ext cx="680" cy="22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92587" name="Group 11"/>
          <p:cNvGrpSpPr>
            <a:grpSpLocks/>
          </p:cNvGrpSpPr>
          <p:nvPr/>
        </p:nvGrpSpPr>
        <p:grpSpPr bwMode="auto">
          <a:xfrm>
            <a:off x="5159375" y="3573463"/>
            <a:ext cx="4381500" cy="863600"/>
            <a:chOff x="2290" y="2251"/>
            <a:chExt cx="2760" cy="544"/>
          </a:xfrm>
        </p:grpSpPr>
        <p:graphicFrame>
          <p:nvGraphicFramePr>
            <p:cNvPr id="168973" name="Object 13"/>
            <p:cNvGraphicFramePr>
              <a:graphicFrameLocks noChangeAspect="1"/>
            </p:cNvGraphicFramePr>
            <p:nvPr/>
          </p:nvGraphicFramePr>
          <p:xfrm>
            <a:off x="3756" y="2337"/>
            <a:ext cx="1294" cy="458"/>
          </p:xfrm>
          <a:graphic>
            <a:graphicData uri="http://schemas.openxmlformats.org/presentationml/2006/ole">
              <mc:AlternateContent xmlns:mc="http://schemas.openxmlformats.org/markup-compatibility/2006">
                <mc:Choice xmlns:v="urn:schemas-microsoft-com:vml" Requires="v">
                  <p:oleObj spid="_x0000_s236710" name="Equation" r:id="rId11" imgW="1373040" imgH="507600" progId="Equation.DSMT4">
                    <p:embed/>
                  </p:oleObj>
                </mc:Choice>
                <mc:Fallback>
                  <p:oleObj name="Equation" r:id="rId11" imgW="1373040" imgH="507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6" y="2337"/>
                          <a:ext cx="1294" cy="458"/>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4" name="Line 13"/>
            <p:cNvSpPr>
              <a:spLocks noChangeShapeType="1"/>
            </p:cNvSpPr>
            <p:nvPr/>
          </p:nvSpPr>
          <p:spPr bwMode="auto">
            <a:xfrm flipH="1" flipV="1">
              <a:off x="2290" y="2251"/>
              <a:ext cx="1497" cy="499"/>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92590" name="Group 14"/>
          <p:cNvGrpSpPr>
            <a:grpSpLocks/>
          </p:cNvGrpSpPr>
          <p:nvPr/>
        </p:nvGrpSpPr>
        <p:grpSpPr bwMode="auto">
          <a:xfrm>
            <a:off x="7462839" y="1458914"/>
            <a:ext cx="2592387" cy="1609725"/>
            <a:chOff x="3741" y="919"/>
            <a:chExt cx="1633" cy="1014"/>
          </a:xfrm>
        </p:grpSpPr>
        <p:grpSp>
          <p:nvGrpSpPr>
            <p:cNvPr id="168976" name="Group 15"/>
            <p:cNvGrpSpPr>
              <a:grpSpLocks/>
            </p:cNvGrpSpPr>
            <p:nvPr/>
          </p:nvGrpSpPr>
          <p:grpSpPr bwMode="auto">
            <a:xfrm>
              <a:off x="4286" y="919"/>
              <a:ext cx="1088" cy="1014"/>
              <a:chOff x="4241" y="874"/>
              <a:chExt cx="1088" cy="1014"/>
            </a:xfrm>
          </p:grpSpPr>
          <p:graphicFrame>
            <p:nvGraphicFramePr>
              <p:cNvPr id="168977" name="Object 17"/>
              <p:cNvGraphicFramePr>
                <a:graphicFrameLocks noChangeAspect="1"/>
              </p:cNvGraphicFramePr>
              <p:nvPr/>
            </p:nvGraphicFramePr>
            <p:xfrm>
              <a:off x="4422" y="1568"/>
              <a:ext cx="896" cy="320"/>
            </p:xfrm>
            <a:graphic>
              <a:graphicData uri="http://schemas.openxmlformats.org/presentationml/2006/ole">
                <mc:AlternateContent xmlns:mc="http://schemas.openxmlformats.org/markup-compatibility/2006">
                  <mc:Choice xmlns:v="urn:schemas-microsoft-com:vml" Requires="v">
                    <p:oleObj spid="_x0000_s236711" name="公式" r:id="rId13" imgW="940680" imgH="330120" progId="Equation.3">
                      <p:embed/>
                    </p:oleObj>
                  </mc:Choice>
                  <mc:Fallback>
                    <p:oleObj name="公式" r:id="rId13" imgW="940680" imgH="3301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2" y="1568"/>
                            <a:ext cx="89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8" name="Object 18"/>
              <p:cNvGraphicFramePr>
                <a:graphicFrameLocks noChangeAspect="1"/>
              </p:cNvGraphicFramePr>
              <p:nvPr/>
            </p:nvGraphicFramePr>
            <p:xfrm>
              <a:off x="4449" y="874"/>
              <a:ext cx="880" cy="560"/>
            </p:xfrm>
            <a:graphic>
              <a:graphicData uri="http://schemas.openxmlformats.org/presentationml/2006/ole">
                <mc:AlternateContent xmlns:mc="http://schemas.openxmlformats.org/markup-compatibility/2006">
                  <mc:Choice xmlns:v="urn:schemas-microsoft-com:vml" Requires="v">
                    <p:oleObj spid="_x0000_s236712" name="公式" r:id="rId15" imgW="915480" imgH="583920" progId="Equation.3">
                      <p:embed/>
                    </p:oleObj>
                  </mc:Choice>
                  <mc:Fallback>
                    <p:oleObj name="公式" r:id="rId15" imgW="915480" imgH="5839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9" y="874"/>
                            <a:ext cx="880" cy="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9" name="Object 19"/>
              <p:cNvGraphicFramePr>
                <a:graphicFrameLocks noChangeAspect="1"/>
              </p:cNvGraphicFramePr>
              <p:nvPr/>
            </p:nvGraphicFramePr>
            <p:xfrm>
              <a:off x="4241" y="1071"/>
              <a:ext cx="303" cy="726"/>
            </p:xfrm>
            <a:graphic>
              <a:graphicData uri="http://schemas.openxmlformats.org/presentationml/2006/ole">
                <mc:AlternateContent xmlns:mc="http://schemas.openxmlformats.org/markup-compatibility/2006">
                  <mc:Choice xmlns:v="urn:schemas-microsoft-com:vml" Requires="v">
                    <p:oleObj spid="_x0000_s236713" name="Equation" r:id="rId17" imgW="241560" imgH="596520" progId="Equation.DSMT4">
                      <p:embed/>
                    </p:oleObj>
                  </mc:Choice>
                  <mc:Fallback>
                    <p:oleObj name="Equation" r:id="rId17" imgW="241560" imgH="59652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1" y="1071"/>
                            <a:ext cx="303" cy="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8980" name="AutoShape 19"/>
            <p:cNvSpPr>
              <a:spLocks noChangeArrowheads="1"/>
            </p:cNvSpPr>
            <p:nvPr/>
          </p:nvSpPr>
          <p:spPr bwMode="auto">
            <a:xfrm>
              <a:off x="3741" y="1388"/>
              <a:ext cx="500" cy="182"/>
            </a:xfrm>
            <a:prstGeom prst="rightArrow">
              <a:avLst>
                <a:gd name="adj1" fmla="val 50000"/>
                <a:gd name="adj2" fmla="val 68681"/>
              </a:avLst>
            </a:prstGeom>
            <a:solidFill>
              <a:srgbClr val="FFCC99"/>
            </a:solidFill>
            <a:ln w="222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
        <p:nvSpPr>
          <p:cNvPr id="792596" name="Text Box 20"/>
          <p:cNvSpPr txBox="1">
            <a:spLocks noChangeArrowheads="1"/>
          </p:cNvSpPr>
          <p:nvPr/>
        </p:nvSpPr>
        <p:spPr bwMode="auto">
          <a:xfrm>
            <a:off x="1684339" y="4281488"/>
            <a:ext cx="83708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5000"/>
              </a:lnSpc>
              <a:buFontTx/>
              <a:buBlip>
                <a:blip r:embed="rId19"/>
              </a:buBlip>
            </a:pPr>
            <a:r>
              <a:rPr kumimoji="1" lang="en-US" altLang="zh-CN" sz="2400" b="1" dirty="0">
                <a:solidFill>
                  <a:srgbClr val="000000"/>
                </a:solidFill>
                <a:latin typeface="Times New Roman" panose="02020603050405020304" pitchFamily="18" charset="0"/>
                <a:cs typeface="Times New Roman" panose="02020603050405020304" pitchFamily="18" charset="0"/>
              </a:rPr>
              <a:t>The propagation characteristics of uniform plane wave in low conductive medium</a:t>
            </a:r>
          </a:p>
        </p:txBody>
      </p:sp>
      <p:sp>
        <p:nvSpPr>
          <p:cNvPr id="792597" name="Text Box 21"/>
          <p:cNvSpPr txBox="1">
            <a:spLocks noChangeArrowheads="1"/>
          </p:cNvSpPr>
          <p:nvPr/>
        </p:nvSpPr>
        <p:spPr bwMode="auto">
          <a:xfrm>
            <a:off x="1863725" y="5465764"/>
            <a:ext cx="835025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Blip>
                <a:blip r:embed="rId20"/>
              </a:buBlip>
            </a:pPr>
            <a:r>
              <a:rPr kumimoji="1" lang="en-US" altLang="zh-CN" sz="2400" b="1">
                <a:solidFill>
                  <a:srgbClr val="000000"/>
                </a:solidFill>
                <a:latin typeface="Times New Roman" panose="02020603050405020304" pitchFamily="18" charset="0"/>
                <a:ea typeface="楷体_GB2312" pitchFamily="49" charset="-122"/>
              </a:rPr>
              <a:t> The phase constant of  low loss dielectrics is  approximation  to the </a:t>
            </a:r>
            <a:r>
              <a:rPr kumimoji="1" lang="en-US" altLang="zh-CN" sz="2400" b="1">
                <a:solidFill>
                  <a:srgbClr val="000000"/>
                </a:solidFill>
                <a:latin typeface="Times New Roman" panose="02020603050405020304" pitchFamily="18" charset="0"/>
              </a:rPr>
              <a:t>phase constant of </a:t>
            </a:r>
            <a:r>
              <a:rPr kumimoji="1" lang="en-US" altLang="zh-CN" sz="2400" b="1">
                <a:solidFill>
                  <a:srgbClr val="000000"/>
                </a:solidFill>
                <a:latin typeface="Times New Roman" panose="02020603050405020304" pitchFamily="18" charset="0"/>
                <a:ea typeface="楷体_GB2312" pitchFamily="49" charset="-122"/>
              </a:rPr>
              <a:t>ideal medium</a:t>
            </a:r>
          </a:p>
        </p:txBody>
      </p:sp>
    </p:spTree>
    <p:extLst>
      <p:ext uri="{BB962C8B-B14F-4D97-AF65-F5344CB8AC3E}">
        <p14:creationId xmlns:p14="http://schemas.microsoft.com/office/powerpoint/2010/main" val="3068011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92578"/>
                                        </p:tgtEl>
                                        <p:attrNameLst>
                                          <p:attrName>style.visibility</p:attrName>
                                        </p:attrNameLst>
                                      </p:cBhvr>
                                      <p:to>
                                        <p:strVal val="visible"/>
                                      </p:to>
                                    </p:set>
                                    <p:animEffect transition="in" filter="wipe(left)">
                                      <p:cBhvr>
                                        <p:cTn id="7" dur="500"/>
                                        <p:tgtEl>
                                          <p:spTgt spid="792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8966"/>
                                        </p:tgtEl>
                                        <p:attrNameLst>
                                          <p:attrName>style.visibility</p:attrName>
                                        </p:attrNameLst>
                                      </p:cBhvr>
                                      <p:to>
                                        <p:strVal val="visible"/>
                                      </p:to>
                                    </p:set>
                                    <p:animEffect transition="in" filter="wipe(left)">
                                      <p:cBhvr>
                                        <p:cTn id="12" dur="500"/>
                                        <p:tgtEl>
                                          <p:spTgt spid="1689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92584"/>
                                        </p:tgtEl>
                                        <p:attrNameLst>
                                          <p:attrName>style.visibility</p:attrName>
                                        </p:attrNameLst>
                                      </p:cBhvr>
                                      <p:to>
                                        <p:strVal val="visible"/>
                                      </p:to>
                                    </p:set>
                                    <p:animEffect transition="in" filter="fade">
                                      <p:cBhvr>
                                        <p:cTn id="17" dur="500"/>
                                        <p:tgtEl>
                                          <p:spTgt spid="7925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92590"/>
                                        </p:tgtEl>
                                        <p:attrNameLst>
                                          <p:attrName>style.visibility</p:attrName>
                                        </p:attrNameLst>
                                      </p:cBhvr>
                                      <p:to>
                                        <p:strVal val="visible"/>
                                      </p:to>
                                    </p:set>
                                    <p:animEffect transition="in" filter="wipe(left)">
                                      <p:cBhvr>
                                        <p:cTn id="22" dur="500"/>
                                        <p:tgtEl>
                                          <p:spTgt spid="7925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8967"/>
                                        </p:tgtEl>
                                        <p:attrNameLst>
                                          <p:attrName>style.visibility</p:attrName>
                                        </p:attrNameLst>
                                      </p:cBhvr>
                                      <p:to>
                                        <p:strVal val="visible"/>
                                      </p:to>
                                    </p:set>
                                    <p:animEffect transition="in" filter="wipe(left)">
                                      <p:cBhvr>
                                        <p:cTn id="27" dur="500"/>
                                        <p:tgtEl>
                                          <p:spTgt spid="1689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792587"/>
                                        </p:tgtEl>
                                        <p:attrNameLst>
                                          <p:attrName>style.visibility</p:attrName>
                                        </p:attrNameLst>
                                      </p:cBhvr>
                                      <p:to>
                                        <p:strVal val="visible"/>
                                      </p:to>
                                    </p:set>
                                    <p:animEffect transition="in" filter="fade">
                                      <p:cBhvr>
                                        <p:cTn id="32" dur="500"/>
                                        <p:tgtEl>
                                          <p:spTgt spid="7925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2596"/>
                                        </p:tgtEl>
                                        <p:attrNameLst>
                                          <p:attrName>style.visibility</p:attrName>
                                        </p:attrNameLst>
                                      </p:cBhvr>
                                      <p:to>
                                        <p:strVal val="visible"/>
                                      </p:to>
                                    </p:set>
                                    <p:animEffect transition="in" filter="wipe(left)">
                                      <p:cBhvr>
                                        <p:cTn id="37" dur="500"/>
                                        <p:tgtEl>
                                          <p:spTgt spid="7925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92597">
                                            <p:txEl>
                                              <p:pRg st="0" end="0"/>
                                            </p:txEl>
                                          </p:spTgt>
                                        </p:tgtEl>
                                        <p:attrNameLst>
                                          <p:attrName>style.visibility</p:attrName>
                                        </p:attrNameLst>
                                      </p:cBhvr>
                                      <p:to>
                                        <p:strVal val="visible"/>
                                      </p:to>
                                    </p:set>
                                    <p:animEffect transition="in" filter="wipe(up)">
                                      <p:cBhvr>
                                        <p:cTn id="42" dur="500"/>
                                        <p:tgtEl>
                                          <p:spTgt spid="7925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96" grpId="0"/>
      <p:bldP spid="79259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76" name="灯片编号占位符 4"/>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B5BC161-6A66-47E8-A2C6-AD42F534DE94}" type="slidenum">
              <a:rPr lang="en-US" altLang="zh-CN" sz="1400">
                <a:solidFill>
                  <a:srgbClr val="000000"/>
                </a:solidFill>
              </a:rPr>
              <a:pPr algn="r"/>
              <a:t>4</a:t>
            </a:fld>
            <a:endParaRPr lang="en-US" altLang="zh-CN" sz="1400">
              <a:solidFill>
                <a:srgbClr val="000000"/>
              </a:solidFill>
            </a:endParaRPr>
          </a:p>
        </p:txBody>
      </p:sp>
      <p:sp>
        <p:nvSpPr>
          <p:cNvPr id="139267" name="Text Box 2"/>
          <p:cNvSpPr txBox="1">
            <a:spLocks noChangeArrowheads="1"/>
          </p:cNvSpPr>
          <p:nvPr/>
        </p:nvSpPr>
        <p:spPr bwMode="auto">
          <a:xfrm>
            <a:off x="2063751" y="476250"/>
            <a:ext cx="8208963" cy="64135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600" b="1" dirty="0">
                <a:solidFill>
                  <a:srgbClr val="0000CC"/>
                </a:solidFill>
                <a:latin typeface="Times New Roman" panose="02020603050405020304" pitchFamily="18" charset="0"/>
                <a:ea typeface="幼圆" panose="02010509060101010101" pitchFamily="49" charset="-122"/>
                <a:cs typeface="Arial" panose="020B0604020202020204" pitchFamily="34" charset="0"/>
              </a:rPr>
              <a:t>Problems</a:t>
            </a:r>
          </a:p>
        </p:txBody>
      </p:sp>
      <p:sp>
        <p:nvSpPr>
          <p:cNvPr id="814083" name="Rectangle 3"/>
          <p:cNvSpPr>
            <a:spLocks noChangeArrowheads="1"/>
          </p:cNvSpPr>
          <p:nvPr/>
        </p:nvSpPr>
        <p:spPr bwMode="auto">
          <a:xfrm>
            <a:off x="1990726" y="4433889"/>
            <a:ext cx="3960813" cy="1874837"/>
          </a:xfrm>
          <a:prstGeom prst="rect">
            <a:avLst/>
          </a:prstGeom>
          <a:gradFill rotWithShape="1">
            <a:gsLst>
              <a:gs pos="0">
                <a:srgbClr val="CCFFCC"/>
              </a:gs>
              <a:gs pos="50000">
                <a:schemeClr val="bg1"/>
              </a:gs>
              <a:gs pos="100000">
                <a:srgbClr val="CCFFCC"/>
              </a:gs>
            </a:gsLst>
            <a:lin ang="5400000" scaled="1"/>
          </a:gra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990000"/>
                </a:solidFill>
                <a:latin typeface="Times New Roman" panose="02020603050405020304" pitchFamily="18" charset="0"/>
                <a:ea typeface="幼圆" panose="02010509060101010101" pitchFamily="49" charset="-122"/>
                <a:cs typeface="Times New Roman" panose="02020603050405020304" pitchFamily="18" charset="0"/>
              </a:rPr>
              <a:t>√ Plane Wave</a:t>
            </a:r>
            <a:br>
              <a:rPr lang="en-US" altLang="zh-CN" sz="2400" b="1">
                <a:solidFill>
                  <a:srgbClr val="990000"/>
                </a:solidFill>
                <a:latin typeface="Times New Roman" panose="02020603050405020304" pitchFamily="18" charset="0"/>
                <a:ea typeface="幼圆" panose="02010509060101010101" pitchFamily="49" charset="-122"/>
                <a:cs typeface="Times New Roman" panose="02020603050405020304" pitchFamily="18" charset="0"/>
              </a:rPr>
            </a:br>
            <a:r>
              <a:rPr lang="en-US" altLang="zh-CN" sz="2400" b="1">
                <a:solidFill>
                  <a:srgbClr val="990000"/>
                </a:solidFill>
                <a:latin typeface="Times New Roman" panose="02020603050405020304" pitchFamily="18" charset="0"/>
                <a:ea typeface="幼圆" panose="02010509060101010101" pitchFamily="49" charset="-122"/>
                <a:cs typeface="Times New Roman" panose="02020603050405020304" pitchFamily="18" charset="0"/>
              </a:rPr>
              <a:t>     Cylindrical wave</a:t>
            </a:r>
          </a:p>
          <a:p>
            <a:r>
              <a:rPr lang="en-US" altLang="zh-CN" sz="2400" b="1">
                <a:solidFill>
                  <a:srgbClr val="990000"/>
                </a:solidFill>
                <a:latin typeface="Times New Roman" panose="02020603050405020304" pitchFamily="18" charset="0"/>
                <a:ea typeface="幼圆" panose="02010509060101010101" pitchFamily="49" charset="-122"/>
                <a:cs typeface="Times New Roman" panose="02020603050405020304" pitchFamily="18" charset="0"/>
              </a:rPr>
              <a:t>     Spherical wave</a:t>
            </a:r>
          </a:p>
          <a:p>
            <a:r>
              <a:rPr lang="en-US" altLang="zh-CN" sz="2000" b="1">
                <a:solidFill>
                  <a:srgbClr val="333399"/>
                </a:solidFill>
                <a:latin typeface="Times New Roman" panose="02020603050405020304" pitchFamily="18" charset="0"/>
                <a:ea typeface="仿宋_GB2312" pitchFamily="49" charset="-122"/>
                <a:cs typeface="Times New Roman" panose="02020603050405020304" pitchFamily="18" charset="0"/>
              </a:rPr>
              <a:t>(The complex vector functions of fixed time)</a:t>
            </a:r>
          </a:p>
        </p:txBody>
      </p:sp>
      <p:sp>
        <p:nvSpPr>
          <p:cNvPr id="139269" name="Text Box 4" descr="新闻纸"/>
          <p:cNvSpPr txBox="1">
            <a:spLocks noChangeArrowheads="1"/>
          </p:cNvSpPr>
          <p:nvPr/>
        </p:nvSpPr>
        <p:spPr bwMode="auto">
          <a:xfrm>
            <a:off x="3302001" y="1854200"/>
            <a:ext cx="5299075" cy="457200"/>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000000"/>
                </a:solidFill>
                <a:latin typeface="Times New Roman" panose="02020603050405020304" pitchFamily="18" charset="0"/>
                <a:ea typeface="幼圆" panose="02010509060101010101" pitchFamily="49" charset="-122"/>
                <a:cs typeface="Arial" panose="020B0604020202020204" pitchFamily="34" charset="0"/>
              </a:rPr>
              <a:t>Analysis of  Time-harmonic EM Wave</a:t>
            </a:r>
          </a:p>
        </p:txBody>
      </p:sp>
      <p:sp>
        <p:nvSpPr>
          <p:cNvPr id="139270" name="Line 7"/>
          <p:cNvSpPr>
            <a:spLocks noChangeShapeType="1"/>
          </p:cNvSpPr>
          <p:nvPr/>
        </p:nvSpPr>
        <p:spPr bwMode="auto">
          <a:xfrm flipV="1">
            <a:off x="3892551" y="2736850"/>
            <a:ext cx="4176713" cy="26988"/>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71" name="AutoShape 8"/>
          <p:cNvSpPr>
            <a:spLocks noChangeArrowheads="1"/>
          </p:cNvSpPr>
          <p:nvPr/>
        </p:nvSpPr>
        <p:spPr bwMode="auto">
          <a:xfrm>
            <a:off x="3821114" y="2736851"/>
            <a:ext cx="288925" cy="301625"/>
          </a:xfrm>
          <a:prstGeom prst="downArrow">
            <a:avLst>
              <a:gd name="adj1" fmla="val 50546"/>
              <a:gd name="adj2" fmla="val 25823"/>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FF0000"/>
              </a:solidFill>
              <a:ea typeface="楷体_GB2312" pitchFamily="49" charset="-122"/>
            </a:endParaRPr>
          </a:p>
        </p:txBody>
      </p:sp>
      <p:sp>
        <p:nvSpPr>
          <p:cNvPr id="139272" name="AutoShape 9"/>
          <p:cNvSpPr>
            <a:spLocks noChangeArrowheads="1"/>
          </p:cNvSpPr>
          <p:nvPr/>
        </p:nvSpPr>
        <p:spPr bwMode="auto">
          <a:xfrm>
            <a:off x="7853364" y="2751139"/>
            <a:ext cx="288925" cy="301625"/>
          </a:xfrm>
          <a:prstGeom prst="downArrow">
            <a:avLst>
              <a:gd name="adj1" fmla="val 50546"/>
              <a:gd name="adj2" fmla="val 25823"/>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FF0000"/>
              </a:solidFill>
              <a:ea typeface="楷体_GB2312" pitchFamily="49" charset="-122"/>
            </a:endParaRPr>
          </a:p>
        </p:txBody>
      </p:sp>
      <p:sp>
        <p:nvSpPr>
          <p:cNvPr id="814090" name="Rectangle 10"/>
          <p:cNvSpPr>
            <a:spLocks noChangeArrowheads="1"/>
          </p:cNvSpPr>
          <p:nvPr/>
        </p:nvSpPr>
        <p:spPr bwMode="auto">
          <a:xfrm>
            <a:off x="6113464" y="4441825"/>
            <a:ext cx="4086225" cy="1727200"/>
          </a:xfrm>
          <a:prstGeom prst="rect">
            <a:avLst/>
          </a:prstGeom>
          <a:gradFill rotWithShape="1">
            <a:gsLst>
              <a:gs pos="0">
                <a:srgbClr val="CCFFCC"/>
              </a:gs>
              <a:gs pos="50000">
                <a:schemeClr val="bg1"/>
              </a:gs>
              <a:gs pos="100000">
                <a:srgbClr val="CCFFCC"/>
              </a:gs>
            </a:gsLst>
            <a:lin ang="5400000" scaled="1"/>
          </a:gra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990000"/>
                </a:solidFill>
                <a:latin typeface="Times New Roman" panose="02020603050405020304" pitchFamily="18" charset="0"/>
                <a:ea typeface="幼圆" panose="02010509060101010101" pitchFamily="49" charset="-122"/>
                <a:cs typeface="Arial" panose="020B0604020202020204" pitchFamily="34" charset="0"/>
              </a:rPr>
              <a:t> Linear polarized wave</a:t>
            </a:r>
          </a:p>
          <a:p>
            <a:pPr algn="ctr"/>
            <a:r>
              <a:rPr lang="en-US" altLang="zh-CN" sz="2400" b="1">
                <a:solidFill>
                  <a:srgbClr val="990000"/>
                </a:solidFill>
                <a:latin typeface="Times New Roman" panose="02020603050405020304" pitchFamily="18" charset="0"/>
                <a:ea typeface="幼圆" panose="02010509060101010101" pitchFamily="49" charset="-122"/>
                <a:cs typeface="Arial" panose="020B0604020202020204" pitchFamily="34" charset="0"/>
              </a:rPr>
              <a:t>   Circular polarized wave</a:t>
            </a:r>
            <a:br>
              <a:rPr lang="en-US" altLang="zh-CN" sz="2400" b="1">
                <a:solidFill>
                  <a:srgbClr val="990000"/>
                </a:solidFill>
                <a:latin typeface="Times New Roman" panose="02020603050405020304" pitchFamily="18" charset="0"/>
                <a:ea typeface="幼圆" panose="02010509060101010101" pitchFamily="49" charset="-122"/>
                <a:cs typeface="Arial" panose="020B0604020202020204" pitchFamily="34" charset="0"/>
              </a:rPr>
            </a:br>
            <a:r>
              <a:rPr lang="en-US" altLang="zh-CN" sz="2400" b="1">
                <a:solidFill>
                  <a:srgbClr val="990000"/>
                </a:solidFill>
                <a:latin typeface="Times New Roman" panose="02020603050405020304" pitchFamily="18" charset="0"/>
                <a:ea typeface="幼圆" panose="02010509060101010101" pitchFamily="49" charset="-122"/>
                <a:cs typeface="Arial" panose="020B0604020202020204" pitchFamily="34" charset="0"/>
              </a:rPr>
              <a:t>    Elliptical polarized wave </a:t>
            </a:r>
          </a:p>
          <a:p>
            <a:pPr algn="ctr"/>
            <a:r>
              <a:rPr lang="en-US" altLang="zh-CN" sz="2000" b="1">
                <a:solidFill>
                  <a:srgbClr val="333399"/>
                </a:solidFill>
                <a:latin typeface="Times New Roman" panose="02020603050405020304" pitchFamily="18" charset="0"/>
                <a:ea typeface="仿宋_GB2312" pitchFamily="49" charset="-122"/>
                <a:cs typeface="Arial" panose="020B0604020202020204" pitchFamily="34" charset="0"/>
              </a:rPr>
              <a:t>(A fixed position of the instantaneous changes)</a:t>
            </a:r>
          </a:p>
        </p:txBody>
      </p:sp>
      <p:sp>
        <p:nvSpPr>
          <p:cNvPr id="814091" name="Text Box 11"/>
          <p:cNvSpPr txBox="1">
            <a:spLocks noChangeArrowheads="1"/>
          </p:cNvSpPr>
          <p:nvPr/>
        </p:nvSpPr>
        <p:spPr bwMode="auto">
          <a:xfrm>
            <a:off x="2105025" y="3082925"/>
            <a:ext cx="3689350" cy="1206500"/>
          </a:xfrm>
          <a:prstGeom prst="rect">
            <a:avLst/>
          </a:prstGeom>
          <a:blipFill dpi="0" rotWithShape="1">
            <a:blip r:embed="rId3"/>
            <a:srcRect/>
            <a:tile tx="0" ty="0" sx="100000" sy="100000" flip="none" algn="tl"/>
          </a:blipFill>
          <a:ln w="19050" algn="ctr">
            <a:solidFill>
              <a:srgbClr val="9999FF"/>
            </a:solidFill>
            <a:miter lim="800000"/>
            <a:headEnd/>
            <a:tailEnd/>
          </a:ln>
          <a:effec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2D2D8A"/>
                </a:solidFill>
                <a:latin typeface="Times New Roman" panose="02020603050405020304" pitchFamily="18" charset="0"/>
                <a:ea typeface="仿宋_GB2312" pitchFamily="49" charset="-122"/>
                <a:cs typeface="Arial" panose="020B0604020202020204" pitchFamily="34" charset="0"/>
              </a:rPr>
              <a:t>The law of  </a:t>
            </a:r>
            <a:r>
              <a:rPr lang="en-US" altLang="zh-CN" sz="2400" b="1">
                <a:solidFill>
                  <a:srgbClr val="FF0000"/>
                </a:solidFill>
                <a:latin typeface="Times New Roman" panose="02020603050405020304" pitchFamily="18" charset="0"/>
                <a:ea typeface="仿宋_GB2312" pitchFamily="49" charset="-122"/>
                <a:cs typeface="Arial" panose="020B0604020202020204" pitchFamily="34" charset="0"/>
              </a:rPr>
              <a:t>the field quantities</a:t>
            </a:r>
            <a:r>
              <a:rPr lang="en-US" altLang="zh-CN" sz="2400" b="1">
                <a:solidFill>
                  <a:srgbClr val="FF00FF"/>
                </a:solidFill>
                <a:latin typeface="Times New Roman" panose="02020603050405020304" pitchFamily="18" charset="0"/>
                <a:ea typeface="仿宋_GB2312" pitchFamily="49" charset="-122"/>
                <a:cs typeface="Arial" panose="020B0604020202020204" pitchFamily="34" charset="0"/>
              </a:rPr>
              <a:t> </a:t>
            </a:r>
            <a:r>
              <a:rPr lang="en-US" altLang="zh-CN" sz="2400" b="1">
                <a:solidFill>
                  <a:srgbClr val="2D2D8A"/>
                </a:solidFill>
                <a:latin typeface="Times New Roman" panose="02020603050405020304" pitchFamily="18" charset="0"/>
                <a:ea typeface="仿宋_GB2312" pitchFamily="49" charset="-122"/>
                <a:cs typeface="Arial" panose="020B0604020202020204" pitchFamily="34" charset="0"/>
              </a:rPr>
              <a:t>change with </a:t>
            </a:r>
            <a:r>
              <a:rPr lang="en-US" altLang="zh-CN" sz="2400" b="1">
                <a:solidFill>
                  <a:srgbClr val="FF0000"/>
                </a:solidFill>
                <a:latin typeface="Times New Roman" panose="02020603050405020304" pitchFamily="18" charset="0"/>
                <a:ea typeface="仿宋_GB2312" pitchFamily="49" charset="-122"/>
                <a:cs typeface="Arial" panose="020B0604020202020204" pitchFamily="34" charset="0"/>
              </a:rPr>
              <a:t>spatial location</a:t>
            </a:r>
          </a:p>
        </p:txBody>
      </p:sp>
      <p:sp>
        <p:nvSpPr>
          <p:cNvPr id="814092" name="Text Box 12" descr="新闻纸"/>
          <p:cNvSpPr txBox="1">
            <a:spLocks noChangeArrowheads="1"/>
          </p:cNvSpPr>
          <p:nvPr/>
        </p:nvSpPr>
        <p:spPr bwMode="auto">
          <a:xfrm>
            <a:off x="6242051" y="3140076"/>
            <a:ext cx="3597275" cy="1200329"/>
          </a:xfrm>
          <a:prstGeom prst="rect">
            <a:avLst/>
          </a:prstGeom>
          <a:blipFill dpi="0" rotWithShape="1">
            <a:blip r:embed="rId3"/>
            <a:srcRect/>
            <a:tile tx="0" ty="0" sx="100000" sy="100000" flip="none" algn="tl"/>
          </a:blip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2D2D8A"/>
                </a:solidFill>
                <a:latin typeface="Times New Roman" panose="02020603050405020304" pitchFamily="18" charset="0"/>
                <a:ea typeface="仿宋_GB2312" pitchFamily="49" charset="-122"/>
                <a:cs typeface="Arial" panose="020B0604020202020204" pitchFamily="34" charset="0"/>
              </a:rPr>
              <a:t>The law of </a:t>
            </a:r>
            <a:r>
              <a:rPr lang="en-US" altLang="zh-CN" sz="2400" b="1">
                <a:solidFill>
                  <a:srgbClr val="FF0000"/>
                </a:solidFill>
                <a:latin typeface="Times New Roman" panose="02020603050405020304" pitchFamily="18" charset="0"/>
                <a:ea typeface="仿宋_GB2312" pitchFamily="49" charset="-122"/>
                <a:cs typeface="Arial" panose="020B0604020202020204" pitchFamily="34" charset="0"/>
              </a:rPr>
              <a:t>the field </a:t>
            </a:r>
          </a:p>
          <a:p>
            <a:pPr algn="ctr"/>
            <a:r>
              <a:rPr lang="en-US" altLang="zh-CN" sz="2400" b="1">
                <a:solidFill>
                  <a:srgbClr val="FF0000"/>
                </a:solidFill>
                <a:latin typeface="Times New Roman" panose="02020603050405020304" pitchFamily="18" charset="0"/>
                <a:ea typeface="仿宋_GB2312" pitchFamily="49" charset="-122"/>
                <a:cs typeface="Arial" panose="020B0604020202020204" pitchFamily="34" charset="0"/>
              </a:rPr>
              <a:t>quantities</a:t>
            </a:r>
            <a:r>
              <a:rPr lang="en-US" altLang="zh-CN" sz="2400" b="1">
                <a:solidFill>
                  <a:srgbClr val="FF00FF"/>
                </a:solidFill>
                <a:latin typeface="Times New Roman" panose="02020603050405020304" pitchFamily="18" charset="0"/>
                <a:ea typeface="仿宋_GB2312" pitchFamily="49" charset="-122"/>
                <a:cs typeface="Arial" panose="020B0604020202020204" pitchFamily="34" charset="0"/>
              </a:rPr>
              <a:t> </a:t>
            </a:r>
            <a:r>
              <a:rPr lang="en-US" altLang="zh-CN" sz="2400" b="1">
                <a:solidFill>
                  <a:srgbClr val="2D2D8A"/>
                </a:solidFill>
                <a:latin typeface="Times New Roman" panose="02020603050405020304" pitchFamily="18" charset="0"/>
                <a:ea typeface="仿宋_GB2312" pitchFamily="49" charset="-122"/>
                <a:cs typeface="Arial" panose="020B0604020202020204" pitchFamily="34" charset="0"/>
              </a:rPr>
              <a:t>change with </a:t>
            </a:r>
            <a:r>
              <a:rPr lang="en-US" altLang="zh-CN" sz="2400" b="1">
                <a:solidFill>
                  <a:srgbClr val="FF0000"/>
                </a:solidFill>
                <a:latin typeface="Times New Roman" panose="02020603050405020304" pitchFamily="18" charset="0"/>
                <a:ea typeface="仿宋_GB2312" pitchFamily="49" charset="-122"/>
                <a:cs typeface="Arial" panose="020B0604020202020204" pitchFamily="34" charset="0"/>
              </a:rPr>
              <a:t>time</a:t>
            </a:r>
          </a:p>
        </p:txBody>
      </p:sp>
      <p:sp>
        <p:nvSpPr>
          <p:cNvPr id="139276" name="AutoShape 14"/>
          <p:cNvSpPr>
            <a:spLocks noChangeArrowheads="1"/>
          </p:cNvSpPr>
          <p:nvPr/>
        </p:nvSpPr>
        <p:spPr bwMode="auto">
          <a:xfrm>
            <a:off x="5735638" y="2352675"/>
            <a:ext cx="215900" cy="431800"/>
          </a:xfrm>
          <a:prstGeom prst="downArrow">
            <a:avLst>
              <a:gd name="adj1" fmla="val 50000"/>
              <a:gd name="adj2" fmla="val 5000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FF0000"/>
              </a:solidFill>
              <a:ea typeface="楷体_GB2312" pitchFamily="49" charset="-122"/>
            </a:endParaRPr>
          </a:p>
        </p:txBody>
      </p:sp>
      <p:graphicFrame>
        <p:nvGraphicFramePr>
          <p:cNvPr id="139277" name="Object 13"/>
          <p:cNvGraphicFramePr>
            <a:graphicFrameLocks noGrp="1" noChangeAspect="1"/>
          </p:cNvGraphicFramePr>
          <p:nvPr>
            <p:ph sz="half" idx="4294967295"/>
            <p:extLst>
              <p:ext uri="{D42A27DB-BD31-4B8C-83A1-F6EECF244321}">
                <p14:modId xmlns:p14="http://schemas.microsoft.com/office/powerpoint/2010/main" val="3589670050"/>
              </p:ext>
            </p:extLst>
          </p:nvPr>
        </p:nvGraphicFramePr>
        <p:xfrm>
          <a:off x="5448301" y="1090614"/>
          <a:ext cx="1008063" cy="744537"/>
        </p:xfrm>
        <a:graphic>
          <a:graphicData uri="http://schemas.openxmlformats.org/presentationml/2006/ole">
            <mc:AlternateContent xmlns:mc="http://schemas.openxmlformats.org/markup-compatibility/2006">
              <mc:Choice xmlns:v="urn:schemas-microsoft-com:vml" Requires="v">
                <p:oleObj spid="_x0000_s204823" name="Equation" r:id="rId4" imgW="533632" imgH="393871" progId="Equation.DSMT4">
                  <p:embed/>
                </p:oleObj>
              </mc:Choice>
              <mc:Fallback>
                <p:oleObj name="Equation" r:id="rId4" imgW="533632" imgH="393871"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301" y="1090614"/>
                        <a:ext cx="1008063" cy="744537"/>
                      </a:xfrm>
                      <a:prstGeom prst="rect">
                        <a:avLst/>
                      </a:prstGeom>
                      <a:noFill/>
                      <a:ln>
                        <a:noFill/>
                      </a:ln>
                      <a:effectLst/>
                    </p:spPr>
                  </p:pic>
                </p:oleObj>
              </mc:Fallback>
            </mc:AlternateContent>
          </a:graphicData>
        </a:graphic>
      </p:graphicFrame>
      <p:sp>
        <p:nvSpPr>
          <p:cNvPr id="17" name="Rectangle 17"/>
          <p:cNvSpPr>
            <a:spLocks noChangeArrowheads="1"/>
          </p:cNvSpPr>
          <p:nvPr/>
        </p:nvSpPr>
        <p:spPr bwMode="auto">
          <a:xfrm>
            <a:off x="6242051" y="4486276"/>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990000"/>
                </a:solidFill>
                <a:latin typeface="Times New Roman" panose="02020603050405020304" pitchFamily="18" charset="0"/>
                <a:ea typeface="楷体_GB2312" pitchFamily="49" charset="-122"/>
              </a:rPr>
              <a:t>√</a:t>
            </a:r>
          </a:p>
        </p:txBody>
      </p:sp>
      <p:sp>
        <p:nvSpPr>
          <p:cNvPr id="18" name="Rectangle 17"/>
          <p:cNvSpPr>
            <a:spLocks noChangeArrowheads="1"/>
          </p:cNvSpPr>
          <p:nvPr/>
        </p:nvSpPr>
        <p:spPr bwMode="auto">
          <a:xfrm>
            <a:off x="6230939" y="4865688"/>
            <a:ext cx="35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990000"/>
                </a:solidFill>
                <a:latin typeface="Times New Roman" panose="02020603050405020304" pitchFamily="18" charset="0"/>
                <a:ea typeface="楷体_GB2312" pitchFamily="49" charset="-122"/>
              </a:rPr>
              <a:t>√</a:t>
            </a:r>
          </a:p>
        </p:txBody>
      </p:sp>
      <p:sp>
        <p:nvSpPr>
          <p:cNvPr id="19" name="Rectangle 17"/>
          <p:cNvSpPr>
            <a:spLocks noChangeArrowheads="1"/>
          </p:cNvSpPr>
          <p:nvPr/>
        </p:nvSpPr>
        <p:spPr bwMode="auto">
          <a:xfrm>
            <a:off x="6242051" y="5197476"/>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990000"/>
                </a:solidFill>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3548713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14083"/>
                                        </p:tgtEl>
                                        <p:attrNameLst>
                                          <p:attrName>style.visibility</p:attrName>
                                        </p:attrNameLst>
                                      </p:cBhvr>
                                      <p:to>
                                        <p:strVal val="visible"/>
                                      </p:to>
                                    </p:set>
                                    <p:animEffect transition="in" filter="checkerboard(across)">
                                      <p:cBhvr>
                                        <p:cTn id="7" dur="500"/>
                                        <p:tgtEl>
                                          <p:spTgt spid="81408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14090"/>
                                        </p:tgtEl>
                                        <p:attrNameLst>
                                          <p:attrName>style.visibility</p:attrName>
                                        </p:attrNameLst>
                                      </p:cBhvr>
                                      <p:to>
                                        <p:strVal val="visible"/>
                                      </p:to>
                                    </p:set>
                                    <p:animEffect transition="in" filter="checkerboard(across)">
                                      <p:cBhvr>
                                        <p:cTn id="10" dur="500"/>
                                        <p:tgtEl>
                                          <p:spTgt spid="8140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animBg="1"/>
      <p:bldP spid="814090" grpId="0" animBg="1"/>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E60E4C5-3B9B-4332-BE85-9033BAC53DA7}" type="slidenum">
              <a:rPr lang="en-US" altLang="zh-CN" sz="1400">
                <a:solidFill>
                  <a:srgbClr val="000000"/>
                </a:solidFill>
              </a:rPr>
              <a:pPr algn="r"/>
              <a:t>40</a:t>
            </a:fld>
            <a:endParaRPr lang="en-US" altLang="zh-CN" sz="1400">
              <a:solidFill>
                <a:srgbClr val="000000"/>
              </a:solidFill>
            </a:endParaRPr>
          </a:p>
        </p:txBody>
      </p:sp>
      <p:graphicFrame>
        <p:nvGraphicFramePr>
          <p:cNvPr id="169987" name="Object 3"/>
          <p:cNvGraphicFramePr>
            <a:graphicFrameLocks noChangeAspect="1"/>
          </p:cNvGraphicFramePr>
          <p:nvPr>
            <p:extLst>
              <p:ext uri="{D42A27DB-BD31-4B8C-83A1-F6EECF244321}">
                <p14:modId xmlns:p14="http://schemas.microsoft.com/office/powerpoint/2010/main" val="2508201004"/>
              </p:ext>
            </p:extLst>
          </p:nvPr>
        </p:nvGraphicFramePr>
        <p:xfrm>
          <a:off x="2016126" y="2319188"/>
          <a:ext cx="8366125" cy="869950"/>
        </p:xfrm>
        <a:graphic>
          <a:graphicData uri="http://schemas.openxmlformats.org/presentationml/2006/ole">
            <mc:AlternateContent xmlns:mc="http://schemas.openxmlformats.org/markup-compatibility/2006">
              <mc:Choice xmlns:v="urn:schemas-microsoft-com:vml" Requires="v">
                <p:oleObj spid="_x0000_s237729" name="Equation" r:id="rId3" imgW="5059440" imgH="583920" progId="Equation.DSMT4">
                  <p:embed/>
                </p:oleObj>
              </mc:Choice>
              <mc:Fallback>
                <p:oleObj name="Equation" r:id="rId3" imgW="5059440" imgH="5839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6" y="2319188"/>
                        <a:ext cx="836612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3603" name="Group 3"/>
          <p:cNvGrpSpPr>
            <a:grpSpLocks/>
          </p:cNvGrpSpPr>
          <p:nvPr/>
        </p:nvGrpSpPr>
        <p:grpSpPr bwMode="auto">
          <a:xfrm>
            <a:off x="1955800" y="744539"/>
            <a:ext cx="4279900" cy="852487"/>
            <a:chOff x="272" y="469"/>
            <a:chExt cx="2696" cy="537"/>
          </a:xfrm>
        </p:grpSpPr>
        <p:graphicFrame>
          <p:nvGraphicFramePr>
            <p:cNvPr id="169989" name="Object 5"/>
            <p:cNvGraphicFramePr>
              <a:graphicFrameLocks noChangeAspect="1"/>
            </p:cNvGraphicFramePr>
            <p:nvPr/>
          </p:nvGraphicFramePr>
          <p:xfrm>
            <a:off x="2242" y="469"/>
            <a:ext cx="726" cy="537"/>
          </p:xfrm>
          <a:graphic>
            <a:graphicData uri="http://schemas.openxmlformats.org/presentationml/2006/ole">
              <mc:AlternateContent xmlns:mc="http://schemas.openxmlformats.org/markup-compatibility/2006">
                <mc:Choice xmlns:v="urn:schemas-microsoft-com:vml" Requires="v">
                  <p:oleObj spid="_x0000_s237730" name="公式" r:id="rId5" imgW="699120" imgH="507600" progId="Equation.3">
                    <p:embed/>
                  </p:oleObj>
                </mc:Choice>
                <mc:Fallback>
                  <p:oleObj name="公式" r:id="rId5" imgW="699120" imgH="507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 y="469"/>
                          <a:ext cx="726"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0" name="Text Box 5"/>
            <p:cNvSpPr txBox="1">
              <a:spLocks noChangeArrowheads="1"/>
            </p:cNvSpPr>
            <p:nvPr/>
          </p:nvSpPr>
          <p:spPr bwMode="auto">
            <a:xfrm>
              <a:off x="272" y="584"/>
              <a:ext cx="222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b="1" dirty="0">
                  <a:solidFill>
                    <a:srgbClr val="000000"/>
                  </a:solidFill>
                  <a:latin typeface="Times New Roman" panose="02020603050405020304" pitchFamily="18" charset="0"/>
                </a:rPr>
                <a:t>Good Conductor</a:t>
              </a:r>
              <a:r>
                <a:rPr kumimoji="1" lang="zh-CN" altLang="en-US" sz="2400" b="1" dirty="0">
                  <a:solidFill>
                    <a:srgbClr val="000000"/>
                  </a:solidFill>
                  <a:latin typeface="Times New Roman" panose="02020603050405020304" pitchFamily="18" charset="0"/>
                  <a:ea typeface="幼圆" panose="02010509060101010101" pitchFamily="49" charset="-122"/>
                </a:rPr>
                <a:t>：</a:t>
              </a:r>
              <a:endParaRPr kumimoji="1" lang="zh-CN" altLang="en-US" sz="2400" b="1" dirty="0">
                <a:solidFill>
                  <a:srgbClr val="000000"/>
                </a:solidFill>
                <a:latin typeface="Times New Roman" panose="02020603050405020304" pitchFamily="18" charset="0"/>
                <a:ea typeface="楷体_GB2312" pitchFamily="49" charset="-122"/>
              </a:endParaRPr>
            </a:p>
          </p:txBody>
        </p:sp>
      </p:grpSp>
      <p:sp>
        <p:nvSpPr>
          <p:cNvPr id="169991" name="Text Box 6"/>
          <p:cNvSpPr txBox="1">
            <a:spLocks noChangeArrowheads="1"/>
          </p:cNvSpPr>
          <p:nvPr/>
        </p:nvSpPr>
        <p:spPr bwMode="auto">
          <a:xfrm>
            <a:off x="1524000" y="404813"/>
            <a:ext cx="891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800000"/>
                </a:solidFill>
                <a:latin typeface="Times New Roman" panose="02020603050405020304" pitchFamily="18" charset="0"/>
              </a:rPr>
              <a:t>3.   Uniform Plane Wave in  Good Conductor (Special case)</a:t>
            </a:r>
            <a:r>
              <a:rPr lang="en-US" altLang="zh-CN" sz="2400" b="1">
                <a:solidFill>
                  <a:srgbClr val="000000"/>
                </a:solidFill>
                <a:latin typeface="幼圆" panose="02010509060101010101" pitchFamily="49" charset="-122"/>
                <a:ea typeface="幼圆" panose="02010509060101010101" pitchFamily="49" charset="-122"/>
              </a:rPr>
              <a:t> </a:t>
            </a:r>
          </a:p>
        </p:txBody>
      </p:sp>
      <p:sp>
        <p:nvSpPr>
          <p:cNvPr id="793607" name="Text Box 7"/>
          <p:cNvSpPr txBox="1">
            <a:spLocks noChangeArrowheads="1"/>
          </p:cNvSpPr>
          <p:nvPr/>
        </p:nvSpPr>
        <p:spPr bwMode="auto">
          <a:xfrm>
            <a:off x="1589088" y="1973113"/>
            <a:ext cx="572611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buFontTx/>
              <a:buBlip>
                <a:blip r:embed="rId7"/>
              </a:buBlip>
            </a:pPr>
            <a:r>
              <a:rPr lang="en-US" altLang="zh-CN" sz="2400" b="1">
                <a:solidFill>
                  <a:srgbClr val="000000"/>
                </a:solidFill>
                <a:latin typeface="Times New Roman" panose="02020603050405020304" pitchFamily="18" charset="0"/>
                <a:sym typeface="Symbol" panose="05050102010706020507" pitchFamily="18" charset="2"/>
              </a:rPr>
              <a:t>parameters of good conductive medium</a:t>
            </a:r>
          </a:p>
        </p:txBody>
      </p:sp>
      <p:grpSp>
        <p:nvGrpSpPr>
          <p:cNvPr id="793608" name="Group 8"/>
          <p:cNvGrpSpPr>
            <a:grpSpLocks/>
          </p:cNvGrpSpPr>
          <p:nvPr/>
        </p:nvGrpSpPr>
        <p:grpSpPr bwMode="auto">
          <a:xfrm>
            <a:off x="1878013" y="5030639"/>
            <a:ext cx="6134100" cy="1033463"/>
            <a:chOff x="-287" y="3422"/>
            <a:chExt cx="3864" cy="651"/>
          </a:xfrm>
        </p:grpSpPr>
        <p:graphicFrame>
          <p:nvGraphicFramePr>
            <p:cNvPr id="169994" name="Object 10"/>
            <p:cNvGraphicFramePr>
              <a:graphicFrameLocks noChangeAspect="1"/>
            </p:cNvGraphicFramePr>
            <p:nvPr/>
          </p:nvGraphicFramePr>
          <p:xfrm>
            <a:off x="882" y="3422"/>
            <a:ext cx="2695" cy="651"/>
          </p:xfrm>
          <a:graphic>
            <a:graphicData uri="http://schemas.openxmlformats.org/presentationml/2006/ole">
              <mc:AlternateContent xmlns:mc="http://schemas.openxmlformats.org/markup-compatibility/2006">
                <mc:Choice xmlns:v="urn:schemas-microsoft-com:vml" Requires="v">
                  <p:oleObj spid="_x0000_s237731" name="Equation" r:id="rId8" imgW="2428200" imgH="647280" progId="Equation.DSMT4">
                    <p:embed/>
                  </p:oleObj>
                </mc:Choice>
                <mc:Fallback>
                  <p:oleObj name="Equation" r:id="rId8" imgW="2428200" imgH="6472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 y="3422"/>
                          <a:ext cx="2695" cy="651"/>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5" name="Text Box 10"/>
            <p:cNvSpPr txBox="1">
              <a:spLocks noChangeArrowheads="1"/>
            </p:cNvSpPr>
            <p:nvPr/>
          </p:nvSpPr>
          <p:spPr bwMode="auto">
            <a:xfrm>
              <a:off x="-287" y="3527"/>
              <a:ext cx="216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b="1">
                  <a:solidFill>
                    <a:srgbClr val="000000"/>
                  </a:solidFill>
                  <a:latin typeface="Times New Roman" panose="02020603050405020304" pitchFamily="18" charset="0"/>
                </a:rPr>
                <a:t>wavelength</a:t>
              </a:r>
              <a:r>
                <a:rPr kumimoji="1" lang="zh-CN" altLang="en-US" sz="2400" b="1">
                  <a:solidFill>
                    <a:srgbClr val="000000"/>
                  </a:solidFill>
                  <a:latin typeface="Times New Roman" panose="02020603050405020304" pitchFamily="18" charset="0"/>
                </a:rPr>
                <a:t>：</a:t>
              </a:r>
              <a:endParaRPr kumimoji="1" lang="zh-CN" altLang="en-US" sz="2400" b="1">
                <a:solidFill>
                  <a:srgbClr val="000000"/>
                </a:solidFill>
                <a:latin typeface="Times New Roman" panose="02020603050405020304" pitchFamily="18" charset="0"/>
                <a:ea typeface="楷体_GB2312" pitchFamily="49" charset="-122"/>
              </a:endParaRPr>
            </a:p>
          </p:txBody>
        </p:sp>
      </p:grpSp>
      <p:grpSp>
        <p:nvGrpSpPr>
          <p:cNvPr id="793611" name="Group 11"/>
          <p:cNvGrpSpPr>
            <a:grpSpLocks/>
          </p:cNvGrpSpPr>
          <p:nvPr/>
        </p:nvGrpSpPr>
        <p:grpSpPr bwMode="auto">
          <a:xfrm>
            <a:off x="1919289" y="3914626"/>
            <a:ext cx="5989637" cy="996950"/>
            <a:chOff x="-530" y="2719"/>
            <a:chExt cx="3773" cy="628"/>
          </a:xfrm>
        </p:grpSpPr>
        <p:graphicFrame>
          <p:nvGraphicFramePr>
            <p:cNvPr id="169997" name="Object 13"/>
            <p:cNvGraphicFramePr>
              <a:graphicFrameLocks noChangeAspect="1"/>
            </p:cNvGraphicFramePr>
            <p:nvPr/>
          </p:nvGraphicFramePr>
          <p:xfrm>
            <a:off x="983" y="2719"/>
            <a:ext cx="2260" cy="628"/>
          </p:xfrm>
          <a:graphic>
            <a:graphicData uri="http://schemas.openxmlformats.org/presentationml/2006/ole">
              <mc:AlternateContent xmlns:mc="http://schemas.openxmlformats.org/markup-compatibility/2006">
                <mc:Choice xmlns:v="urn:schemas-microsoft-com:vml" Requires="v">
                  <p:oleObj spid="_x0000_s237732" name="Equation" r:id="rId10" imgW="2110320" imgH="647280" progId="Equation.DSMT4">
                    <p:embed/>
                  </p:oleObj>
                </mc:Choice>
                <mc:Fallback>
                  <p:oleObj name="Equation" r:id="rId10" imgW="2110320" imgH="6472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3" y="2719"/>
                          <a:ext cx="2260" cy="62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8" name="Text Box 13"/>
            <p:cNvSpPr txBox="1">
              <a:spLocks noChangeArrowheads="1"/>
            </p:cNvSpPr>
            <p:nvPr/>
          </p:nvSpPr>
          <p:spPr bwMode="auto">
            <a:xfrm>
              <a:off x="-530" y="2846"/>
              <a:ext cx="1686"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b="1">
                  <a:solidFill>
                    <a:srgbClr val="000000"/>
                  </a:solidFill>
                  <a:latin typeface="Times New Roman" panose="02020603050405020304" pitchFamily="18" charset="0"/>
                </a:rPr>
                <a:t>phase velocity</a:t>
              </a:r>
              <a:r>
                <a:rPr kumimoji="1" lang="zh-CN" altLang="en-US" sz="2400" b="1">
                  <a:solidFill>
                    <a:srgbClr val="000000"/>
                  </a:solidFill>
                  <a:latin typeface="Times New Roman" panose="02020603050405020304" pitchFamily="18" charset="0"/>
                  <a:ea typeface="幼圆" panose="02010509060101010101" pitchFamily="49" charset="-122"/>
                </a:rPr>
                <a:t>：</a:t>
              </a:r>
              <a:endParaRPr kumimoji="1" lang="zh-CN" altLang="en-US" sz="2400" b="1">
                <a:solidFill>
                  <a:srgbClr val="000000"/>
                </a:solidFill>
                <a:latin typeface="Times New Roman" panose="02020603050405020304" pitchFamily="18" charset="0"/>
                <a:ea typeface="楷体_GB2312" pitchFamily="49" charset="-122"/>
              </a:endParaRPr>
            </a:p>
          </p:txBody>
        </p:sp>
      </p:grpSp>
      <p:grpSp>
        <p:nvGrpSpPr>
          <p:cNvPr id="793618" name="Group 18"/>
          <p:cNvGrpSpPr>
            <a:grpSpLocks/>
          </p:cNvGrpSpPr>
          <p:nvPr/>
        </p:nvGrpSpPr>
        <p:grpSpPr bwMode="auto">
          <a:xfrm>
            <a:off x="7861301" y="3387576"/>
            <a:ext cx="2665413" cy="1008062"/>
            <a:chOff x="3152" y="2387"/>
            <a:chExt cx="1679" cy="635"/>
          </a:xfrm>
        </p:grpSpPr>
        <p:sp>
          <p:nvSpPr>
            <p:cNvPr id="170004" name="Rectangle 19"/>
            <p:cNvSpPr>
              <a:spLocks noChangeArrowheads="1"/>
            </p:cNvSpPr>
            <p:nvPr/>
          </p:nvSpPr>
          <p:spPr bwMode="auto">
            <a:xfrm>
              <a:off x="3923" y="2387"/>
              <a:ext cx="908" cy="590"/>
            </a:xfrm>
            <a:prstGeom prst="rect">
              <a:avLst/>
            </a:prstGeom>
            <a:solidFill>
              <a:srgbClr val="CCFFFF"/>
            </a:solidFill>
            <a:ln w="31750">
              <a:solidFill>
                <a:srgbClr val="FF99CC"/>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70005" name="Object 21"/>
            <p:cNvGraphicFramePr>
              <a:graphicFrameLocks noChangeAspect="1"/>
            </p:cNvGraphicFramePr>
            <p:nvPr/>
          </p:nvGraphicFramePr>
          <p:xfrm>
            <a:off x="4060" y="2522"/>
            <a:ext cx="570" cy="357"/>
          </p:xfrm>
          <a:graphic>
            <a:graphicData uri="http://schemas.openxmlformats.org/presentationml/2006/ole">
              <mc:AlternateContent xmlns:mc="http://schemas.openxmlformats.org/markup-compatibility/2006">
                <mc:Choice xmlns:v="urn:schemas-microsoft-com:vml" Requires="v">
                  <p:oleObj spid="_x0000_s237733" name="Equation" r:id="rId12" imgW="533880" imgH="330120" progId="Equation.DSMT4">
                    <p:embed/>
                  </p:oleObj>
                </mc:Choice>
                <mc:Fallback>
                  <p:oleObj name="Equation" r:id="rId12" imgW="533880" imgH="3301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0" y="2522"/>
                          <a:ext cx="570"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06" name="Line 21"/>
            <p:cNvSpPr>
              <a:spLocks noChangeShapeType="1"/>
            </p:cNvSpPr>
            <p:nvPr/>
          </p:nvSpPr>
          <p:spPr bwMode="auto">
            <a:xfrm flipH="1" flipV="1">
              <a:off x="3152" y="2432"/>
              <a:ext cx="771" cy="182"/>
            </a:xfrm>
            <a:prstGeom prst="line">
              <a:avLst/>
            </a:prstGeom>
            <a:noFill/>
            <a:ln w="317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07" name="Line 22"/>
            <p:cNvSpPr>
              <a:spLocks noChangeShapeType="1"/>
            </p:cNvSpPr>
            <p:nvPr/>
          </p:nvSpPr>
          <p:spPr bwMode="auto">
            <a:xfrm flipH="1">
              <a:off x="3288" y="2750"/>
              <a:ext cx="635" cy="272"/>
            </a:xfrm>
            <a:prstGeom prst="line">
              <a:avLst/>
            </a:prstGeom>
            <a:noFill/>
            <a:ln w="317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93623" name="Group 23"/>
          <p:cNvGrpSpPr>
            <a:grpSpLocks/>
          </p:cNvGrpSpPr>
          <p:nvPr/>
        </p:nvGrpSpPr>
        <p:grpSpPr bwMode="auto">
          <a:xfrm>
            <a:off x="7778751" y="5043339"/>
            <a:ext cx="2449513" cy="936625"/>
            <a:chOff x="3424" y="3430"/>
            <a:chExt cx="1543" cy="590"/>
          </a:xfrm>
        </p:grpSpPr>
        <p:sp>
          <p:nvSpPr>
            <p:cNvPr id="170009" name="Rectangle 24"/>
            <p:cNvSpPr>
              <a:spLocks noChangeArrowheads="1"/>
            </p:cNvSpPr>
            <p:nvPr/>
          </p:nvSpPr>
          <p:spPr bwMode="auto">
            <a:xfrm>
              <a:off x="4014" y="3430"/>
              <a:ext cx="953" cy="590"/>
            </a:xfrm>
            <a:prstGeom prst="rect">
              <a:avLst/>
            </a:prstGeom>
            <a:solidFill>
              <a:srgbClr val="CCFFFF"/>
            </a:solidFill>
            <a:ln w="31750">
              <a:solidFill>
                <a:srgbClr val="FF99CC"/>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70010" name="Object 26"/>
            <p:cNvGraphicFramePr>
              <a:graphicFrameLocks noChangeAspect="1"/>
            </p:cNvGraphicFramePr>
            <p:nvPr/>
          </p:nvGraphicFramePr>
          <p:xfrm>
            <a:off x="4105" y="3572"/>
            <a:ext cx="766" cy="357"/>
          </p:xfrm>
          <a:graphic>
            <a:graphicData uri="http://schemas.openxmlformats.org/presentationml/2006/ole">
              <mc:AlternateContent xmlns:mc="http://schemas.openxmlformats.org/markup-compatibility/2006">
                <mc:Choice xmlns:v="urn:schemas-microsoft-com:vml" Requires="v">
                  <p:oleObj spid="_x0000_s237734" name="Equation" r:id="rId14" imgW="712080" imgH="330120" progId="Equation.DSMT4">
                    <p:embed/>
                  </p:oleObj>
                </mc:Choice>
                <mc:Fallback>
                  <p:oleObj name="Equation" r:id="rId14" imgW="712080" imgH="3301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05" y="3572"/>
                          <a:ext cx="766"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11" name="Line 26"/>
            <p:cNvSpPr>
              <a:spLocks noChangeShapeType="1"/>
            </p:cNvSpPr>
            <p:nvPr/>
          </p:nvSpPr>
          <p:spPr bwMode="auto">
            <a:xfrm flipH="1">
              <a:off x="3424" y="3748"/>
              <a:ext cx="590" cy="45"/>
            </a:xfrm>
            <a:prstGeom prst="line">
              <a:avLst/>
            </a:prstGeom>
            <a:noFill/>
            <a:ln w="317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93627" name="Group 27"/>
          <p:cNvGrpSpPr>
            <a:grpSpLocks/>
          </p:cNvGrpSpPr>
          <p:nvPr/>
        </p:nvGrpSpPr>
        <p:grpSpPr bwMode="auto">
          <a:xfrm>
            <a:off x="3395663" y="3117701"/>
            <a:ext cx="4476750" cy="965200"/>
            <a:chOff x="339" y="2115"/>
            <a:chExt cx="2820" cy="608"/>
          </a:xfrm>
        </p:grpSpPr>
        <p:graphicFrame>
          <p:nvGraphicFramePr>
            <p:cNvPr id="170013" name="Object 29"/>
            <p:cNvGraphicFramePr>
              <a:graphicFrameLocks noChangeAspect="1"/>
            </p:cNvGraphicFramePr>
            <p:nvPr/>
          </p:nvGraphicFramePr>
          <p:xfrm>
            <a:off x="878" y="2115"/>
            <a:ext cx="2281" cy="608"/>
          </p:xfrm>
          <a:graphic>
            <a:graphicData uri="http://schemas.openxmlformats.org/presentationml/2006/ole">
              <mc:AlternateContent xmlns:mc="http://schemas.openxmlformats.org/markup-compatibility/2006">
                <mc:Choice xmlns:v="urn:schemas-microsoft-com:vml" Requires="v">
                  <p:oleObj spid="_x0000_s237735" name="Equation" r:id="rId16" imgW="2211840" imgH="583920" progId="Equation.DSMT4">
                    <p:embed/>
                  </p:oleObj>
                </mc:Choice>
                <mc:Fallback>
                  <p:oleObj name="Equation" r:id="rId16" imgW="2211840" imgH="5839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8" y="2115"/>
                          <a:ext cx="2281" cy="608"/>
                        </a:xfrm>
                        <a:prstGeom prst="rect">
                          <a:avLst/>
                        </a:prstGeom>
                        <a:noFill/>
                        <a:ln>
                          <a:noFill/>
                        </a:ln>
                        <a:effectLst/>
                        <a:extLst>
                          <a:ext uri="{909E8E84-426E-40DD-AFC4-6F175D3DCCD1}">
                            <a14:hiddenFill xmlns:a14="http://schemas.microsoft.com/office/drawing/2010/main">
                              <a:solidFill>
                                <a:srgbClr val="CC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14" name="AutoShape 29"/>
            <p:cNvSpPr>
              <a:spLocks noChangeArrowheads="1"/>
            </p:cNvSpPr>
            <p:nvPr/>
          </p:nvSpPr>
          <p:spPr bwMode="auto">
            <a:xfrm>
              <a:off x="339" y="2341"/>
              <a:ext cx="500" cy="182"/>
            </a:xfrm>
            <a:prstGeom prst="rightArrow">
              <a:avLst>
                <a:gd name="adj1" fmla="val 50000"/>
                <a:gd name="adj2" fmla="val 68681"/>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Tree>
    <p:extLst>
      <p:ext uri="{BB962C8B-B14F-4D97-AF65-F5344CB8AC3E}">
        <p14:creationId xmlns:p14="http://schemas.microsoft.com/office/powerpoint/2010/main" val="216247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93603"/>
                                        </p:tgtEl>
                                        <p:attrNameLst>
                                          <p:attrName>style.visibility</p:attrName>
                                        </p:attrNameLst>
                                      </p:cBhvr>
                                      <p:to>
                                        <p:strVal val="visible"/>
                                      </p:to>
                                    </p:set>
                                    <p:animEffect transition="in" filter="wipe(left)">
                                      <p:cBhvr>
                                        <p:cTn id="7" dur="2000"/>
                                        <p:tgtEl>
                                          <p:spTgt spid="79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93607"/>
                                        </p:tgtEl>
                                        <p:attrNameLst>
                                          <p:attrName>style.visibility</p:attrName>
                                        </p:attrNameLst>
                                      </p:cBhvr>
                                      <p:to>
                                        <p:strVal val="visible"/>
                                      </p:to>
                                    </p:set>
                                    <p:animEffect transition="in" filter="dissolve">
                                      <p:cBhvr>
                                        <p:cTn id="12" dur="500"/>
                                        <p:tgtEl>
                                          <p:spTgt spid="7936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9987"/>
                                        </p:tgtEl>
                                        <p:attrNameLst>
                                          <p:attrName>style.visibility</p:attrName>
                                        </p:attrNameLst>
                                      </p:cBhvr>
                                      <p:to>
                                        <p:strVal val="visible"/>
                                      </p:to>
                                    </p:set>
                                    <p:animEffect transition="in" filter="wipe(left)">
                                      <p:cBhvr>
                                        <p:cTn id="17" dur="2000"/>
                                        <p:tgtEl>
                                          <p:spTgt spid="169987"/>
                                        </p:tgtEl>
                                      </p:cBhvr>
                                    </p:animEffect>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793627"/>
                                        </p:tgtEl>
                                        <p:attrNameLst>
                                          <p:attrName>style.visibility</p:attrName>
                                        </p:attrNameLst>
                                      </p:cBhvr>
                                      <p:to>
                                        <p:strVal val="visible"/>
                                      </p:to>
                                    </p:set>
                                    <p:animEffect transition="in" filter="wipe(left)">
                                      <p:cBhvr>
                                        <p:cTn id="21" dur="2000"/>
                                        <p:tgtEl>
                                          <p:spTgt spid="79362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93611"/>
                                        </p:tgtEl>
                                        <p:attrNameLst>
                                          <p:attrName>style.visibility</p:attrName>
                                        </p:attrNameLst>
                                      </p:cBhvr>
                                      <p:to>
                                        <p:strVal val="visible"/>
                                      </p:to>
                                    </p:set>
                                    <p:animEffect transition="in" filter="wipe(left)">
                                      <p:cBhvr>
                                        <p:cTn id="26" dur="2000"/>
                                        <p:tgtEl>
                                          <p:spTgt spid="7936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793618"/>
                                        </p:tgtEl>
                                        <p:attrNameLst>
                                          <p:attrName>style.visibility</p:attrName>
                                        </p:attrNameLst>
                                      </p:cBhvr>
                                      <p:to>
                                        <p:strVal val="visible"/>
                                      </p:to>
                                    </p:set>
                                    <p:animEffect transition="in" filter="fade">
                                      <p:cBhvr>
                                        <p:cTn id="31" dur="2000"/>
                                        <p:tgtEl>
                                          <p:spTgt spid="79361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93608"/>
                                        </p:tgtEl>
                                        <p:attrNameLst>
                                          <p:attrName>style.visibility</p:attrName>
                                        </p:attrNameLst>
                                      </p:cBhvr>
                                      <p:to>
                                        <p:strVal val="visible"/>
                                      </p:to>
                                    </p:set>
                                    <p:animEffect transition="in" filter="wipe(left)">
                                      <p:cBhvr>
                                        <p:cTn id="36" dur="2000"/>
                                        <p:tgtEl>
                                          <p:spTgt spid="79360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793623"/>
                                        </p:tgtEl>
                                        <p:attrNameLst>
                                          <p:attrName>style.visibility</p:attrName>
                                        </p:attrNameLst>
                                      </p:cBhvr>
                                      <p:to>
                                        <p:strVal val="visible"/>
                                      </p:to>
                                    </p:set>
                                    <p:animEffect transition="in" filter="fade">
                                      <p:cBhvr>
                                        <p:cTn id="41" dur="2000"/>
                                        <p:tgtEl>
                                          <p:spTgt spid="793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EA409D0-D681-4341-9B61-74D7B417C882}" type="slidenum">
              <a:rPr lang="en-US" altLang="zh-CN" sz="1400">
                <a:solidFill>
                  <a:srgbClr val="000000"/>
                </a:solidFill>
              </a:rPr>
              <a:pPr algn="r"/>
              <a:t>41</a:t>
            </a:fld>
            <a:endParaRPr lang="en-US" altLang="zh-CN" sz="1400">
              <a:solidFill>
                <a:srgbClr val="000000"/>
              </a:solidFill>
            </a:endParaRPr>
          </a:p>
        </p:txBody>
      </p:sp>
      <p:sp>
        <p:nvSpPr>
          <p:cNvPr id="794626" name="Text Box 2"/>
          <p:cNvSpPr txBox="1">
            <a:spLocks noChangeArrowheads="1"/>
          </p:cNvSpPr>
          <p:nvPr/>
        </p:nvSpPr>
        <p:spPr bwMode="auto">
          <a:xfrm>
            <a:off x="1528470" y="2242539"/>
            <a:ext cx="10428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b="1" dirty="0">
                <a:solidFill>
                  <a:srgbClr val="800000"/>
                </a:solidFill>
                <a:latin typeface="Times New Roman" panose="02020603050405020304" pitchFamily="18" charset="0"/>
              </a:rPr>
              <a:t>skin effect</a:t>
            </a:r>
            <a:r>
              <a:rPr kumimoji="1" lang="zh-CN" altLang="en-US" sz="2000" b="1" dirty="0">
                <a:solidFill>
                  <a:srgbClr val="800000"/>
                </a:solidFill>
                <a:latin typeface="Times New Roman" panose="02020603050405020304" pitchFamily="18" charset="0"/>
              </a:rPr>
              <a:t>：</a:t>
            </a:r>
            <a:r>
              <a:rPr kumimoji="1" lang="en-US" altLang="zh-CN" sz="2000" b="1" dirty="0">
                <a:solidFill>
                  <a:srgbClr val="800000"/>
                </a:solidFill>
                <a:latin typeface="Times New Roman" panose="02020603050405020304" pitchFamily="18" charset="0"/>
              </a:rPr>
              <a:t>Since the attenuation constant is larger over higher frequency, and The high frequency EM wave can only exist in the surface layer of good conductor , it’s called the skin effect.</a:t>
            </a:r>
            <a:endParaRPr kumimoji="1" lang="en-US" altLang="zh-CN" sz="2000" b="1" dirty="0">
              <a:solidFill>
                <a:srgbClr val="800000"/>
              </a:solidFill>
              <a:latin typeface="Times New Roman" panose="02020603050405020304" pitchFamily="18" charset="0"/>
              <a:ea typeface="楷体_GB2312" pitchFamily="49" charset="-122"/>
            </a:endParaRPr>
          </a:p>
        </p:txBody>
      </p:sp>
      <p:sp>
        <p:nvSpPr>
          <p:cNvPr id="171012" name="Text Box 3"/>
          <p:cNvSpPr txBox="1">
            <a:spLocks noChangeArrowheads="1"/>
          </p:cNvSpPr>
          <p:nvPr/>
        </p:nvSpPr>
        <p:spPr bwMode="auto">
          <a:xfrm>
            <a:off x="1524000" y="3079474"/>
            <a:ext cx="2484437"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pPr>
            <a:r>
              <a:rPr lang="en-US" altLang="zh-CN" sz="2000" b="1" dirty="0">
                <a:solidFill>
                  <a:srgbClr val="0000CC"/>
                </a:solidFill>
                <a:latin typeface="Times New Roman" panose="02020603050405020304" pitchFamily="18" charset="0"/>
                <a:sym typeface="Symbol" panose="05050102010706020507" pitchFamily="18" charset="2"/>
              </a:rPr>
              <a:t> </a:t>
            </a:r>
            <a:r>
              <a:rPr lang="en-US" altLang="zh-CN" sz="2400" b="1" dirty="0">
                <a:solidFill>
                  <a:srgbClr val="0000CC"/>
                </a:solidFill>
                <a:latin typeface="Times New Roman" panose="02020603050405020304" pitchFamily="18" charset="0"/>
                <a:sym typeface="Symbol" panose="05050102010706020507" pitchFamily="18" charset="2"/>
              </a:rPr>
              <a:t>skin depth</a:t>
            </a:r>
            <a:r>
              <a:rPr lang="zh-CN" altLang="en-US" sz="2400" b="1" dirty="0">
                <a:solidFill>
                  <a:srgbClr val="0000CC"/>
                </a:solidFill>
                <a:latin typeface="Times New Roman" panose="02020603050405020304" pitchFamily="18" charset="0"/>
                <a:sym typeface="Symbol" panose="05050102010706020507" pitchFamily="18" charset="2"/>
              </a:rPr>
              <a:t>（ </a:t>
            </a:r>
            <a:r>
              <a:rPr lang="en-US" altLang="zh-CN" sz="2400" b="1" dirty="0">
                <a:solidFill>
                  <a:srgbClr val="0000CC"/>
                </a:solidFill>
                <a:latin typeface="Times New Roman" panose="02020603050405020304" pitchFamily="18" charset="0"/>
                <a:sym typeface="Symbol" panose="05050102010706020507" pitchFamily="18" charset="2"/>
              </a:rPr>
              <a:t>)</a:t>
            </a:r>
            <a:r>
              <a:rPr kumimoji="1" lang="zh-CN" altLang="en-US" sz="2400" b="1" dirty="0">
                <a:solidFill>
                  <a:srgbClr val="0000CC"/>
                </a:solidFill>
                <a:latin typeface="Times New Roman" panose="02020603050405020304" pitchFamily="18" charset="0"/>
                <a:ea typeface="楷体_GB2312" pitchFamily="49" charset="-122"/>
              </a:rPr>
              <a:t>：</a:t>
            </a:r>
          </a:p>
        </p:txBody>
      </p:sp>
      <p:graphicFrame>
        <p:nvGraphicFramePr>
          <p:cNvPr id="171013" name="Object 5"/>
          <p:cNvGraphicFramePr>
            <a:graphicFrameLocks noChangeAspect="1"/>
          </p:cNvGraphicFramePr>
          <p:nvPr/>
        </p:nvGraphicFramePr>
        <p:xfrm>
          <a:off x="4151314" y="549276"/>
          <a:ext cx="6372225" cy="930275"/>
        </p:xfrm>
        <a:graphic>
          <a:graphicData uri="http://schemas.openxmlformats.org/presentationml/2006/ole">
            <mc:AlternateContent xmlns:mc="http://schemas.openxmlformats.org/markup-compatibility/2006">
              <mc:Choice xmlns:v="urn:schemas-microsoft-com:vml" Requires="v">
                <p:oleObj spid="_x0000_s238762" name="Equation" r:id="rId3" imgW="3940920" imgH="634680" progId="Equation.DSMT4">
                  <p:embed/>
                </p:oleObj>
              </mc:Choice>
              <mc:Fallback>
                <p:oleObj name="Equation" r:id="rId3" imgW="3940920" imgH="634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549276"/>
                        <a:ext cx="6372225" cy="93027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4629" name="Rectangle 5"/>
          <p:cNvSpPr>
            <a:spLocks noChangeArrowheads="1"/>
          </p:cNvSpPr>
          <p:nvPr/>
        </p:nvSpPr>
        <p:spPr bwMode="auto">
          <a:xfrm>
            <a:off x="1524000" y="760413"/>
            <a:ext cx="282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2400" b="1">
                <a:solidFill>
                  <a:srgbClr val="000000"/>
                </a:solidFill>
                <a:latin typeface="Times New Roman" panose="02020603050405020304" pitchFamily="18" charset="0"/>
              </a:rPr>
              <a:t>intrinsic impedance</a:t>
            </a:r>
          </a:p>
        </p:txBody>
      </p:sp>
      <p:sp>
        <p:nvSpPr>
          <p:cNvPr id="794630" name="Text Box 6"/>
          <p:cNvSpPr txBox="1">
            <a:spLocks noChangeArrowheads="1"/>
          </p:cNvSpPr>
          <p:nvPr/>
        </p:nvSpPr>
        <p:spPr bwMode="auto">
          <a:xfrm>
            <a:off x="1524000" y="1341438"/>
            <a:ext cx="10349345"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kumimoji="1" lang="en-US" altLang="zh-CN" sz="2000" b="1" dirty="0">
                <a:solidFill>
                  <a:srgbClr val="0000CC"/>
                </a:solidFill>
                <a:latin typeface="Times New Roman" panose="02020603050405020304" pitchFamily="18" charset="0"/>
                <a:ea typeface="楷体_GB2312" pitchFamily="49" charset="-122"/>
              </a:rPr>
              <a:t>Corresponding the EM wave in good conductor, the phase of magnetic field is lagging with an angle of 45°compared with electric field</a:t>
            </a:r>
          </a:p>
        </p:txBody>
      </p:sp>
      <p:grpSp>
        <p:nvGrpSpPr>
          <p:cNvPr id="794631" name="Group 7"/>
          <p:cNvGrpSpPr>
            <a:grpSpLocks/>
          </p:cNvGrpSpPr>
          <p:nvPr/>
        </p:nvGrpSpPr>
        <p:grpSpPr bwMode="auto">
          <a:xfrm>
            <a:off x="9005309" y="3213101"/>
            <a:ext cx="2951162" cy="2447925"/>
            <a:chOff x="3833" y="1979"/>
            <a:chExt cx="1859" cy="1542"/>
          </a:xfrm>
        </p:grpSpPr>
        <p:sp>
          <p:nvSpPr>
            <p:cNvPr id="171017" name="Rectangle 8"/>
            <p:cNvSpPr>
              <a:spLocks noChangeArrowheads="1"/>
            </p:cNvSpPr>
            <p:nvPr/>
          </p:nvSpPr>
          <p:spPr bwMode="auto">
            <a:xfrm>
              <a:off x="3833" y="1979"/>
              <a:ext cx="1859" cy="1542"/>
            </a:xfrm>
            <a:prstGeom prst="rect">
              <a:avLst/>
            </a:prstGeom>
            <a:solidFill>
              <a:srgbClr val="CCFF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71018" name="Freeform 9"/>
            <p:cNvSpPr>
              <a:spLocks/>
            </p:cNvSpPr>
            <p:nvPr/>
          </p:nvSpPr>
          <p:spPr bwMode="auto">
            <a:xfrm>
              <a:off x="4311" y="2031"/>
              <a:ext cx="1322" cy="1172"/>
            </a:xfrm>
            <a:custGeom>
              <a:avLst/>
              <a:gdLst>
                <a:gd name="T0" fmla="*/ 21 w 2386"/>
                <a:gd name="T1" fmla="*/ 8 h 1248"/>
                <a:gd name="T2" fmla="*/ 21 w 2386"/>
                <a:gd name="T3" fmla="*/ 1136 h 1248"/>
                <a:gd name="T4" fmla="*/ 85 w 2386"/>
                <a:gd name="T5" fmla="*/ 1124 h 1248"/>
                <a:gd name="T6" fmla="*/ 230 w 2386"/>
                <a:gd name="T7" fmla="*/ 1111 h 1248"/>
                <a:gd name="T8" fmla="*/ 258 w 2386"/>
                <a:gd name="T9" fmla="*/ 1098 h 1248"/>
                <a:gd name="T10" fmla="*/ 368 w 2386"/>
                <a:gd name="T11" fmla="*/ 1082 h 1248"/>
                <a:gd name="T12" fmla="*/ 529 w 2386"/>
                <a:gd name="T13" fmla="*/ 1095 h 1248"/>
                <a:gd name="T14" fmla="*/ 607 w 2386"/>
                <a:gd name="T15" fmla="*/ 1134 h 1248"/>
                <a:gd name="T16" fmla="*/ 749 w 2386"/>
                <a:gd name="T17" fmla="*/ 1134 h 1248"/>
                <a:gd name="T18" fmla="*/ 977 w 2386"/>
                <a:gd name="T19" fmla="*/ 1095 h 1248"/>
                <a:gd name="T20" fmla="*/ 1074 w 2386"/>
                <a:gd name="T21" fmla="*/ 1080 h 1248"/>
                <a:gd name="T22" fmla="*/ 1212 w 2386"/>
                <a:gd name="T23" fmla="*/ 1095 h 1248"/>
                <a:gd name="T24" fmla="*/ 1275 w 2386"/>
                <a:gd name="T25" fmla="*/ 1098 h 1248"/>
                <a:gd name="T26" fmla="*/ 1268 w 2386"/>
                <a:gd name="T27" fmla="*/ 1104 h 1248"/>
                <a:gd name="T28" fmla="*/ 1254 w 2386"/>
                <a:gd name="T29" fmla="*/ 909 h 1248"/>
                <a:gd name="T30" fmla="*/ 1246 w 2386"/>
                <a:gd name="T31" fmla="*/ 744 h 1248"/>
                <a:gd name="T32" fmla="*/ 1284 w 2386"/>
                <a:gd name="T33" fmla="*/ 662 h 1248"/>
                <a:gd name="T34" fmla="*/ 1248 w 2386"/>
                <a:gd name="T35" fmla="*/ 162 h 1248"/>
                <a:gd name="T36" fmla="*/ 1266 w 2386"/>
                <a:gd name="T37" fmla="*/ 8 h 1248"/>
                <a:gd name="T38" fmla="*/ 1084 w 2386"/>
                <a:gd name="T39" fmla="*/ 59 h 1248"/>
                <a:gd name="T40" fmla="*/ 1024 w 2386"/>
                <a:gd name="T41" fmla="*/ 83 h 1248"/>
                <a:gd name="T42" fmla="*/ 909 w 2386"/>
                <a:gd name="T43" fmla="*/ 90 h 1248"/>
                <a:gd name="T44" fmla="*/ 785 w 2386"/>
                <a:gd name="T45" fmla="*/ 85 h 1248"/>
                <a:gd name="T46" fmla="*/ 603 w 2386"/>
                <a:gd name="T47" fmla="*/ 8 h 1248"/>
                <a:gd name="T48" fmla="*/ 530 w 2386"/>
                <a:gd name="T49" fmla="*/ 33 h 1248"/>
                <a:gd name="T50" fmla="*/ 503 w 2386"/>
                <a:gd name="T51" fmla="*/ 59 h 1248"/>
                <a:gd name="T52" fmla="*/ 448 w 2386"/>
                <a:gd name="T53" fmla="*/ 85 h 1248"/>
                <a:gd name="T54" fmla="*/ 412 w 2386"/>
                <a:gd name="T55" fmla="*/ 68 h 1248"/>
                <a:gd name="T56" fmla="*/ 279 w 2386"/>
                <a:gd name="T57" fmla="*/ 53 h 1248"/>
                <a:gd name="T58" fmla="*/ 155 w 2386"/>
                <a:gd name="T59" fmla="*/ 38 h 1248"/>
                <a:gd name="T60" fmla="*/ 76 w 2386"/>
                <a:gd name="T61" fmla="*/ 8 h 1248"/>
                <a:gd name="T62" fmla="*/ 21 w 2386"/>
                <a:gd name="T63" fmla="*/ 8 h 12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86"/>
                <a:gd name="T97" fmla="*/ 0 h 1248"/>
                <a:gd name="T98" fmla="*/ 2386 w 2386"/>
                <a:gd name="T99" fmla="*/ 1248 h 12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86" h="1248">
                  <a:moveTo>
                    <a:pt x="38" y="8"/>
                  </a:moveTo>
                  <a:lnTo>
                    <a:pt x="38" y="1210"/>
                  </a:lnTo>
                  <a:cubicBezTo>
                    <a:pt x="220" y="1248"/>
                    <a:pt x="0" y="1217"/>
                    <a:pt x="153" y="1197"/>
                  </a:cubicBezTo>
                  <a:cubicBezTo>
                    <a:pt x="239" y="1185"/>
                    <a:pt x="328" y="1188"/>
                    <a:pt x="415" y="1183"/>
                  </a:cubicBezTo>
                  <a:cubicBezTo>
                    <a:pt x="432" y="1179"/>
                    <a:pt x="450" y="1176"/>
                    <a:pt x="465" y="1169"/>
                  </a:cubicBezTo>
                  <a:cubicBezTo>
                    <a:pt x="499" y="1153"/>
                    <a:pt x="664" y="1152"/>
                    <a:pt x="664" y="1152"/>
                  </a:cubicBezTo>
                  <a:cubicBezTo>
                    <a:pt x="828" y="1156"/>
                    <a:pt x="791" y="1158"/>
                    <a:pt x="955" y="1166"/>
                  </a:cubicBezTo>
                  <a:cubicBezTo>
                    <a:pt x="1045" y="1171"/>
                    <a:pt x="1029" y="1168"/>
                    <a:pt x="1096" y="1208"/>
                  </a:cubicBezTo>
                  <a:cubicBezTo>
                    <a:pt x="1159" y="1246"/>
                    <a:pt x="1278" y="1198"/>
                    <a:pt x="1352" y="1208"/>
                  </a:cubicBezTo>
                  <a:cubicBezTo>
                    <a:pt x="1489" y="1188"/>
                    <a:pt x="1643" y="1216"/>
                    <a:pt x="1763" y="1166"/>
                  </a:cubicBezTo>
                  <a:cubicBezTo>
                    <a:pt x="1809" y="1146"/>
                    <a:pt x="1897" y="1155"/>
                    <a:pt x="1939" y="1150"/>
                  </a:cubicBezTo>
                  <a:cubicBezTo>
                    <a:pt x="2037" y="1160"/>
                    <a:pt x="2092" y="1145"/>
                    <a:pt x="2187" y="1166"/>
                  </a:cubicBezTo>
                  <a:cubicBezTo>
                    <a:pt x="2225" y="1174"/>
                    <a:pt x="2302" y="1169"/>
                    <a:pt x="2302" y="1169"/>
                  </a:cubicBezTo>
                  <a:cubicBezTo>
                    <a:pt x="2313" y="1183"/>
                    <a:pt x="2288" y="1176"/>
                    <a:pt x="2288" y="1176"/>
                  </a:cubicBezTo>
                  <a:cubicBezTo>
                    <a:pt x="2308" y="1112"/>
                    <a:pt x="2245" y="1033"/>
                    <a:pt x="2264" y="968"/>
                  </a:cubicBezTo>
                  <a:cubicBezTo>
                    <a:pt x="2253" y="892"/>
                    <a:pt x="2271" y="864"/>
                    <a:pt x="2248" y="792"/>
                  </a:cubicBezTo>
                  <a:cubicBezTo>
                    <a:pt x="2235" y="756"/>
                    <a:pt x="2318" y="705"/>
                    <a:pt x="2318" y="705"/>
                  </a:cubicBezTo>
                  <a:cubicBezTo>
                    <a:pt x="2334" y="518"/>
                    <a:pt x="2386" y="339"/>
                    <a:pt x="2252" y="172"/>
                  </a:cubicBezTo>
                  <a:cubicBezTo>
                    <a:pt x="2266" y="113"/>
                    <a:pt x="2285" y="67"/>
                    <a:pt x="2285" y="8"/>
                  </a:cubicBezTo>
                  <a:cubicBezTo>
                    <a:pt x="2124" y="17"/>
                    <a:pt x="2069" y="0"/>
                    <a:pt x="1957" y="63"/>
                  </a:cubicBezTo>
                  <a:cubicBezTo>
                    <a:pt x="1887" y="86"/>
                    <a:pt x="1901" y="83"/>
                    <a:pt x="1848" y="88"/>
                  </a:cubicBezTo>
                  <a:cubicBezTo>
                    <a:pt x="1795" y="93"/>
                    <a:pt x="1712" y="96"/>
                    <a:pt x="1640" y="96"/>
                  </a:cubicBezTo>
                  <a:cubicBezTo>
                    <a:pt x="1568" y="96"/>
                    <a:pt x="1508" y="105"/>
                    <a:pt x="1416" y="90"/>
                  </a:cubicBezTo>
                  <a:cubicBezTo>
                    <a:pt x="1296" y="84"/>
                    <a:pt x="1201" y="32"/>
                    <a:pt x="1088" y="8"/>
                  </a:cubicBezTo>
                  <a:cubicBezTo>
                    <a:pt x="1046" y="19"/>
                    <a:pt x="999" y="22"/>
                    <a:pt x="957" y="35"/>
                  </a:cubicBezTo>
                  <a:cubicBezTo>
                    <a:pt x="938" y="41"/>
                    <a:pt x="925" y="56"/>
                    <a:pt x="908" y="63"/>
                  </a:cubicBezTo>
                  <a:cubicBezTo>
                    <a:pt x="876" y="74"/>
                    <a:pt x="842" y="81"/>
                    <a:pt x="809" y="90"/>
                  </a:cubicBezTo>
                  <a:cubicBezTo>
                    <a:pt x="793" y="95"/>
                    <a:pt x="744" y="72"/>
                    <a:pt x="744" y="72"/>
                  </a:cubicBezTo>
                  <a:cubicBezTo>
                    <a:pt x="692" y="73"/>
                    <a:pt x="581" y="61"/>
                    <a:pt x="504" y="56"/>
                  </a:cubicBezTo>
                  <a:cubicBezTo>
                    <a:pt x="427" y="51"/>
                    <a:pt x="341" y="48"/>
                    <a:pt x="280" y="40"/>
                  </a:cubicBezTo>
                  <a:cubicBezTo>
                    <a:pt x="205" y="37"/>
                    <a:pt x="206" y="20"/>
                    <a:pt x="137" y="8"/>
                  </a:cubicBezTo>
                  <a:cubicBezTo>
                    <a:pt x="105" y="2"/>
                    <a:pt x="71" y="8"/>
                    <a:pt x="38" y="8"/>
                  </a:cubicBezTo>
                  <a:close/>
                </a:path>
              </a:pathLst>
            </a:custGeom>
            <a:solidFill>
              <a:schemeClr val="folHlink"/>
            </a:solidFill>
            <a:ln w="9525" cap="flat" cmpd="sng">
              <a:solidFill>
                <a:srgbClr val="66FF66"/>
              </a:solidFill>
              <a:prstDash val="solid"/>
              <a:round/>
              <a:headEnd/>
              <a:tailEnd/>
            </a:ln>
          </p:spPr>
          <p:txBody>
            <a:bodyPr/>
            <a:lstStyle/>
            <a:p>
              <a:endParaRPr lang="zh-CN" altLang="en-US"/>
            </a:p>
          </p:txBody>
        </p:sp>
        <p:sp>
          <p:nvSpPr>
            <p:cNvPr id="171019" name="Line 10"/>
            <p:cNvSpPr>
              <a:spLocks noChangeShapeType="1"/>
            </p:cNvSpPr>
            <p:nvPr/>
          </p:nvSpPr>
          <p:spPr bwMode="auto">
            <a:xfrm>
              <a:off x="3876" y="2749"/>
              <a:ext cx="1702" cy="1"/>
            </a:xfrm>
            <a:prstGeom prst="line">
              <a:avLst/>
            </a:prstGeom>
            <a:noFill/>
            <a:ln w="9525">
              <a:solidFill>
                <a:srgbClr val="0000FF"/>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0" name="Freeform 11"/>
            <p:cNvSpPr>
              <a:spLocks/>
            </p:cNvSpPr>
            <p:nvPr/>
          </p:nvSpPr>
          <p:spPr bwMode="auto">
            <a:xfrm>
              <a:off x="4340" y="2292"/>
              <a:ext cx="1227" cy="428"/>
            </a:xfrm>
            <a:custGeom>
              <a:avLst/>
              <a:gdLst>
                <a:gd name="T0" fmla="*/ 0 w 1976"/>
                <a:gd name="T1" fmla="*/ 0 h 456"/>
                <a:gd name="T2" fmla="*/ 154 w 1976"/>
                <a:gd name="T3" fmla="*/ 270 h 456"/>
                <a:gd name="T4" fmla="*/ 442 w 1976"/>
                <a:gd name="T5" fmla="*/ 383 h 456"/>
                <a:gd name="T6" fmla="*/ 1227 w 1976"/>
                <a:gd name="T7" fmla="*/ 428 h 456"/>
                <a:gd name="T8" fmla="*/ 0 60000 65536"/>
                <a:gd name="T9" fmla="*/ 0 60000 65536"/>
                <a:gd name="T10" fmla="*/ 0 60000 65536"/>
                <a:gd name="T11" fmla="*/ 0 60000 65536"/>
                <a:gd name="T12" fmla="*/ 0 w 1976"/>
                <a:gd name="T13" fmla="*/ 0 h 456"/>
                <a:gd name="T14" fmla="*/ 1976 w 1976"/>
                <a:gd name="T15" fmla="*/ 456 h 456"/>
              </a:gdLst>
              <a:ahLst/>
              <a:cxnLst>
                <a:cxn ang="T8">
                  <a:pos x="T0" y="T1"/>
                </a:cxn>
                <a:cxn ang="T9">
                  <a:pos x="T2" y="T3"/>
                </a:cxn>
                <a:cxn ang="T10">
                  <a:pos x="T4" y="T5"/>
                </a:cxn>
                <a:cxn ang="T11">
                  <a:pos x="T6" y="T7"/>
                </a:cxn>
              </a:cxnLst>
              <a:rect l="T12" t="T13" r="T14" b="T15"/>
              <a:pathLst>
                <a:path w="1976" h="456">
                  <a:moveTo>
                    <a:pt x="0" y="0"/>
                  </a:moveTo>
                  <a:cubicBezTo>
                    <a:pt x="41" y="48"/>
                    <a:pt x="129" y="220"/>
                    <a:pt x="248" y="288"/>
                  </a:cubicBezTo>
                  <a:cubicBezTo>
                    <a:pt x="367" y="356"/>
                    <a:pt x="424" y="380"/>
                    <a:pt x="712" y="408"/>
                  </a:cubicBezTo>
                  <a:cubicBezTo>
                    <a:pt x="1000" y="436"/>
                    <a:pt x="1713" y="446"/>
                    <a:pt x="1976" y="456"/>
                  </a:cubicBezTo>
                </a:path>
              </a:pathLst>
            </a:custGeom>
            <a:noFill/>
            <a:ln w="38100"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21" name="Line 12"/>
            <p:cNvSpPr>
              <a:spLocks noChangeShapeType="1"/>
            </p:cNvSpPr>
            <p:nvPr/>
          </p:nvSpPr>
          <p:spPr bwMode="auto">
            <a:xfrm>
              <a:off x="4539" y="2031"/>
              <a:ext cx="0" cy="1217"/>
            </a:xfrm>
            <a:prstGeom prst="line">
              <a:avLst/>
            </a:prstGeom>
            <a:noFill/>
            <a:ln w="25400">
              <a:solidFill>
                <a:srgbClr val="9966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2" name="Line 13"/>
            <p:cNvSpPr>
              <a:spLocks noChangeShapeType="1"/>
            </p:cNvSpPr>
            <p:nvPr/>
          </p:nvSpPr>
          <p:spPr bwMode="auto">
            <a:xfrm>
              <a:off x="4330" y="2021"/>
              <a:ext cx="0" cy="1217"/>
            </a:xfrm>
            <a:prstGeom prst="line">
              <a:avLst/>
            </a:prstGeom>
            <a:noFill/>
            <a:ln w="38100">
              <a:solidFill>
                <a:srgbClr val="99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3" name="Line 14"/>
            <p:cNvSpPr>
              <a:spLocks noChangeShapeType="1"/>
            </p:cNvSpPr>
            <p:nvPr/>
          </p:nvSpPr>
          <p:spPr bwMode="auto">
            <a:xfrm flipV="1">
              <a:off x="4340" y="2840"/>
              <a:ext cx="199" cy="0"/>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1024" name="Object 16"/>
            <p:cNvGraphicFramePr>
              <a:graphicFrameLocks noChangeAspect="1"/>
            </p:cNvGraphicFramePr>
            <p:nvPr/>
          </p:nvGraphicFramePr>
          <p:xfrm>
            <a:off x="4348" y="2862"/>
            <a:ext cx="117" cy="225"/>
          </p:xfrm>
          <a:graphic>
            <a:graphicData uri="http://schemas.openxmlformats.org/presentationml/2006/ole">
              <mc:AlternateContent xmlns:mc="http://schemas.openxmlformats.org/markup-compatibility/2006">
                <mc:Choice xmlns:v="urn:schemas-microsoft-com:vml" Requires="v">
                  <p:oleObj spid="_x0000_s238763" name="Equation" r:id="rId5" imgW="139579" imgH="177646" progId="Equation.3">
                    <p:embed/>
                  </p:oleObj>
                </mc:Choice>
                <mc:Fallback>
                  <p:oleObj name="Equation" r:id="rId5" imgW="139579"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 y="2862"/>
                          <a:ext cx="117" cy="225"/>
                        </a:xfrm>
                        <a:prstGeom prst="rect">
                          <a:avLst/>
                        </a:prstGeom>
                        <a:noFill/>
                        <a:ln>
                          <a:noFill/>
                        </a:ln>
                        <a:effectLst/>
                        <a:extLst>
                          <a:ext uri="{909E8E84-426E-40DD-AFC4-6F175D3DCCD1}">
                            <a14:hiddenFill xmlns:a14="http://schemas.microsoft.com/office/drawing/2010/main">
                              <a:gradFill rotWithShape="0">
                                <a:gsLst>
                                  <a:gs pos="0">
                                    <a:srgbClr val="CC99FF"/>
                                  </a:gs>
                                  <a:gs pos="50000">
                                    <a:schemeClr val="bg1"/>
                                  </a:gs>
                                  <a:gs pos="100000">
                                    <a:srgbClr val="CC99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5" name="Line 16"/>
            <p:cNvSpPr>
              <a:spLocks noChangeShapeType="1"/>
            </p:cNvSpPr>
            <p:nvPr/>
          </p:nvSpPr>
          <p:spPr bwMode="auto">
            <a:xfrm>
              <a:off x="3875" y="2292"/>
              <a:ext cx="463" cy="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6" name="Text Box 17"/>
            <p:cNvSpPr txBox="1">
              <a:spLocks noChangeArrowheads="1"/>
            </p:cNvSpPr>
            <p:nvPr/>
          </p:nvSpPr>
          <p:spPr bwMode="auto">
            <a:xfrm>
              <a:off x="4421" y="3204"/>
              <a:ext cx="111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kumimoji="1" lang="en-US" altLang="zh-CN" b="1">
                  <a:solidFill>
                    <a:srgbClr val="000000"/>
                  </a:solidFill>
                  <a:latin typeface="Times New Roman" panose="02020603050405020304" pitchFamily="18" charset="0"/>
                </a:rPr>
                <a:t>skin depth </a:t>
              </a:r>
              <a:r>
                <a:rPr kumimoji="1" lang="en-US" altLang="zh-CN" sz="2000" b="1" i="1">
                  <a:solidFill>
                    <a:srgbClr val="000000"/>
                  </a:solidFill>
                  <a:latin typeface="Times New Roman" panose="02020603050405020304" pitchFamily="18" charset="0"/>
                  <a:ea typeface="幼圆" panose="02010509060101010101" pitchFamily="49" charset="-122"/>
                  <a:sym typeface="Symbol" panose="05050102010706020507" pitchFamily="18" charset="2"/>
                </a:rPr>
                <a:t></a:t>
              </a:r>
              <a:endParaRPr kumimoji="1" lang="en-US" altLang="zh-CN" sz="2000" b="1" i="1">
                <a:solidFill>
                  <a:srgbClr val="000000"/>
                </a:solidFill>
                <a:latin typeface="Times New Roman" panose="02020603050405020304" pitchFamily="18" charset="0"/>
                <a:ea typeface="幼圆" panose="02010509060101010101" pitchFamily="49" charset="-122"/>
              </a:endParaRPr>
            </a:p>
          </p:txBody>
        </p:sp>
        <p:graphicFrame>
          <p:nvGraphicFramePr>
            <p:cNvPr id="171027" name="Object 19"/>
            <p:cNvGraphicFramePr>
              <a:graphicFrameLocks noChangeAspect="1"/>
            </p:cNvGraphicFramePr>
            <p:nvPr/>
          </p:nvGraphicFramePr>
          <p:xfrm>
            <a:off x="4071" y="2025"/>
            <a:ext cx="256" cy="272"/>
          </p:xfrm>
          <a:graphic>
            <a:graphicData uri="http://schemas.openxmlformats.org/presentationml/2006/ole">
              <mc:AlternateContent xmlns:mc="http://schemas.openxmlformats.org/markup-compatibility/2006">
                <mc:Choice xmlns:v="urn:schemas-microsoft-com:vml" Requires="v">
                  <p:oleObj spid="_x0000_s238764" name="Equation" r:id="rId7" imgW="215806" imgH="228501" progId="Equation.DSMT4">
                    <p:embed/>
                  </p:oleObj>
                </mc:Choice>
                <mc:Fallback>
                  <p:oleObj name="Equation" r:id="rId7" imgW="21580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 y="2025"/>
                          <a:ext cx="256" cy="272"/>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8" name="Object 20"/>
            <p:cNvGraphicFramePr>
              <a:graphicFrameLocks noChangeAspect="1"/>
            </p:cNvGraphicFramePr>
            <p:nvPr/>
          </p:nvGraphicFramePr>
          <p:xfrm>
            <a:off x="3923" y="2451"/>
            <a:ext cx="408" cy="253"/>
          </p:xfrm>
          <a:graphic>
            <a:graphicData uri="http://schemas.openxmlformats.org/presentationml/2006/ole">
              <mc:AlternateContent xmlns:mc="http://schemas.openxmlformats.org/markup-compatibility/2006">
                <mc:Choice xmlns:v="urn:schemas-microsoft-com:vml" Requires="v">
                  <p:oleObj spid="_x0000_s238765" name="Equation" r:id="rId9" imgW="368300" imgH="228600" progId="Equation.DSMT4">
                    <p:embed/>
                  </p:oleObj>
                </mc:Choice>
                <mc:Fallback>
                  <p:oleObj name="Equation" r:id="rId9" imgW="368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 y="2451"/>
                          <a:ext cx="408" cy="25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9" name="Line 20"/>
            <p:cNvSpPr>
              <a:spLocks noChangeShapeType="1"/>
            </p:cNvSpPr>
            <p:nvPr/>
          </p:nvSpPr>
          <p:spPr bwMode="auto">
            <a:xfrm>
              <a:off x="4332" y="2614"/>
              <a:ext cx="226" cy="0"/>
            </a:xfrm>
            <a:prstGeom prst="line">
              <a:avLst/>
            </a:prstGeom>
            <a:noFill/>
            <a:ln w="19050">
              <a:solidFill>
                <a:srgbClr val="99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71030" name="Object 22"/>
          <p:cNvGraphicFramePr>
            <a:graphicFrameLocks noChangeAspect="1"/>
          </p:cNvGraphicFramePr>
          <p:nvPr>
            <p:extLst>
              <p:ext uri="{D42A27DB-BD31-4B8C-83A1-F6EECF244321}">
                <p14:modId xmlns:p14="http://schemas.microsoft.com/office/powerpoint/2010/main" val="3304526067"/>
              </p:ext>
            </p:extLst>
          </p:nvPr>
        </p:nvGraphicFramePr>
        <p:xfrm>
          <a:off x="2063750" y="3482256"/>
          <a:ext cx="2286000" cy="908050"/>
        </p:xfrm>
        <a:graphic>
          <a:graphicData uri="http://schemas.openxmlformats.org/presentationml/2006/ole">
            <mc:AlternateContent xmlns:mc="http://schemas.openxmlformats.org/markup-compatibility/2006">
              <mc:Choice xmlns:v="urn:schemas-microsoft-com:vml" Requires="v">
                <p:oleObj spid="_x0000_s238766" name="Equation" r:id="rId11" imgW="1105920" imgH="507600" progId="Equation.DSMT4">
                  <p:embed/>
                </p:oleObj>
              </mc:Choice>
              <mc:Fallback>
                <p:oleObj name="Equation" r:id="rId11" imgW="1105920" imgH="507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3750" y="3482256"/>
                        <a:ext cx="22860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4646" name="Group 22"/>
          <p:cNvGrpSpPr>
            <a:grpSpLocks/>
          </p:cNvGrpSpPr>
          <p:nvPr/>
        </p:nvGrpSpPr>
        <p:grpSpPr bwMode="auto">
          <a:xfrm>
            <a:off x="4540251" y="3469557"/>
            <a:ext cx="2989263" cy="962025"/>
            <a:chOff x="1903" y="3422"/>
            <a:chExt cx="1883" cy="606"/>
          </a:xfrm>
        </p:grpSpPr>
        <p:graphicFrame>
          <p:nvGraphicFramePr>
            <p:cNvPr id="171032" name="Object 24"/>
            <p:cNvGraphicFramePr>
              <a:graphicFrameLocks noChangeAspect="1"/>
            </p:cNvGraphicFramePr>
            <p:nvPr/>
          </p:nvGraphicFramePr>
          <p:xfrm>
            <a:off x="2295" y="3422"/>
            <a:ext cx="1491" cy="606"/>
          </p:xfrm>
          <a:graphic>
            <a:graphicData uri="http://schemas.openxmlformats.org/presentationml/2006/ole">
              <mc:AlternateContent xmlns:mc="http://schemas.openxmlformats.org/markup-compatibility/2006">
                <mc:Choice xmlns:v="urn:schemas-microsoft-com:vml" Requires="v">
                  <p:oleObj spid="_x0000_s238767" name="Equation" r:id="rId13" imgW="1449360" imgH="596520" progId="Equation.DSMT4">
                    <p:embed/>
                  </p:oleObj>
                </mc:Choice>
                <mc:Fallback>
                  <p:oleObj name="Equation" r:id="rId13" imgW="1449360" imgH="5965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5" y="3422"/>
                          <a:ext cx="1491" cy="606"/>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33" name="AutoShape 24"/>
            <p:cNvSpPr>
              <a:spLocks noChangeArrowheads="1"/>
            </p:cNvSpPr>
            <p:nvPr/>
          </p:nvSpPr>
          <p:spPr bwMode="auto">
            <a:xfrm>
              <a:off x="1903" y="3649"/>
              <a:ext cx="387" cy="99"/>
            </a:xfrm>
            <a:prstGeom prst="rightArrow">
              <a:avLst>
                <a:gd name="adj1" fmla="val 50000"/>
                <a:gd name="adj2" fmla="val 97727"/>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graphicFrame>
        <p:nvGraphicFramePr>
          <p:cNvPr id="171034" name="Object 26"/>
          <p:cNvGraphicFramePr>
            <a:graphicFrameLocks noChangeAspect="1"/>
          </p:cNvGraphicFramePr>
          <p:nvPr>
            <p:extLst>
              <p:ext uri="{D42A27DB-BD31-4B8C-83A1-F6EECF244321}">
                <p14:modId xmlns:p14="http://schemas.microsoft.com/office/powerpoint/2010/main" val="1508258037"/>
              </p:ext>
            </p:extLst>
          </p:nvPr>
        </p:nvGraphicFramePr>
        <p:xfrm>
          <a:off x="2063751" y="4922118"/>
          <a:ext cx="5478463" cy="933450"/>
        </p:xfrm>
        <a:graphic>
          <a:graphicData uri="http://schemas.openxmlformats.org/presentationml/2006/ole">
            <mc:AlternateContent xmlns:mc="http://schemas.openxmlformats.org/markup-compatibility/2006">
              <mc:Choice xmlns:v="urn:schemas-microsoft-com:vml" Requires="v">
                <p:oleObj spid="_x0000_s238768" name="Equation" r:id="rId15" imgW="3356280" imgH="583920" progId="Equation.DSMT4">
                  <p:embed/>
                </p:oleObj>
              </mc:Choice>
              <mc:Fallback>
                <p:oleObj name="Equation" r:id="rId15" imgW="3356280" imgH="5839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63751" y="4922118"/>
                        <a:ext cx="5478463" cy="93345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4652" name="Text Box 28"/>
          <p:cNvSpPr txBox="1">
            <a:spLocks noChangeArrowheads="1"/>
          </p:cNvSpPr>
          <p:nvPr/>
        </p:nvSpPr>
        <p:spPr bwMode="auto">
          <a:xfrm>
            <a:off x="1524000" y="4328394"/>
            <a:ext cx="581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imes New Roman" panose="02020603050405020304" pitchFamily="18" charset="0"/>
                <a:sym typeface="Symbol" panose="05050102010706020507" pitchFamily="18" charset="2"/>
              </a:rPr>
              <a:t>surface impedance </a:t>
            </a:r>
            <a:r>
              <a:rPr lang="zh-CN" altLang="en-US" sz="2400" b="1">
                <a:solidFill>
                  <a:srgbClr val="000000"/>
                </a:solidFill>
                <a:latin typeface="Times New Roman" panose="02020603050405020304" pitchFamily="18" charset="0"/>
                <a:sym typeface="Symbol" panose="05050102010706020507" pitchFamily="18" charset="2"/>
              </a:rPr>
              <a:t>（</a:t>
            </a:r>
            <a:r>
              <a:rPr lang="en-US" altLang="zh-CN" sz="2400" b="1">
                <a:solidFill>
                  <a:srgbClr val="000000"/>
                </a:solidFill>
                <a:latin typeface="Times New Roman" panose="02020603050405020304" pitchFamily="18" charset="0"/>
                <a:sym typeface="Symbol" panose="05050102010706020507" pitchFamily="18" charset="2"/>
              </a:rPr>
              <a:t>square resistivity </a:t>
            </a:r>
            <a:r>
              <a:rPr lang="zh-CN" altLang="en-US" sz="2400" b="1">
                <a:solidFill>
                  <a:srgbClr val="000000"/>
                </a:solidFill>
                <a:latin typeface="Times New Roman" panose="02020603050405020304" pitchFamily="18" charset="0"/>
                <a:sym typeface="Symbol" panose="05050102010706020507" pitchFamily="18" charset="2"/>
              </a:rPr>
              <a:t>） ：</a:t>
            </a:r>
            <a:endParaRPr lang="zh-CN" altLang="en-US" sz="2400" b="1">
              <a:solidFill>
                <a:srgbClr val="000000"/>
              </a:solidFill>
              <a:latin typeface="Times New Roman" panose="02020603050405020304" pitchFamily="18" charset="0"/>
            </a:endParaRPr>
          </a:p>
        </p:txBody>
      </p:sp>
      <p:graphicFrame>
        <p:nvGraphicFramePr>
          <p:cNvPr id="171036" name="Object 28"/>
          <p:cNvGraphicFramePr>
            <a:graphicFrameLocks noChangeAspect="1"/>
          </p:cNvGraphicFramePr>
          <p:nvPr>
            <p:extLst>
              <p:ext uri="{D42A27DB-BD31-4B8C-83A1-F6EECF244321}">
                <p14:modId xmlns:p14="http://schemas.microsoft.com/office/powerpoint/2010/main" val="109902823"/>
              </p:ext>
            </p:extLst>
          </p:nvPr>
        </p:nvGraphicFramePr>
        <p:xfrm>
          <a:off x="4468814" y="3412407"/>
          <a:ext cx="719137" cy="288925"/>
        </p:xfrm>
        <a:graphic>
          <a:graphicData uri="http://schemas.openxmlformats.org/presentationml/2006/ole">
            <mc:AlternateContent xmlns:mc="http://schemas.openxmlformats.org/markup-compatibility/2006">
              <mc:Choice xmlns:v="urn:schemas-microsoft-com:vml" Requires="v">
                <p:oleObj spid="_x0000_s238769" name="Equation" r:id="rId17" imgW="559440" imgH="228600" progId="Equation.DSMT4">
                  <p:embed/>
                </p:oleObj>
              </mc:Choice>
              <mc:Fallback>
                <p:oleObj name="Equation" r:id="rId17" imgW="5594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8814" y="3412407"/>
                        <a:ext cx="719137" cy="28892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4658" name="AutoShape 34"/>
          <p:cNvSpPr>
            <a:spLocks noChangeArrowheads="1"/>
          </p:cNvSpPr>
          <p:nvPr/>
        </p:nvSpPr>
        <p:spPr bwMode="auto">
          <a:xfrm>
            <a:off x="1866900" y="5969581"/>
            <a:ext cx="8289346" cy="719138"/>
          </a:xfrm>
          <a:prstGeom prst="cloudCallout">
            <a:avLst>
              <a:gd name="adj1" fmla="val -2301"/>
              <a:gd name="adj2" fmla="val -49116"/>
            </a:avLst>
          </a:prstGeom>
          <a:gradFill rotWithShape="1">
            <a:gsLst>
              <a:gs pos="0">
                <a:srgbClr val="737373"/>
              </a:gs>
              <a:gs pos="50000">
                <a:srgbClr val="F8F8F8"/>
              </a:gs>
              <a:gs pos="100000">
                <a:srgbClr val="73737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dirty="0">
                <a:solidFill>
                  <a:srgbClr val="FF0000"/>
                </a:solidFill>
                <a:latin typeface="Times New Roman" panose="02020603050405020304" pitchFamily="18" charset="0"/>
                <a:ea typeface="仿宋_GB2312" pitchFamily="49" charset="-122"/>
                <a:cs typeface="Arial" panose="020B0604020202020204" pitchFamily="34" charset="0"/>
              </a:rPr>
              <a:t>In the conductive medium , is the surface impedance always equal to the intrinsic resistance ?</a:t>
            </a:r>
          </a:p>
        </p:txBody>
      </p:sp>
    </p:spTree>
    <p:extLst>
      <p:ext uri="{BB962C8B-B14F-4D97-AF65-F5344CB8AC3E}">
        <p14:creationId xmlns:p14="http://schemas.microsoft.com/office/powerpoint/2010/main" val="1575991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4629"/>
                                        </p:tgtEl>
                                        <p:attrNameLst>
                                          <p:attrName>style.visibility</p:attrName>
                                        </p:attrNameLst>
                                      </p:cBhvr>
                                      <p:to>
                                        <p:strVal val="visible"/>
                                      </p:to>
                                    </p:set>
                                    <p:animEffect transition="in" filter="blinds(horizontal)">
                                      <p:cBhvr>
                                        <p:cTn id="7" dur="500"/>
                                        <p:tgtEl>
                                          <p:spTgt spid="794629"/>
                                        </p:tgtEl>
                                      </p:cBhvr>
                                    </p:animEffect>
                                  </p:childTnLst>
                                </p:cTn>
                              </p:par>
                              <p:par>
                                <p:cTn id="8" presetID="3" presetClass="entr" presetSubtype="10" fill="hold" nodeType="withEffect">
                                  <p:stCondLst>
                                    <p:cond delay="0"/>
                                  </p:stCondLst>
                                  <p:childTnLst>
                                    <p:set>
                                      <p:cBhvr>
                                        <p:cTn id="9" dur="1" fill="hold">
                                          <p:stCondLst>
                                            <p:cond delay="0"/>
                                          </p:stCondLst>
                                        </p:cTn>
                                        <p:tgtEl>
                                          <p:spTgt spid="171013"/>
                                        </p:tgtEl>
                                        <p:attrNameLst>
                                          <p:attrName>style.visibility</p:attrName>
                                        </p:attrNameLst>
                                      </p:cBhvr>
                                      <p:to>
                                        <p:strVal val="visible"/>
                                      </p:to>
                                    </p:set>
                                    <p:animEffect transition="in" filter="blinds(horizontal)">
                                      <p:cBhvr>
                                        <p:cTn id="10" dur="500"/>
                                        <p:tgtEl>
                                          <p:spTgt spid="1710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94630"/>
                                        </p:tgtEl>
                                        <p:attrNameLst>
                                          <p:attrName>style.visibility</p:attrName>
                                        </p:attrNameLst>
                                      </p:cBhvr>
                                      <p:to>
                                        <p:strVal val="visible"/>
                                      </p:to>
                                    </p:set>
                                    <p:animEffect transition="in" filter="blinds(horizontal)">
                                      <p:cBhvr>
                                        <p:cTn id="15" dur="500"/>
                                        <p:tgtEl>
                                          <p:spTgt spid="7946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94626"/>
                                        </p:tgtEl>
                                        <p:attrNameLst>
                                          <p:attrName>style.visibility</p:attrName>
                                        </p:attrNameLst>
                                      </p:cBhvr>
                                      <p:to>
                                        <p:strVal val="visible"/>
                                      </p:to>
                                    </p:set>
                                    <p:animEffect transition="in" filter="blinds(horizontal)">
                                      <p:cBhvr>
                                        <p:cTn id="20" dur="500"/>
                                        <p:tgtEl>
                                          <p:spTgt spid="7946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1012"/>
                                        </p:tgtEl>
                                        <p:attrNameLst>
                                          <p:attrName>style.visibility</p:attrName>
                                        </p:attrNameLst>
                                      </p:cBhvr>
                                      <p:to>
                                        <p:strVal val="visible"/>
                                      </p:to>
                                    </p:set>
                                    <p:animEffect transition="in" filter="blinds(horizontal)">
                                      <p:cBhvr>
                                        <p:cTn id="25" dur="500"/>
                                        <p:tgtEl>
                                          <p:spTgt spid="171012"/>
                                        </p:tgtEl>
                                      </p:cBhvr>
                                    </p:animEffect>
                                  </p:childTnLst>
                                </p:cTn>
                              </p:par>
                            </p:childTnLst>
                          </p:cTn>
                        </p:par>
                        <p:par>
                          <p:cTn id="26" fill="hold" nodeType="afterGroup">
                            <p:stCondLst>
                              <p:cond delay="500"/>
                            </p:stCondLst>
                            <p:childTnLst>
                              <p:par>
                                <p:cTn id="27" presetID="3" presetClass="entr" presetSubtype="10" fill="hold" nodeType="afterEffect">
                                  <p:stCondLst>
                                    <p:cond delay="0"/>
                                  </p:stCondLst>
                                  <p:childTnLst>
                                    <p:set>
                                      <p:cBhvr>
                                        <p:cTn id="28" dur="1" fill="hold">
                                          <p:stCondLst>
                                            <p:cond delay="0"/>
                                          </p:stCondLst>
                                        </p:cTn>
                                        <p:tgtEl>
                                          <p:spTgt spid="171030"/>
                                        </p:tgtEl>
                                        <p:attrNameLst>
                                          <p:attrName>style.visibility</p:attrName>
                                        </p:attrNameLst>
                                      </p:cBhvr>
                                      <p:to>
                                        <p:strVal val="visible"/>
                                      </p:to>
                                    </p:set>
                                    <p:animEffect transition="in" filter="blinds(horizontal)">
                                      <p:cBhvr>
                                        <p:cTn id="29" dur="500"/>
                                        <p:tgtEl>
                                          <p:spTgt spid="171030"/>
                                        </p:tgtEl>
                                      </p:cBhvr>
                                    </p:animEffect>
                                  </p:childTnLst>
                                </p:cTn>
                              </p:par>
                            </p:childTnLst>
                          </p:cTn>
                        </p:par>
                        <p:par>
                          <p:cTn id="30" fill="hold" nodeType="afterGroup">
                            <p:stCondLst>
                              <p:cond delay="1000"/>
                            </p:stCondLst>
                            <p:childTnLst>
                              <p:par>
                                <p:cTn id="31" presetID="3" presetClass="entr" presetSubtype="10" fill="hold" nodeType="afterEffect">
                                  <p:stCondLst>
                                    <p:cond delay="0"/>
                                  </p:stCondLst>
                                  <p:childTnLst>
                                    <p:set>
                                      <p:cBhvr>
                                        <p:cTn id="32" dur="1" fill="hold">
                                          <p:stCondLst>
                                            <p:cond delay="0"/>
                                          </p:stCondLst>
                                        </p:cTn>
                                        <p:tgtEl>
                                          <p:spTgt spid="794631"/>
                                        </p:tgtEl>
                                        <p:attrNameLst>
                                          <p:attrName>style.visibility</p:attrName>
                                        </p:attrNameLst>
                                      </p:cBhvr>
                                      <p:to>
                                        <p:strVal val="visible"/>
                                      </p:to>
                                    </p:set>
                                    <p:animEffect transition="in" filter="blinds(horizontal)">
                                      <p:cBhvr>
                                        <p:cTn id="33" dur="500"/>
                                        <p:tgtEl>
                                          <p:spTgt spid="79463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71036"/>
                                        </p:tgtEl>
                                        <p:attrNameLst>
                                          <p:attrName>style.visibility</p:attrName>
                                        </p:attrNameLst>
                                      </p:cBhvr>
                                      <p:to>
                                        <p:strVal val="visible"/>
                                      </p:to>
                                    </p:set>
                                    <p:animEffect transition="in" filter="blinds(horizontal)">
                                      <p:cBhvr>
                                        <p:cTn id="38" dur="500"/>
                                        <p:tgtEl>
                                          <p:spTgt spid="17103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794646"/>
                                        </p:tgtEl>
                                        <p:attrNameLst>
                                          <p:attrName>style.visibility</p:attrName>
                                        </p:attrNameLst>
                                      </p:cBhvr>
                                      <p:to>
                                        <p:strVal val="visible"/>
                                      </p:to>
                                    </p:set>
                                    <p:animEffect transition="in" filter="blinds(horizontal)">
                                      <p:cBhvr>
                                        <p:cTn id="43" dur="500"/>
                                        <p:tgtEl>
                                          <p:spTgt spid="79464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94652"/>
                                        </p:tgtEl>
                                        <p:attrNameLst>
                                          <p:attrName>style.visibility</p:attrName>
                                        </p:attrNameLst>
                                      </p:cBhvr>
                                      <p:to>
                                        <p:strVal val="visible"/>
                                      </p:to>
                                    </p:set>
                                    <p:animEffect transition="in" filter="blinds(horizontal)">
                                      <p:cBhvr>
                                        <p:cTn id="48" dur="500"/>
                                        <p:tgtEl>
                                          <p:spTgt spid="79465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71034"/>
                                        </p:tgtEl>
                                        <p:attrNameLst>
                                          <p:attrName>style.visibility</p:attrName>
                                        </p:attrNameLst>
                                      </p:cBhvr>
                                      <p:to>
                                        <p:strVal val="visible"/>
                                      </p:to>
                                    </p:set>
                                    <p:animEffect transition="in" filter="blinds(horizontal)">
                                      <p:cBhvr>
                                        <p:cTn id="53" dur="500"/>
                                        <p:tgtEl>
                                          <p:spTgt spid="17103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94658"/>
                                        </p:tgtEl>
                                        <p:attrNameLst>
                                          <p:attrName>style.visibility</p:attrName>
                                        </p:attrNameLst>
                                      </p:cBhvr>
                                      <p:to>
                                        <p:strVal val="visible"/>
                                      </p:to>
                                    </p:set>
                                    <p:animEffect transition="in" filter="blinds(horizontal)">
                                      <p:cBhvr>
                                        <p:cTn id="58" dur="500"/>
                                        <p:tgtEl>
                                          <p:spTgt spid="794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626" grpId="0"/>
      <p:bldP spid="171012" grpId="0"/>
      <p:bldP spid="794629" grpId="0"/>
      <p:bldP spid="794630" grpId="0"/>
      <p:bldP spid="794652" grpId="0"/>
      <p:bldP spid="7946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9F830A7-B916-46A7-BF44-6D722B389D74}" type="slidenum">
              <a:rPr lang="en-US" altLang="zh-CN" sz="1400">
                <a:solidFill>
                  <a:srgbClr val="000000"/>
                </a:solidFill>
              </a:rPr>
              <a:pPr algn="r"/>
              <a:t>42</a:t>
            </a:fld>
            <a:endParaRPr lang="en-US" altLang="zh-CN" sz="1400">
              <a:solidFill>
                <a:srgbClr val="000000"/>
              </a:solidFill>
            </a:endParaRPr>
          </a:p>
        </p:txBody>
      </p:sp>
      <p:grpSp>
        <p:nvGrpSpPr>
          <p:cNvPr id="172035" name="Group 2"/>
          <p:cNvGrpSpPr>
            <a:grpSpLocks/>
          </p:cNvGrpSpPr>
          <p:nvPr/>
        </p:nvGrpSpPr>
        <p:grpSpPr bwMode="auto">
          <a:xfrm>
            <a:off x="1774826" y="942976"/>
            <a:ext cx="6926263" cy="576263"/>
            <a:chOff x="158" y="594"/>
            <a:chExt cx="4363" cy="363"/>
          </a:xfrm>
        </p:grpSpPr>
        <p:sp>
          <p:nvSpPr>
            <p:cNvPr id="172036" name="Text Box 3"/>
            <p:cNvSpPr txBox="1">
              <a:spLocks noChangeArrowheads="1"/>
            </p:cNvSpPr>
            <p:nvPr/>
          </p:nvSpPr>
          <p:spPr bwMode="auto">
            <a:xfrm>
              <a:off x="158" y="647"/>
              <a:ext cx="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Times New Roman" panose="02020603050405020304" pitchFamily="18" charset="0"/>
                  <a:ea typeface="楷体_GB2312" pitchFamily="49" charset="-122"/>
                </a:rPr>
                <a:t>Cu</a:t>
              </a:r>
              <a:r>
                <a:rPr kumimoji="1" lang="zh-CN" altLang="en-US" sz="2400" b="1">
                  <a:solidFill>
                    <a:srgbClr val="000000"/>
                  </a:solidFill>
                  <a:latin typeface="Times New Roman" panose="02020603050405020304" pitchFamily="18" charset="0"/>
                  <a:ea typeface="楷体_GB2312" pitchFamily="49" charset="-122"/>
                </a:rPr>
                <a:t>：</a:t>
              </a:r>
            </a:p>
          </p:txBody>
        </p:sp>
        <p:graphicFrame>
          <p:nvGraphicFramePr>
            <p:cNvPr id="172037" name="Object 5"/>
            <p:cNvGraphicFramePr>
              <a:graphicFrameLocks noChangeAspect="1"/>
            </p:cNvGraphicFramePr>
            <p:nvPr/>
          </p:nvGraphicFramePr>
          <p:xfrm>
            <a:off x="618" y="594"/>
            <a:ext cx="2238" cy="363"/>
          </p:xfrm>
          <a:graphic>
            <a:graphicData uri="http://schemas.openxmlformats.org/presentationml/2006/ole">
              <mc:AlternateContent xmlns:mc="http://schemas.openxmlformats.org/markup-compatibility/2006">
                <mc:Choice xmlns:v="urn:schemas-microsoft-com:vml" Requires="v">
                  <p:oleObj spid="_x0000_s239718" name="Equation" r:id="rId3" imgW="1970280" imgH="304560" progId="Equation.DSMT4">
                    <p:embed/>
                  </p:oleObj>
                </mc:Choice>
                <mc:Fallback>
                  <p:oleObj name="Equation" r:id="rId3" imgW="197028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 y="594"/>
                          <a:ext cx="223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nvGraphicFramePr>
          <p:xfrm>
            <a:off x="3007" y="598"/>
            <a:ext cx="1514" cy="292"/>
          </p:xfrm>
          <a:graphic>
            <a:graphicData uri="http://schemas.openxmlformats.org/presentationml/2006/ole">
              <mc:AlternateContent xmlns:mc="http://schemas.openxmlformats.org/markup-compatibility/2006">
                <mc:Choice xmlns:v="urn:schemas-microsoft-com:vml" Requires="v">
                  <p:oleObj spid="_x0000_s239719" name="Equation" r:id="rId5" imgW="1398240" imgH="253800" progId="Equation.DSMT4">
                    <p:embed/>
                  </p:oleObj>
                </mc:Choice>
                <mc:Fallback>
                  <p:oleObj name="Equation" r:id="rId5" imgW="139824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7" y="598"/>
                          <a:ext cx="1514"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2039" name="Object 7"/>
          <p:cNvGraphicFramePr>
            <a:graphicFrameLocks noChangeAspect="1"/>
          </p:cNvGraphicFramePr>
          <p:nvPr/>
        </p:nvGraphicFramePr>
        <p:xfrm>
          <a:off x="2441575" y="1735138"/>
          <a:ext cx="5873750" cy="944562"/>
        </p:xfrm>
        <a:graphic>
          <a:graphicData uri="http://schemas.openxmlformats.org/presentationml/2006/ole">
            <mc:AlternateContent xmlns:mc="http://schemas.openxmlformats.org/markup-compatibility/2006">
              <mc:Choice xmlns:v="urn:schemas-microsoft-com:vml" Requires="v">
                <p:oleObj spid="_x0000_s239720" name="公式" r:id="rId7" imgW="3356280" imgH="583920" progId="Equation.3">
                  <p:embed/>
                </p:oleObj>
              </mc:Choice>
              <mc:Fallback>
                <p:oleObj name="公式" r:id="rId7" imgW="3356280" imgH="583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1575" y="1735138"/>
                        <a:ext cx="5873750"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0" name="Object 8"/>
          <p:cNvGraphicFramePr>
            <a:graphicFrameLocks noChangeAspect="1"/>
          </p:cNvGraphicFramePr>
          <p:nvPr/>
        </p:nvGraphicFramePr>
        <p:xfrm>
          <a:off x="2351089" y="2916238"/>
          <a:ext cx="6061075" cy="944562"/>
        </p:xfrm>
        <a:graphic>
          <a:graphicData uri="http://schemas.openxmlformats.org/presentationml/2006/ole">
            <mc:AlternateContent xmlns:mc="http://schemas.openxmlformats.org/markup-compatibility/2006">
              <mc:Choice xmlns:v="urn:schemas-microsoft-com:vml" Requires="v">
                <p:oleObj spid="_x0000_s239721" name="公式" r:id="rId9" imgW="3305160" imgH="596520" progId="Equation.3">
                  <p:embed/>
                </p:oleObj>
              </mc:Choice>
              <mc:Fallback>
                <p:oleObj name="公式" r:id="rId9" imgW="3305160" imgH="5965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1089" y="2916238"/>
                        <a:ext cx="6061075"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1" name="Object 9"/>
          <p:cNvGraphicFramePr>
            <a:graphicFrameLocks noChangeAspect="1"/>
          </p:cNvGraphicFramePr>
          <p:nvPr/>
        </p:nvGraphicFramePr>
        <p:xfrm>
          <a:off x="2351089" y="3997326"/>
          <a:ext cx="6205537" cy="944563"/>
        </p:xfrm>
        <a:graphic>
          <a:graphicData uri="http://schemas.openxmlformats.org/presentationml/2006/ole">
            <mc:AlternateContent xmlns:mc="http://schemas.openxmlformats.org/markup-compatibility/2006">
              <mc:Choice xmlns:v="urn:schemas-microsoft-com:vml" Requires="v">
                <p:oleObj spid="_x0000_s239722" name="公式" r:id="rId11" imgW="3407040" imgH="596520" progId="Equation.3">
                  <p:embed/>
                </p:oleObj>
              </mc:Choice>
              <mc:Fallback>
                <p:oleObj name="公式" r:id="rId11" imgW="3407040" imgH="5965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1089" y="3997326"/>
                        <a:ext cx="6205537"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Picture 2"/>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9545638" y="5589588"/>
            <a:ext cx="1122362" cy="1200150"/>
          </a:xfrm>
          <a:prstGeom prst="rect">
            <a:avLst/>
          </a:prstGeom>
          <a:noFill/>
          <a:ln w="9525">
            <a:noFill/>
            <a:miter lim="800000"/>
            <a:headEnd/>
            <a:tailEnd/>
          </a:ln>
          <a:effectLst>
            <a:outerShdw blurRad="50800" dist="38100" dir="2700000" algn="tl" rotWithShape="0">
              <a:srgbClr val="FFC000">
                <a:alpha val="40000"/>
              </a:srgbClr>
            </a:outerShdw>
          </a:effectLst>
        </p:spPr>
      </p:pic>
    </p:spTree>
    <p:extLst>
      <p:ext uri="{BB962C8B-B14F-4D97-AF65-F5344CB8AC3E}">
        <p14:creationId xmlns:p14="http://schemas.microsoft.com/office/powerpoint/2010/main" val="913363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2039"/>
                                        </p:tgtEl>
                                        <p:attrNameLst>
                                          <p:attrName>style.visibility</p:attrName>
                                        </p:attrNameLst>
                                      </p:cBhvr>
                                      <p:to>
                                        <p:strVal val="visible"/>
                                      </p:to>
                                    </p:set>
                                    <p:animEffect transition="in" filter="fade">
                                      <p:cBhvr>
                                        <p:cTn id="7" dur="2000"/>
                                        <p:tgtEl>
                                          <p:spTgt spid="172039"/>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72040"/>
                                        </p:tgtEl>
                                        <p:attrNameLst>
                                          <p:attrName>style.visibility</p:attrName>
                                        </p:attrNameLst>
                                      </p:cBhvr>
                                      <p:to>
                                        <p:strVal val="visible"/>
                                      </p:to>
                                    </p:set>
                                    <p:animEffect transition="in" filter="fade">
                                      <p:cBhvr>
                                        <p:cTn id="11" dur="2000"/>
                                        <p:tgtEl>
                                          <p:spTgt spid="172040"/>
                                        </p:tgtEl>
                                      </p:cBhvr>
                                    </p:animEffect>
                                  </p:childTnLst>
                                </p:cTn>
                              </p:par>
                            </p:childTnLst>
                          </p:cTn>
                        </p:par>
                        <p:par>
                          <p:cTn id="12" fill="hold" nodeType="afterGroup">
                            <p:stCondLst>
                              <p:cond delay="4000"/>
                            </p:stCondLst>
                            <p:childTnLst>
                              <p:par>
                                <p:cTn id="13" presetID="10" presetClass="entr" presetSubtype="0" fill="hold" nodeType="afterEffect">
                                  <p:stCondLst>
                                    <p:cond delay="0"/>
                                  </p:stCondLst>
                                  <p:childTnLst>
                                    <p:set>
                                      <p:cBhvr>
                                        <p:cTn id="14" dur="1" fill="hold">
                                          <p:stCondLst>
                                            <p:cond delay="0"/>
                                          </p:stCondLst>
                                        </p:cTn>
                                        <p:tgtEl>
                                          <p:spTgt spid="172041"/>
                                        </p:tgtEl>
                                        <p:attrNameLst>
                                          <p:attrName>style.visibility</p:attrName>
                                        </p:attrNameLst>
                                      </p:cBhvr>
                                      <p:to>
                                        <p:strVal val="visible"/>
                                      </p:to>
                                    </p:set>
                                    <p:animEffect transition="in" filter="fade">
                                      <p:cBhvr>
                                        <p:cTn id="15" dur="2000"/>
                                        <p:tgtEl>
                                          <p:spTgt spid="172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3FB19DE-C976-43CE-94C9-011EB899C93B}" type="slidenum">
              <a:rPr lang="en-US" altLang="zh-CN" sz="1400">
                <a:solidFill>
                  <a:srgbClr val="000000"/>
                </a:solidFill>
              </a:rPr>
              <a:pPr algn="r"/>
              <a:t>43</a:t>
            </a:fld>
            <a:endParaRPr lang="en-US" altLang="zh-CN" sz="1400">
              <a:solidFill>
                <a:srgbClr val="000000"/>
              </a:solidFill>
            </a:endParaRPr>
          </a:p>
        </p:txBody>
      </p:sp>
      <p:sp>
        <p:nvSpPr>
          <p:cNvPr id="173059" name="Rectangle 2"/>
          <p:cNvSpPr>
            <a:spLocks noChangeArrowheads="1"/>
          </p:cNvSpPr>
          <p:nvPr/>
        </p:nvSpPr>
        <p:spPr bwMode="auto">
          <a:xfrm>
            <a:off x="2782889" y="256015"/>
            <a:ext cx="6911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r>
              <a:rPr lang="en-US" altLang="zh-CN" sz="2400" b="1">
                <a:solidFill>
                  <a:srgbClr val="800000"/>
                </a:solidFill>
              </a:rPr>
              <a:t>Table 1 Skin depth and surface resistance of some metal materials</a:t>
            </a:r>
            <a:endParaRPr lang="en-US" altLang="zh-CN" sz="2400">
              <a:solidFill>
                <a:srgbClr val="800000"/>
              </a:solidFill>
            </a:endParaRPr>
          </a:p>
        </p:txBody>
      </p:sp>
      <p:sp>
        <p:nvSpPr>
          <p:cNvPr id="173060" name="Rectangle 3"/>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1" name="Rectangle 4"/>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2" name="Rectangle 5"/>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3" name="Rectangle 6"/>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4" name="Rectangle 7"/>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5" name="Rectangle 8"/>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6" name="Rectangle 9"/>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7" name="Rectangle 10"/>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8" name="Rectangle 11"/>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69" name="Rectangle 12"/>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0" name="Rectangle 13"/>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1" name="Rectangle 14"/>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2" name="Rectangle 15"/>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3" name="Rectangle 16"/>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4" name="Rectangle 17"/>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5" name="Rectangle 18"/>
          <p:cNvSpPr>
            <a:spLocks noChangeArrowheads="1"/>
          </p:cNvSpPr>
          <p:nvPr/>
        </p:nvSpPr>
        <p:spPr bwMode="auto">
          <a:xfrm>
            <a:off x="3246438"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sp>
        <p:nvSpPr>
          <p:cNvPr id="173076" name="Rectangle 19"/>
          <p:cNvSpPr>
            <a:spLocks noChangeArrowheads="1"/>
          </p:cNvSpPr>
          <p:nvPr/>
        </p:nvSpPr>
        <p:spPr bwMode="auto">
          <a:xfrm>
            <a:off x="3179763" y="137795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graphicFrame>
        <p:nvGraphicFramePr>
          <p:cNvPr id="173146" name="Group 90"/>
          <p:cNvGraphicFramePr>
            <a:graphicFrameLocks noGrp="1"/>
          </p:cNvGraphicFramePr>
          <p:nvPr/>
        </p:nvGraphicFramePr>
        <p:xfrm>
          <a:off x="1714500" y="1066800"/>
          <a:ext cx="8712200" cy="5256975"/>
        </p:xfrm>
        <a:graphic>
          <a:graphicData uri="http://schemas.openxmlformats.org/drawingml/2006/table">
            <a:tbl>
              <a:tblPr/>
              <a:tblGrid>
                <a:gridCol w="1685925">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454275">
                  <a:extLst>
                    <a:ext uri="{9D8B030D-6E8A-4147-A177-3AD203B41FA5}">
                      <a16:colId xmlns:a16="http://schemas.microsoft.com/office/drawing/2014/main" val="20003"/>
                    </a:ext>
                  </a:extLst>
                </a:gridCol>
              </a:tblGrid>
              <a:tr h="696913">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Material </a:t>
                      </a:r>
                    </a:p>
                    <a:p>
                      <a:pPr marL="0" marR="0" lvl="0" indent="0" algn="ctr" defTabSz="914400" rtl="0" eaLnBrk="1" fontAlgn="base" latinLnBrk="0" hangingPunct="1">
                        <a:lnSpc>
                          <a:spcPct val="13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Name</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Conductivity </a:t>
                      </a:r>
                      <a:r>
                        <a:rPr kumimoji="0" lang="el-GR" altLang="zh-CN" sz="2800" b="1"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σ</a:t>
                      </a:r>
                      <a:r>
                        <a:rPr kumimoji="0" lang="en-US" altLang="zh-CN" sz="2800" b="1"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/(S/m)</a:t>
                      </a:r>
                      <a:endParaRPr kumimoji="0" lang="el-GR"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Skin Depth</a:t>
                      </a:r>
                      <a:r>
                        <a:rPr kumimoji="0" lang="el-GR" altLang="zh-CN" sz="2800" b="1"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δ</a:t>
                      </a:r>
                      <a:r>
                        <a:rPr kumimoji="0" lang="en-US" altLang="zh-CN" sz="2800" b="1"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t>
                      </a:r>
                      <a:endParaRPr kumimoji="0" lang="el-GR"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Surface Resistivity</a:t>
                      </a:r>
                      <a:r>
                        <a:rPr kumimoji="0" lang="en-US" altLang="zh-CN" sz="2400" b="1"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400" b="1" i="1" u="none" strike="noStrike" cap="none" normalizeH="0" baseline="-25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800" b="1" i="1" u="none" strike="noStrike" cap="none" normalizeH="0" baseline="-25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l-GR" altLang="zh-CN" sz="2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Ω</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Silver</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6.17</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1"/>
                  </a:ext>
                </a:extLst>
              </a:tr>
              <a:tr h="576263">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Red copper</a:t>
                      </a:r>
                      <a:endPar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5.8</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endParaRPr kumimoji="0" lang="en-US" altLang="zh-CN" sz="2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2"/>
                  </a:ext>
                </a:extLst>
              </a:tr>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Aluminum</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3.72</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endParaRPr kumimoji="0" lang="en-US" altLang="zh-CN" sz="2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3"/>
                  </a:ext>
                </a:extLst>
              </a:tr>
              <a:tr h="57785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Sodium</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2.1</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endParaRPr kumimoji="0" lang="en-US" altLang="zh-CN" sz="2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4"/>
                  </a:ext>
                </a:extLst>
              </a:tr>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Brass</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1.6</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5"/>
                  </a:ext>
                </a:extLst>
              </a:tr>
              <a:tr h="577850">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Stannum</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0.87</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6"/>
                  </a:ext>
                </a:extLst>
              </a:tr>
              <a:tr h="581025">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ctr" latinLnBrk="0" hangingPunct="1">
                        <a:lnSpc>
                          <a:spcPct val="100000"/>
                        </a:lnSpc>
                        <a:spcBef>
                          <a:spcPct val="0"/>
                        </a:spcBef>
                        <a:spcAft>
                          <a:spcPct val="0"/>
                        </a:spcAft>
                        <a:buClr>
                          <a:schemeClr val="hlink"/>
                        </a:buClr>
                        <a:buSzPct val="75000"/>
                        <a:buFont typeface="Wingdings" panose="05000000000000000000" pitchFamily="2" charset="2"/>
                        <a:buNone/>
                        <a:tabLst/>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Graphite</a:t>
                      </a:r>
                      <a:endPar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7C80"/>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0.01</a:t>
                      </a:r>
                      <a:r>
                        <a:rPr kumimoji="0" lang="en-US" altLang="zh-CN" sz="2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a:t>
                      </a:r>
                      <a:r>
                        <a:rPr kumimoji="0" lang="en-US" altLang="zh-CN" sz="28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Arial" panose="020B0604020202020204" pitchFamily="34"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ABB4"/>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BD0FF"/>
                    </a:solidFill>
                  </a:tcPr>
                </a:tc>
                <a:tc>
                  <a:txBody>
                    <a:bodyPr/>
                    <a:lstStyle>
                      <a:lvl1pPr>
                        <a:spcBef>
                          <a:spcPct val="20000"/>
                        </a:spcBef>
                        <a:buClr>
                          <a:schemeClr val="hlink"/>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tabLst/>
                      </a:pPr>
                      <a:endParaRPr kumimoji="0" lang="zh-CN" altLang="zh-CN" sz="2800" b="0" i="0" u="none" strike="noStrike" cap="none" normalizeH="0" baseline="0">
                        <a:ln>
                          <a:noFill/>
                        </a:ln>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1FFB1"/>
                    </a:solidFill>
                  </a:tcPr>
                </a:tc>
                <a:extLst>
                  <a:ext uri="{0D108BD9-81ED-4DB2-BD59-A6C34878D82A}">
                    <a16:rowId xmlns:a16="http://schemas.microsoft.com/office/drawing/2014/main" val="10007"/>
                  </a:ext>
                </a:extLst>
              </a:tr>
            </a:tbl>
          </a:graphicData>
        </a:graphic>
      </p:graphicFrame>
      <p:grpSp>
        <p:nvGrpSpPr>
          <p:cNvPr id="796739" name="Group 67"/>
          <p:cNvGrpSpPr>
            <a:grpSpLocks/>
          </p:cNvGrpSpPr>
          <p:nvPr/>
        </p:nvGrpSpPr>
        <p:grpSpPr bwMode="auto">
          <a:xfrm>
            <a:off x="8256588" y="2330450"/>
            <a:ext cx="1858962" cy="2827338"/>
            <a:chOff x="4249" y="1389"/>
            <a:chExt cx="1171" cy="1781"/>
          </a:xfrm>
        </p:grpSpPr>
        <p:graphicFrame>
          <p:nvGraphicFramePr>
            <p:cNvPr id="173125" name="Object 69"/>
            <p:cNvGraphicFramePr>
              <a:graphicFrameLocks noChangeAspect="1"/>
            </p:cNvGraphicFramePr>
            <p:nvPr/>
          </p:nvGraphicFramePr>
          <p:xfrm>
            <a:off x="4249" y="1389"/>
            <a:ext cx="1150" cy="330"/>
          </p:xfrm>
          <a:graphic>
            <a:graphicData uri="http://schemas.openxmlformats.org/presentationml/2006/ole">
              <mc:AlternateContent xmlns:mc="http://schemas.openxmlformats.org/markup-compatibility/2006">
                <mc:Choice xmlns:v="urn:schemas-microsoft-com:vml" Requires="v">
                  <p:oleObj spid="_x0000_s240862" name="Equation" r:id="rId3" imgW="1194840" imgH="330120" progId="Equation.DSMT4">
                    <p:embed/>
                  </p:oleObj>
                </mc:Choice>
                <mc:Fallback>
                  <p:oleObj name="Equation" r:id="rId3" imgW="1194840" imgH="330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 y="1389"/>
                          <a:ext cx="115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26" name="Object 70"/>
            <p:cNvGraphicFramePr>
              <a:graphicFrameLocks noChangeAspect="1"/>
            </p:cNvGraphicFramePr>
            <p:nvPr/>
          </p:nvGraphicFramePr>
          <p:xfrm>
            <a:off x="4249" y="1706"/>
            <a:ext cx="1150" cy="330"/>
          </p:xfrm>
          <a:graphic>
            <a:graphicData uri="http://schemas.openxmlformats.org/presentationml/2006/ole">
              <mc:AlternateContent xmlns:mc="http://schemas.openxmlformats.org/markup-compatibility/2006">
                <mc:Choice xmlns:v="urn:schemas-microsoft-com:vml" Requires="v">
                  <p:oleObj spid="_x0000_s240863" name="Equation" r:id="rId5" imgW="1194840" imgH="330120" progId="Equation.DSMT4">
                    <p:embed/>
                  </p:oleObj>
                </mc:Choice>
                <mc:Fallback>
                  <p:oleObj name="Equation" r:id="rId5" imgW="1194840" imgH="330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 y="1706"/>
                          <a:ext cx="115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27" name="Object 71"/>
            <p:cNvGraphicFramePr>
              <a:graphicFrameLocks noChangeAspect="1"/>
            </p:cNvGraphicFramePr>
            <p:nvPr/>
          </p:nvGraphicFramePr>
          <p:xfrm>
            <a:off x="4249" y="2069"/>
            <a:ext cx="1150" cy="330"/>
          </p:xfrm>
          <a:graphic>
            <a:graphicData uri="http://schemas.openxmlformats.org/presentationml/2006/ole">
              <mc:AlternateContent xmlns:mc="http://schemas.openxmlformats.org/markup-compatibility/2006">
                <mc:Choice xmlns:v="urn:schemas-microsoft-com:vml" Requires="v">
                  <p:oleObj spid="_x0000_s240864" name="Equation" r:id="rId7" imgW="1194840" imgH="330120" progId="Equation.DSMT4">
                    <p:embed/>
                  </p:oleObj>
                </mc:Choice>
                <mc:Fallback>
                  <p:oleObj name="Equation" r:id="rId7" imgW="1194840" imgH="330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 y="2069"/>
                          <a:ext cx="115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28" name="Object 72"/>
            <p:cNvGraphicFramePr>
              <a:graphicFrameLocks noChangeAspect="1"/>
            </p:cNvGraphicFramePr>
            <p:nvPr/>
          </p:nvGraphicFramePr>
          <p:xfrm>
            <a:off x="4286" y="2840"/>
            <a:ext cx="1134" cy="330"/>
          </p:xfrm>
          <a:graphic>
            <a:graphicData uri="http://schemas.openxmlformats.org/presentationml/2006/ole">
              <mc:AlternateContent xmlns:mc="http://schemas.openxmlformats.org/markup-compatibility/2006">
                <mc:Choice xmlns:v="urn:schemas-microsoft-com:vml" Requires="v">
                  <p:oleObj spid="_x0000_s240865" name="Equation" r:id="rId9" imgW="1169640" imgH="330120" progId="Equation.DSMT4">
                    <p:embed/>
                  </p:oleObj>
                </mc:Choice>
                <mc:Fallback>
                  <p:oleObj name="Equation" r:id="rId9" imgW="1169640" imgH="330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 y="2840"/>
                          <a:ext cx="113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96744" name="Group 72"/>
          <p:cNvGrpSpPr>
            <a:grpSpLocks/>
          </p:cNvGrpSpPr>
          <p:nvPr/>
        </p:nvGrpSpPr>
        <p:grpSpPr bwMode="auto">
          <a:xfrm>
            <a:off x="6096000" y="2276475"/>
            <a:ext cx="1487488" cy="4032250"/>
            <a:chOff x="2941" y="1344"/>
            <a:chExt cx="937" cy="2540"/>
          </a:xfrm>
        </p:grpSpPr>
        <p:graphicFrame>
          <p:nvGraphicFramePr>
            <p:cNvPr id="173130" name="Object 74"/>
            <p:cNvGraphicFramePr>
              <a:graphicFrameLocks noChangeAspect="1"/>
            </p:cNvGraphicFramePr>
            <p:nvPr/>
          </p:nvGraphicFramePr>
          <p:xfrm>
            <a:off x="2988" y="1344"/>
            <a:ext cx="890" cy="330"/>
          </p:xfrm>
          <a:graphic>
            <a:graphicData uri="http://schemas.openxmlformats.org/presentationml/2006/ole">
              <mc:AlternateContent xmlns:mc="http://schemas.openxmlformats.org/markup-compatibility/2006">
                <mc:Choice xmlns:v="urn:schemas-microsoft-com:vml" Requires="v">
                  <p:oleObj spid="_x0000_s240866" name="Equation" r:id="rId11" imgW="915480" imgH="330120" progId="Equation.DSMT4">
                    <p:embed/>
                  </p:oleObj>
                </mc:Choice>
                <mc:Fallback>
                  <p:oleObj name="Equation" r:id="rId11" imgW="915480" imgH="3301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8" y="1344"/>
                          <a:ext cx="8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31" name="Object 75"/>
            <p:cNvGraphicFramePr>
              <a:graphicFrameLocks noChangeAspect="1"/>
            </p:cNvGraphicFramePr>
            <p:nvPr/>
          </p:nvGraphicFramePr>
          <p:xfrm>
            <a:off x="2949" y="1706"/>
            <a:ext cx="890" cy="330"/>
          </p:xfrm>
          <a:graphic>
            <a:graphicData uri="http://schemas.openxmlformats.org/presentationml/2006/ole">
              <mc:AlternateContent xmlns:mc="http://schemas.openxmlformats.org/markup-compatibility/2006">
                <mc:Choice xmlns:v="urn:schemas-microsoft-com:vml" Requires="v">
                  <p:oleObj spid="_x0000_s240867" name="Equation" r:id="rId13" imgW="915480" imgH="330120" progId="Equation.DSMT4">
                    <p:embed/>
                  </p:oleObj>
                </mc:Choice>
                <mc:Fallback>
                  <p:oleObj name="Equation" r:id="rId13" imgW="915480" imgH="330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9" y="1706"/>
                          <a:ext cx="8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32" name="Object 76"/>
            <p:cNvGraphicFramePr>
              <a:graphicFrameLocks noChangeAspect="1"/>
            </p:cNvGraphicFramePr>
            <p:nvPr/>
          </p:nvGraphicFramePr>
          <p:xfrm>
            <a:off x="2949" y="2069"/>
            <a:ext cx="890" cy="330"/>
          </p:xfrm>
          <a:graphic>
            <a:graphicData uri="http://schemas.openxmlformats.org/presentationml/2006/ole">
              <mc:AlternateContent xmlns:mc="http://schemas.openxmlformats.org/markup-compatibility/2006">
                <mc:Choice xmlns:v="urn:schemas-microsoft-com:vml" Requires="v">
                  <p:oleObj spid="_x0000_s240868" name="Equation" r:id="rId15" imgW="915480" imgH="330120" progId="Equation.DSMT4">
                    <p:embed/>
                  </p:oleObj>
                </mc:Choice>
                <mc:Fallback>
                  <p:oleObj name="Equation" r:id="rId15" imgW="915480" imgH="3301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49" y="2069"/>
                          <a:ext cx="8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33" name="Object 77"/>
            <p:cNvGraphicFramePr>
              <a:graphicFrameLocks noChangeAspect="1"/>
            </p:cNvGraphicFramePr>
            <p:nvPr/>
          </p:nvGraphicFramePr>
          <p:xfrm>
            <a:off x="2949" y="2432"/>
            <a:ext cx="777" cy="330"/>
          </p:xfrm>
          <a:graphic>
            <a:graphicData uri="http://schemas.openxmlformats.org/presentationml/2006/ole">
              <mc:AlternateContent xmlns:mc="http://schemas.openxmlformats.org/markup-compatibility/2006">
                <mc:Choice xmlns:v="urn:schemas-microsoft-com:vml" Requires="v">
                  <p:oleObj spid="_x0000_s240869" name="Equation" r:id="rId17" imgW="801000" imgH="330120" progId="Equation.DSMT4">
                    <p:embed/>
                  </p:oleObj>
                </mc:Choice>
                <mc:Fallback>
                  <p:oleObj name="Equation" r:id="rId17" imgW="801000" imgH="33012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9" y="2432"/>
                          <a:ext cx="7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34" name="Object 78"/>
            <p:cNvGraphicFramePr>
              <a:graphicFrameLocks noChangeAspect="1"/>
            </p:cNvGraphicFramePr>
            <p:nvPr/>
          </p:nvGraphicFramePr>
          <p:xfrm>
            <a:off x="2941" y="2795"/>
            <a:ext cx="793" cy="330"/>
          </p:xfrm>
          <a:graphic>
            <a:graphicData uri="http://schemas.openxmlformats.org/presentationml/2006/ole">
              <mc:AlternateContent xmlns:mc="http://schemas.openxmlformats.org/markup-compatibility/2006">
                <mc:Choice xmlns:v="urn:schemas-microsoft-com:vml" Requires="v">
                  <p:oleObj spid="_x0000_s240870" name="Equation" r:id="rId19" imgW="813600" imgH="330120" progId="Equation.DSMT4">
                    <p:embed/>
                  </p:oleObj>
                </mc:Choice>
                <mc:Fallback>
                  <p:oleObj name="Equation" r:id="rId19" imgW="813600" imgH="33012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41" y="2795"/>
                          <a:ext cx="7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35" name="Object 79"/>
            <p:cNvGraphicFramePr>
              <a:graphicFrameLocks noChangeAspect="1"/>
            </p:cNvGraphicFramePr>
            <p:nvPr/>
          </p:nvGraphicFramePr>
          <p:xfrm>
            <a:off x="2949" y="3158"/>
            <a:ext cx="793" cy="330"/>
          </p:xfrm>
          <a:graphic>
            <a:graphicData uri="http://schemas.openxmlformats.org/presentationml/2006/ole">
              <mc:AlternateContent xmlns:mc="http://schemas.openxmlformats.org/markup-compatibility/2006">
                <mc:Choice xmlns:v="urn:schemas-microsoft-com:vml" Requires="v">
                  <p:oleObj spid="_x0000_s240871" name="Equation" r:id="rId21" imgW="813600" imgH="330120" progId="Equation.DSMT4">
                    <p:embed/>
                  </p:oleObj>
                </mc:Choice>
                <mc:Fallback>
                  <p:oleObj name="Equation" r:id="rId21" imgW="813600" imgH="33012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9" y="3158"/>
                          <a:ext cx="7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136" name="Object 80"/>
            <p:cNvGraphicFramePr>
              <a:graphicFrameLocks noChangeAspect="1"/>
            </p:cNvGraphicFramePr>
            <p:nvPr/>
          </p:nvGraphicFramePr>
          <p:xfrm>
            <a:off x="3040" y="3554"/>
            <a:ext cx="680" cy="330"/>
          </p:xfrm>
          <a:graphic>
            <a:graphicData uri="http://schemas.openxmlformats.org/presentationml/2006/ole">
              <mc:AlternateContent xmlns:mc="http://schemas.openxmlformats.org/markup-compatibility/2006">
                <mc:Choice xmlns:v="urn:schemas-microsoft-com:vml" Requires="v">
                  <p:oleObj spid="_x0000_s240872" name="Equation" r:id="rId23" imgW="699120" imgH="330120" progId="Equation.DSMT4">
                    <p:embed/>
                  </p:oleObj>
                </mc:Choice>
                <mc:Fallback>
                  <p:oleObj name="Equation" r:id="rId23" imgW="699120" imgH="33012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0" y="3554"/>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991758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73059"/>
                                        </p:tgtEl>
                                        <p:attrNameLst>
                                          <p:attrName>style.visibility</p:attrName>
                                        </p:attrNameLst>
                                      </p:cBhvr>
                                      <p:to>
                                        <p:strVal val="visible"/>
                                      </p:to>
                                    </p:set>
                                    <p:anim calcmode="lin" valueType="num">
                                      <p:cBhvr>
                                        <p:cTn id="7" dur="500" fill="hold"/>
                                        <p:tgtEl>
                                          <p:spTgt spid="173059"/>
                                        </p:tgtEl>
                                        <p:attrNameLst>
                                          <p:attrName>ppt_w</p:attrName>
                                        </p:attrNameLst>
                                      </p:cBhvr>
                                      <p:tavLst>
                                        <p:tav tm="0">
                                          <p:val>
                                            <p:fltVal val="0"/>
                                          </p:val>
                                        </p:tav>
                                        <p:tav tm="100000">
                                          <p:val>
                                            <p:strVal val="#ppt_w"/>
                                          </p:val>
                                        </p:tav>
                                      </p:tavLst>
                                    </p:anim>
                                    <p:anim calcmode="lin" valueType="num">
                                      <p:cBhvr>
                                        <p:cTn id="8" dur="500" fill="hold"/>
                                        <p:tgtEl>
                                          <p:spTgt spid="17305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3146"/>
                                        </p:tgtEl>
                                        <p:attrNameLst>
                                          <p:attrName>style.visibility</p:attrName>
                                        </p:attrNameLst>
                                      </p:cBhvr>
                                      <p:to>
                                        <p:strVal val="visible"/>
                                      </p:to>
                                    </p:set>
                                    <p:anim calcmode="lin" valueType="num">
                                      <p:cBhvr>
                                        <p:cTn id="11" dur="500" fill="hold"/>
                                        <p:tgtEl>
                                          <p:spTgt spid="173146"/>
                                        </p:tgtEl>
                                        <p:attrNameLst>
                                          <p:attrName>ppt_w</p:attrName>
                                        </p:attrNameLst>
                                      </p:cBhvr>
                                      <p:tavLst>
                                        <p:tav tm="0">
                                          <p:val>
                                            <p:fltVal val="0"/>
                                          </p:val>
                                        </p:tav>
                                        <p:tav tm="100000">
                                          <p:val>
                                            <p:strVal val="#ppt_w"/>
                                          </p:val>
                                        </p:tav>
                                      </p:tavLst>
                                    </p:anim>
                                    <p:anim calcmode="lin" valueType="num">
                                      <p:cBhvr>
                                        <p:cTn id="12" dur="500" fill="hold"/>
                                        <p:tgtEl>
                                          <p:spTgt spid="173146"/>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96739"/>
                                        </p:tgtEl>
                                        <p:attrNameLst>
                                          <p:attrName>style.visibility</p:attrName>
                                        </p:attrNameLst>
                                      </p:cBhvr>
                                      <p:to>
                                        <p:strVal val="visible"/>
                                      </p:to>
                                    </p:set>
                                    <p:anim calcmode="lin" valueType="num">
                                      <p:cBhvr>
                                        <p:cTn id="15" dur="500" fill="hold"/>
                                        <p:tgtEl>
                                          <p:spTgt spid="796739"/>
                                        </p:tgtEl>
                                        <p:attrNameLst>
                                          <p:attrName>ppt_w</p:attrName>
                                        </p:attrNameLst>
                                      </p:cBhvr>
                                      <p:tavLst>
                                        <p:tav tm="0">
                                          <p:val>
                                            <p:fltVal val="0"/>
                                          </p:val>
                                        </p:tav>
                                        <p:tav tm="100000">
                                          <p:val>
                                            <p:strVal val="#ppt_w"/>
                                          </p:val>
                                        </p:tav>
                                      </p:tavLst>
                                    </p:anim>
                                    <p:anim calcmode="lin" valueType="num">
                                      <p:cBhvr>
                                        <p:cTn id="16" dur="500" fill="hold"/>
                                        <p:tgtEl>
                                          <p:spTgt spid="79673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796744"/>
                                        </p:tgtEl>
                                        <p:attrNameLst>
                                          <p:attrName>style.visibility</p:attrName>
                                        </p:attrNameLst>
                                      </p:cBhvr>
                                      <p:to>
                                        <p:strVal val="visible"/>
                                      </p:to>
                                    </p:set>
                                    <p:anim calcmode="lin" valueType="num">
                                      <p:cBhvr>
                                        <p:cTn id="19" dur="500" fill="hold"/>
                                        <p:tgtEl>
                                          <p:spTgt spid="796744"/>
                                        </p:tgtEl>
                                        <p:attrNameLst>
                                          <p:attrName>ppt_w</p:attrName>
                                        </p:attrNameLst>
                                      </p:cBhvr>
                                      <p:tavLst>
                                        <p:tav tm="0">
                                          <p:val>
                                            <p:fltVal val="0"/>
                                          </p:val>
                                        </p:tav>
                                        <p:tav tm="100000">
                                          <p:val>
                                            <p:strVal val="#ppt_w"/>
                                          </p:val>
                                        </p:tav>
                                      </p:tavLst>
                                    </p:anim>
                                    <p:anim calcmode="lin" valueType="num">
                                      <p:cBhvr>
                                        <p:cTn id="20" dur="500" fill="hold"/>
                                        <p:tgtEl>
                                          <p:spTgt spid="7967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106" name="Object 2"/>
          <p:cNvGraphicFramePr>
            <a:graphicFrameLocks noGrp="1" noChangeAspect="1"/>
          </p:cNvGraphicFramePr>
          <p:nvPr>
            <p:ph sz="half" idx="4294967295"/>
          </p:nvPr>
        </p:nvGraphicFramePr>
        <p:xfrm>
          <a:off x="6096000" y="2132014"/>
          <a:ext cx="2241550" cy="458787"/>
        </p:xfrm>
        <a:graphic>
          <a:graphicData uri="http://schemas.openxmlformats.org/presentationml/2006/ole">
            <mc:AlternateContent xmlns:mc="http://schemas.openxmlformats.org/markup-compatibility/2006">
              <mc:Choice xmlns:v="urn:schemas-microsoft-com:vml" Requires="v">
                <p:oleObj spid="_x0000_s241766" name="Equation" r:id="rId3" imgW="1398240" imgH="304560" progId="Equation.DSMT4">
                  <p:embed/>
                </p:oleObj>
              </mc:Choice>
              <mc:Fallback>
                <p:oleObj name="Equation" r:id="rId3" imgW="1398240" imgH="3045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32014"/>
                        <a:ext cx="224155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07" name="Object 3"/>
          <p:cNvGraphicFramePr>
            <a:graphicFrameLocks noGrp="1" noChangeAspect="1"/>
          </p:cNvGraphicFramePr>
          <p:nvPr>
            <p:ph sz="quarter" idx="4294967295"/>
          </p:nvPr>
        </p:nvGraphicFramePr>
        <p:xfrm>
          <a:off x="3106739" y="2065338"/>
          <a:ext cx="2243137" cy="512762"/>
        </p:xfrm>
        <a:graphic>
          <a:graphicData uri="http://schemas.openxmlformats.org/presentationml/2006/ole">
            <mc:AlternateContent xmlns:mc="http://schemas.openxmlformats.org/markup-compatibility/2006">
              <mc:Choice xmlns:v="urn:schemas-microsoft-com:vml" Requires="v">
                <p:oleObj spid="_x0000_s241767" name="Equation" r:id="rId5" imgW="1309320" imgH="330120" progId="Equation.DSMT4">
                  <p:embed/>
                </p:oleObj>
              </mc:Choice>
              <mc:Fallback>
                <p:oleObj name="Equation" r:id="rId5" imgW="1309320" imgH="33012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739" y="2065338"/>
                        <a:ext cx="224313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08" name="灯片编号占位符 5"/>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8999971-D963-40B6-AD5C-1687476E18B1}" type="slidenum">
              <a:rPr lang="en-US" altLang="zh-CN" sz="1400">
                <a:solidFill>
                  <a:srgbClr val="000000"/>
                </a:solidFill>
              </a:rPr>
              <a:pPr algn="r"/>
              <a:t>44</a:t>
            </a:fld>
            <a:endParaRPr lang="en-US" altLang="zh-CN" sz="1400">
              <a:solidFill>
                <a:srgbClr val="000000"/>
              </a:solidFill>
            </a:endParaRPr>
          </a:p>
        </p:txBody>
      </p:sp>
      <p:sp>
        <p:nvSpPr>
          <p:cNvPr id="175109" name="Text Box 2"/>
          <p:cNvSpPr txBox="1">
            <a:spLocks noChangeArrowheads="1"/>
          </p:cNvSpPr>
          <p:nvPr/>
        </p:nvSpPr>
        <p:spPr bwMode="auto">
          <a:xfrm>
            <a:off x="1703389" y="1484313"/>
            <a:ext cx="8829675" cy="4398962"/>
          </a:xfrm>
          <a:prstGeom prst="rect">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Solution for electromagnetic field complex vector </a:t>
            </a:r>
            <a:r>
              <a:rPr kumimoji="1" lang="zh-CN" altLang="en-US" sz="2400" b="1">
                <a:solidFill>
                  <a:srgbClr val="000000"/>
                </a:solidFill>
                <a:latin typeface="Times New Roman" panose="02020603050405020304" pitchFamily="18" charset="0"/>
                <a:ea typeface="楷体_GB2312" pitchFamily="49" charset="-122"/>
              </a:rPr>
              <a:t>： </a:t>
            </a:r>
          </a:p>
          <a:p>
            <a:pPr>
              <a:spcBef>
                <a:spcPct val="50000"/>
              </a:spcBef>
              <a:buFont typeface="Wingdings" panose="05000000000000000000" pitchFamily="2" charset="2"/>
              <a:buChar char="l"/>
            </a:pPr>
            <a:endParaRPr kumimoji="1" lang="zh-CN" altLang="en-US" sz="2400" b="1">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a:solidFill>
                  <a:srgbClr val="0000CC"/>
                </a:solidFill>
                <a:latin typeface="Times New Roman" panose="02020603050405020304" pitchFamily="18" charset="0"/>
                <a:ea typeface="楷体_GB2312" pitchFamily="49" charset="-122"/>
              </a:rPr>
              <a:t>The phases of Electric field  and magnetic field are different. In addition, electric field phase advance magnetic field phase in an angle of       , and its amplitude is        times of magnetic field’s .</a:t>
            </a:r>
          </a:p>
          <a:p>
            <a:pPr>
              <a:spcBef>
                <a:spcPct val="50000"/>
              </a:spcBef>
              <a:buFont typeface="Wingdings" panose="05000000000000000000" pitchFamily="2" charset="2"/>
              <a:buChar char="l"/>
            </a:pPr>
            <a:endParaRPr kumimoji="1" lang="en-US" altLang="zh-CN" sz="1200" b="1">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a:solidFill>
                  <a:srgbClr val="000000"/>
                </a:solidFill>
                <a:latin typeface="Times New Roman" panose="02020603050405020304" pitchFamily="18" charset="0"/>
                <a:ea typeface="楷体_GB2312" pitchFamily="49" charset="-122"/>
              </a:rPr>
              <a:t>Related physical quantities : </a:t>
            </a:r>
          </a:p>
          <a:p>
            <a:pPr>
              <a:spcBef>
                <a:spcPct val="50000"/>
              </a:spcBef>
            </a:pPr>
            <a:r>
              <a:rPr kumimoji="1" lang="en-US" altLang="zh-CN" sz="2400" b="1">
                <a:solidFill>
                  <a:srgbClr val="000000"/>
                </a:solidFill>
                <a:latin typeface="Times New Roman" panose="02020603050405020304" pitchFamily="18" charset="0"/>
                <a:ea typeface="楷体_GB2312" pitchFamily="49" charset="-122"/>
              </a:rPr>
              <a:t>     dispersion,  skin effect,  the skin depth,  surface impedance</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attenuation constant</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phase constant,  propagation constant,  and result in low conductive medium and good conductors</a:t>
            </a:r>
            <a:endParaRPr lang="en-US" altLang="zh-CN" sz="2400">
              <a:solidFill>
                <a:srgbClr val="000000"/>
              </a:solidFill>
              <a:latin typeface="Times New Roman" panose="02020603050405020304" pitchFamily="18" charset="0"/>
              <a:ea typeface="楷体_GB2312" pitchFamily="49" charset="-122"/>
            </a:endParaRPr>
          </a:p>
        </p:txBody>
      </p:sp>
      <p:graphicFrame>
        <p:nvGraphicFramePr>
          <p:cNvPr id="175110" name="Object 6"/>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41768"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1" name="Rectangle 4"/>
          <p:cNvSpPr>
            <a:spLocks noChangeArrowheads="1"/>
          </p:cNvSpPr>
          <p:nvPr/>
        </p:nvSpPr>
        <p:spPr bwMode="auto">
          <a:xfrm>
            <a:off x="2566988" y="692151"/>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2800" b="1">
                <a:solidFill>
                  <a:srgbClr val="800000"/>
                </a:solidFill>
                <a:ea typeface="楷体_GB2312" pitchFamily="49" charset="-122"/>
              </a:rPr>
              <a:t>Summary for Plane Wave in Lossy Media</a:t>
            </a:r>
            <a:endParaRPr lang="en-US" altLang="zh-CN" sz="2800" b="1">
              <a:solidFill>
                <a:srgbClr val="800000"/>
              </a:solidFill>
              <a:ea typeface="楷体_GB2312" pitchFamily="49" charset="-122"/>
            </a:endParaRPr>
          </a:p>
        </p:txBody>
      </p:sp>
      <p:graphicFrame>
        <p:nvGraphicFramePr>
          <p:cNvPr id="175112" name="Object 8"/>
          <p:cNvGraphicFramePr>
            <a:graphicFrameLocks noChangeAspect="1"/>
          </p:cNvGraphicFramePr>
          <p:nvPr/>
        </p:nvGraphicFramePr>
        <p:xfrm>
          <a:off x="3287713" y="3357563"/>
          <a:ext cx="385762" cy="457200"/>
        </p:xfrm>
        <a:graphic>
          <a:graphicData uri="http://schemas.openxmlformats.org/presentationml/2006/ole">
            <mc:AlternateContent xmlns:mc="http://schemas.openxmlformats.org/markup-compatibility/2006">
              <mc:Choice xmlns:v="urn:schemas-microsoft-com:vml" Requires="v">
                <p:oleObj spid="_x0000_s241769" name="Equation" r:id="rId9" imgW="203400" imgH="291960" progId="Equation.DSMT4">
                  <p:embed/>
                </p:oleObj>
              </mc:Choice>
              <mc:Fallback>
                <p:oleObj name="Equation" r:id="rId9" imgW="203400" imgH="291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7713" y="3357563"/>
                        <a:ext cx="3857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3" name="Object 9"/>
          <p:cNvGraphicFramePr>
            <a:graphicFrameLocks noChangeAspect="1"/>
          </p:cNvGraphicFramePr>
          <p:nvPr/>
        </p:nvGraphicFramePr>
        <p:xfrm>
          <a:off x="6456364" y="3284538"/>
          <a:ext cx="534987" cy="508000"/>
        </p:xfrm>
        <a:graphic>
          <a:graphicData uri="http://schemas.openxmlformats.org/presentationml/2006/ole">
            <mc:AlternateContent xmlns:mc="http://schemas.openxmlformats.org/markup-compatibility/2006">
              <mc:Choice xmlns:v="urn:schemas-microsoft-com:vml" Requires="v">
                <p:oleObj spid="_x0000_s241770" name="Equation" r:id="rId11" imgW="292320" imgH="330120" progId="Equation.DSMT4">
                  <p:embed/>
                </p:oleObj>
              </mc:Choice>
              <mc:Fallback>
                <p:oleObj name="Equation" r:id="rId11" imgW="292320" imgH="3301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6364" y="3284538"/>
                        <a:ext cx="534987"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11080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FAED902-9A5F-4E59-A80A-73F4BC9A9105}" type="slidenum">
              <a:rPr lang="en-US" altLang="zh-CN" sz="1400">
                <a:solidFill>
                  <a:srgbClr val="000000"/>
                </a:solidFill>
              </a:rPr>
              <a:pPr algn="r"/>
              <a:t>45</a:t>
            </a:fld>
            <a:endParaRPr lang="en-US" altLang="zh-CN" sz="1400">
              <a:solidFill>
                <a:srgbClr val="000000"/>
              </a:solidFill>
            </a:endParaRPr>
          </a:p>
        </p:txBody>
      </p:sp>
      <p:sp>
        <p:nvSpPr>
          <p:cNvPr id="176131" name="Rectangle 2"/>
          <p:cNvSpPr>
            <a:spLocks noChangeArrowheads="1"/>
          </p:cNvSpPr>
          <p:nvPr/>
        </p:nvSpPr>
        <p:spPr bwMode="auto">
          <a:xfrm>
            <a:off x="1792289" y="534770"/>
            <a:ext cx="1002563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lnSpc>
                <a:spcPct val="130000"/>
              </a:lnSpc>
            </a:pPr>
            <a:r>
              <a:rPr lang="en-US" altLang="zh-CN" sz="2000" b="1" dirty="0">
                <a:solidFill>
                  <a:srgbClr val="0000CC"/>
                </a:solidFill>
                <a:latin typeface="Times New Roman" panose="02020603050405020304" pitchFamily="18" charset="0"/>
                <a:ea typeface="幼圆" panose="02010509060101010101" pitchFamily="49" charset="-122"/>
              </a:rPr>
              <a:t>Ex. 9.4 GHz uniform plane wave propagation in polyethylene (assuming that  it’s lossless medium , </a:t>
            </a:r>
            <a:r>
              <a:rPr lang="en-US" altLang="zh-CN" sz="2000" b="1" dirty="0" err="1">
                <a:solidFill>
                  <a:srgbClr val="0000CC"/>
                </a:solidFill>
                <a:latin typeface="Times New Roman" panose="02020603050405020304" pitchFamily="18" charset="0"/>
                <a:ea typeface="幼圆" panose="02010509060101010101" pitchFamily="49" charset="-122"/>
              </a:rPr>
              <a:t>εr</a:t>
            </a:r>
            <a:r>
              <a:rPr lang="en-US" altLang="zh-CN" sz="2000" b="1" dirty="0">
                <a:solidFill>
                  <a:srgbClr val="0000CC"/>
                </a:solidFill>
                <a:latin typeface="Times New Roman" panose="02020603050405020304" pitchFamily="18" charset="0"/>
                <a:ea typeface="幼圆" panose="02010509060101010101" pitchFamily="49" charset="-122"/>
              </a:rPr>
              <a:t> = 2.26 ). The amplitude of magnetic field is 7mA/m , please get the phase velocity</a:t>
            </a:r>
            <a:r>
              <a:rPr lang="zh-CN" altLang="en-US" sz="2000" b="1" dirty="0">
                <a:solidFill>
                  <a:srgbClr val="0000CC"/>
                </a:solidFill>
                <a:latin typeface="Times New Roman" panose="02020603050405020304" pitchFamily="18" charset="0"/>
                <a:ea typeface="幼圆" panose="02010509060101010101" pitchFamily="49" charset="-122"/>
              </a:rPr>
              <a:t>，</a:t>
            </a:r>
            <a:r>
              <a:rPr lang="en-US" altLang="zh-CN" sz="2000" b="1" dirty="0">
                <a:solidFill>
                  <a:srgbClr val="0000CC"/>
                </a:solidFill>
                <a:latin typeface="Times New Roman" panose="02020603050405020304" pitchFamily="18" charset="0"/>
                <a:ea typeface="幼圆" panose="02010509060101010101" pitchFamily="49" charset="-122"/>
              </a:rPr>
              <a:t>wavelength , wave impedance and the amplitude of  electric field.</a:t>
            </a:r>
            <a:endParaRPr lang="zh-CN" altLang="el-GR" sz="2000" b="1" dirty="0">
              <a:solidFill>
                <a:srgbClr val="0000CC"/>
              </a:solidFill>
              <a:latin typeface="Times New Roman" panose="02020603050405020304" pitchFamily="18" charset="0"/>
              <a:ea typeface="楷体_GB2312" pitchFamily="49" charset="-122"/>
            </a:endParaRPr>
          </a:p>
        </p:txBody>
      </p:sp>
      <p:grpSp>
        <p:nvGrpSpPr>
          <p:cNvPr id="816131" name="Group 3"/>
          <p:cNvGrpSpPr>
            <a:grpSpLocks/>
          </p:cNvGrpSpPr>
          <p:nvPr/>
        </p:nvGrpSpPr>
        <p:grpSpPr bwMode="auto">
          <a:xfrm>
            <a:off x="1992313" y="2133600"/>
            <a:ext cx="6858000" cy="482600"/>
            <a:chOff x="72" y="1253"/>
            <a:chExt cx="4320" cy="304"/>
          </a:xfrm>
        </p:grpSpPr>
        <p:graphicFrame>
          <p:nvGraphicFramePr>
            <p:cNvPr id="176133" name="Object 5"/>
            <p:cNvGraphicFramePr>
              <a:graphicFrameLocks noChangeAspect="1"/>
            </p:cNvGraphicFramePr>
            <p:nvPr/>
          </p:nvGraphicFramePr>
          <p:xfrm>
            <a:off x="2210" y="1253"/>
            <a:ext cx="2182" cy="304"/>
          </p:xfrm>
          <a:graphic>
            <a:graphicData uri="http://schemas.openxmlformats.org/presentationml/2006/ole">
              <mc:AlternateContent xmlns:mc="http://schemas.openxmlformats.org/markup-compatibility/2006">
                <mc:Choice xmlns:v="urn:schemas-microsoft-com:vml" Requires="v">
                  <p:oleObj spid="_x0000_s242795" name="Equation" r:id="rId3" imgW="2211840" imgH="304560" progId="Equation.DSMT4">
                    <p:embed/>
                  </p:oleObj>
                </mc:Choice>
                <mc:Fallback>
                  <p:oleObj name="Equation" r:id="rId3" imgW="221184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 y="1253"/>
                          <a:ext cx="2182"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34" name="Rectangle 5"/>
            <p:cNvSpPr>
              <a:spLocks noChangeArrowheads="1"/>
            </p:cNvSpPr>
            <p:nvPr/>
          </p:nvSpPr>
          <p:spPr bwMode="auto">
            <a:xfrm>
              <a:off x="72" y="1282"/>
              <a:ext cx="33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ea typeface="幼圆" panose="02010509060101010101" pitchFamily="49" charset="-122"/>
                </a:rPr>
                <a:t>Solution</a:t>
              </a:r>
              <a:r>
                <a:rPr lang="zh-CN" altLang="en-US" sz="2000" b="1">
                  <a:solidFill>
                    <a:srgbClr val="000000"/>
                  </a:solidFill>
                  <a:latin typeface="Times New Roman" panose="02020603050405020304" pitchFamily="18" charset="0"/>
                  <a:ea typeface="幼圆" panose="02010509060101010101" pitchFamily="49" charset="-122"/>
                </a:rPr>
                <a:t>：</a:t>
              </a:r>
              <a:r>
                <a:rPr lang="en-US" altLang="zh-CN" sz="2000" b="1">
                  <a:solidFill>
                    <a:srgbClr val="000000"/>
                  </a:solidFill>
                  <a:latin typeface="Times New Roman" panose="02020603050405020304" pitchFamily="18" charset="0"/>
                  <a:ea typeface="幼圆" panose="02010509060101010101" pitchFamily="49" charset="-122"/>
                </a:rPr>
                <a:t>from the question</a:t>
              </a:r>
              <a:endParaRPr lang="en-US" altLang="zh-CN" sz="2000" b="1">
                <a:solidFill>
                  <a:srgbClr val="000000"/>
                </a:solidFill>
                <a:latin typeface="Times New Roman" panose="02020603050405020304" pitchFamily="18" charset="0"/>
                <a:ea typeface="楷体_GB2312" pitchFamily="49" charset="-122"/>
              </a:endParaRPr>
            </a:p>
          </p:txBody>
        </p:sp>
      </p:grpSp>
      <p:sp>
        <p:nvSpPr>
          <p:cNvPr id="816134" name="Rectangle 6"/>
          <p:cNvSpPr>
            <a:spLocks noChangeArrowheads="1"/>
          </p:cNvSpPr>
          <p:nvPr/>
        </p:nvSpPr>
        <p:spPr bwMode="auto">
          <a:xfrm>
            <a:off x="2208213" y="2781301"/>
            <a:ext cx="1484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ea typeface="楷体_GB2312" pitchFamily="49" charset="-122"/>
              </a:rPr>
              <a:t>So:</a:t>
            </a:r>
          </a:p>
        </p:txBody>
      </p:sp>
      <p:sp>
        <p:nvSpPr>
          <p:cNvPr id="176136" name="Rectangle 7"/>
          <p:cNvSpPr>
            <a:spLocks noChangeArrowheads="1"/>
          </p:cNvSpPr>
          <p:nvPr/>
        </p:nvSpPr>
        <p:spPr bwMode="auto">
          <a:xfrm>
            <a:off x="6003925" y="162877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76137" name="Object 9"/>
          <p:cNvGraphicFramePr>
            <a:graphicFrameLocks noChangeAspect="1"/>
          </p:cNvGraphicFramePr>
          <p:nvPr/>
        </p:nvGraphicFramePr>
        <p:xfrm>
          <a:off x="3432175" y="2708275"/>
          <a:ext cx="4464050" cy="909638"/>
        </p:xfrm>
        <a:graphic>
          <a:graphicData uri="http://schemas.openxmlformats.org/presentationml/2006/ole">
            <mc:AlternateContent xmlns:mc="http://schemas.openxmlformats.org/markup-compatibility/2006">
              <mc:Choice xmlns:v="urn:schemas-microsoft-com:vml" Requires="v">
                <p:oleObj spid="_x0000_s242796" name="Equation" r:id="rId5" imgW="2987280" imgH="596520" progId="Equation.DSMT4">
                  <p:embed/>
                </p:oleObj>
              </mc:Choice>
              <mc:Fallback>
                <p:oleObj name="Equation" r:id="rId5" imgW="2987280" imgH="596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175" y="2708275"/>
                        <a:ext cx="446405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6138" name="Object 10"/>
          <p:cNvGraphicFramePr>
            <a:graphicFrameLocks noChangeAspect="1"/>
          </p:cNvGraphicFramePr>
          <p:nvPr/>
        </p:nvGraphicFramePr>
        <p:xfrm>
          <a:off x="3411539" y="3573463"/>
          <a:ext cx="3836987" cy="895350"/>
        </p:xfrm>
        <a:graphic>
          <a:graphicData uri="http://schemas.openxmlformats.org/presentationml/2006/ole">
            <mc:AlternateContent xmlns:mc="http://schemas.openxmlformats.org/markup-compatibility/2006">
              <mc:Choice xmlns:v="urn:schemas-microsoft-com:vml" Requires="v">
                <p:oleObj spid="_x0000_s242797" name="Equation" r:id="rId7" imgW="2542680" imgH="583920" progId="Equation.DSMT4">
                  <p:embed/>
                </p:oleObj>
              </mc:Choice>
              <mc:Fallback>
                <p:oleObj name="Equation" r:id="rId7" imgW="2542680" imgH="5839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1539" y="3573463"/>
                        <a:ext cx="38369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39" name="Rectangle 10"/>
          <p:cNvSpPr>
            <a:spLocks noChangeArrowheads="1"/>
          </p:cNvSpPr>
          <p:nvPr/>
        </p:nvSpPr>
        <p:spPr bwMode="auto">
          <a:xfrm>
            <a:off x="3357564" y="3941763"/>
            <a:ext cx="2555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sz="1000">
                <a:solidFill>
                  <a:srgbClr val="000000"/>
                </a:solidFill>
              </a:rPr>
              <a:t>  </a:t>
            </a:r>
            <a:endParaRPr lang="en-US" altLang="zh-CN">
              <a:solidFill>
                <a:srgbClr val="000000"/>
              </a:solidFill>
            </a:endParaRPr>
          </a:p>
        </p:txBody>
      </p:sp>
      <p:graphicFrame>
        <p:nvGraphicFramePr>
          <p:cNvPr id="176140" name="Object 12"/>
          <p:cNvGraphicFramePr>
            <a:graphicFrameLocks noChangeAspect="1"/>
          </p:cNvGraphicFramePr>
          <p:nvPr/>
        </p:nvGraphicFramePr>
        <p:xfrm>
          <a:off x="3476626" y="4656139"/>
          <a:ext cx="3698875" cy="860425"/>
        </p:xfrm>
        <a:graphic>
          <a:graphicData uri="http://schemas.openxmlformats.org/presentationml/2006/ole">
            <mc:AlternateContent xmlns:mc="http://schemas.openxmlformats.org/markup-compatibility/2006">
              <mc:Choice xmlns:v="urn:schemas-microsoft-com:vml" Requires="v">
                <p:oleObj spid="_x0000_s242798" name="Equation" r:id="rId9" imgW="2835000" imgH="647280" progId="Equation.DSMT4">
                  <p:embed/>
                </p:oleObj>
              </mc:Choice>
              <mc:Fallback>
                <p:oleObj name="Equation" r:id="rId9" imgW="2835000" imgH="6472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6626" y="4656139"/>
                        <a:ext cx="36988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41" name="Rectangle 12"/>
          <p:cNvSpPr>
            <a:spLocks noChangeArrowheads="1"/>
          </p:cNvSpPr>
          <p:nvPr/>
        </p:nvSpPr>
        <p:spPr bwMode="auto">
          <a:xfrm>
            <a:off x="5969000" y="3867150"/>
            <a:ext cx="254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r>
              <a:rPr lang="en-US" altLang="zh-CN" sz="1000">
                <a:solidFill>
                  <a:srgbClr val="000000"/>
                </a:solidFill>
              </a:rPr>
              <a:t>  </a:t>
            </a:r>
            <a:endParaRPr lang="en-US" altLang="zh-CN">
              <a:solidFill>
                <a:srgbClr val="000000"/>
              </a:solidFill>
            </a:endParaRPr>
          </a:p>
        </p:txBody>
      </p:sp>
      <p:graphicFrame>
        <p:nvGraphicFramePr>
          <p:cNvPr id="176142" name="Object 14"/>
          <p:cNvGraphicFramePr>
            <a:graphicFrameLocks noChangeAspect="1"/>
          </p:cNvGraphicFramePr>
          <p:nvPr/>
        </p:nvGraphicFramePr>
        <p:xfrm>
          <a:off x="3468689" y="5740400"/>
          <a:ext cx="5233987" cy="496888"/>
        </p:xfrm>
        <a:graphic>
          <a:graphicData uri="http://schemas.openxmlformats.org/presentationml/2006/ole">
            <mc:AlternateContent xmlns:mc="http://schemas.openxmlformats.org/markup-compatibility/2006">
              <mc:Choice xmlns:v="urn:schemas-microsoft-com:vml" Requires="v">
                <p:oleObj spid="_x0000_s242799" name="Equation" r:id="rId11" imgW="3330720" imgH="304560" progId="Equation.DSMT4">
                  <p:embed/>
                </p:oleObj>
              </mc:Choice>
              <mc:Fallback>
                <p:oleObj name="Equation" r:id="rId11" imgW="333072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8689" y="5740400"/>
                        <a:ext cx="52339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43" name="Rectangle 14"/>
          <p:cNvSpPr>
            <a:spLocks noChangeArrowheads="1"/>
          </p:cNvSpPr>
          <p:nvPr/>
        </p:nvSpPr>
        <p:spPr bwMode="auto">
          <a:xfrm>
            <a:off x="3357564" y="5449888"/>
            <a:ext cx="2555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sz="1000">
                <a:solidFill>
                  <a:srgbClr val="000000"/>
                </a:solidFill>
              </a:rPr>
              <a:t>  </a:t>
            </a:r>
            <a:endParaRPr lang="en-US" altLang="zh-CN">
              <a:solidFill>
                <a:srgbClr val="000000"/>
              </a:solidFill>
            </a:endParaRPr>
          </a:p>
        </p:txBody>
      </p:sp>
      <p:sp>
        <p:nvSpPr>
          <p:cNvPr id="176144" name="Rectangle 15"/>
          <p:cNvSpPr>
            <a:spLocks noChangeArrowheads="1"/>
          </p:cNvSpPr>
          <p:nvPr/>
        </p:nvSpPr>
        <p:spPr bwMode="auto">
          <a:xfrm>
            <a:off x="1524000" y="47545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Tree>
    <p:extLst>
      <p:ext uri="{BB962C8B-B14F-4D97-AF65-F5344CB8AC3E}">
        <p14:creationId xmlns:p14="http://schemas.microsoft.com/office/powerpoint/2010/main" val="2528967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6131"/>
                                        </p:tgtEl>
                                        <p:attrNameLst>
                                          <p:attrName>style.visibility</p:attrName>
                                        </p:attrNameLst>
                                      </p:cBhvr>
                                      <p:to>
                                        <p:strVal val="visible"/>
                                      </p:to>
                                    </p:set>
                                    <p:animEffect transition="in" filter="wipe(left)">
                                      <p:cBhvr>
                                        <p:cTn id="7" dur="2000"/>
                                        <p:tgtEl>
                                          <p:spTgt spid="816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6134"/>
                                        </p:tgtEl>
                                        <p:attrNameLst>
                                          <p:attrName>style.visibility</p:attrName>
                                        </p:attrNameLst>
                                      </p:cBhvr>
                                      <p:to>
                                        <p:strVal val="visible"/>
                                      </p:to>
                                    </p:set>
                                    <p:animEffect transition="in" filter="wipe(left)">
                                      <p:cBhvr>
                                        <p:cTn id="12" dur="2000"/>
                                        <p:tgtEl>
                                          <p:spTgt spid="8161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6137"/>
                                        </p:tgtEl>
                                        <p:attrNameLst>
                                          <p:attrName>style.visibility</p:attrName>
                                        </p:attrNameLst>
                                      </p:cBhvr>
                                      <p:to>
                                        <p:strVal val="visible"/>
                                      </p:to>
                                    </p:set>
                                    <p:animEffect transition="in" filter="wipe(left)">
                                      <p:cBhvr>
                                        <p:cTn id="17" dur="2000"/>
                                        <p:tgtEl>
                                          <p:spTgt spid="1761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6138"/>
                                        </p:tgtEl>
                                        <p:attrNameLst>
                                          <p:attrName>style.visibility</p:attrName>
                                        </p:attrNameLst>
                                      </p:cBhvr>
                                      <p:to>
                                        <p:strVal val="visible"/>
                                      </p:to>
                                    </p:set>
                                    <p:animEffect transition="in" filter="wipe(left)">
                                      <p:cBhvr>
                                        <p:cTn id="22" dur="2000"/>
                                        <p:tgtEl>
                                          <p:spTgt spid="1761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6140"/>
                                        </p:tgtEl>
                                        <p:attrNameLst>
                                          <p:attrName>style.visibility</p:attrName>
                                        </p:attrNameLst>
                                      </p:cBhvr>
                                      <p:to>
                                        <p:strVal val="visible"/>
                                      </p:to>
                                    </p:set>
                                    <p:animEffect transition="in" filter="wipe(left)">
                                      <p:cBhvr>
                                        <p:cTn id="27" dur="2000"/>
                                        <p:tgtEl>
                                          <p:spTgt spid="1761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6142"/>
                                        </p:tgtEl>
                                        <p:attrNameLst>
                                          <p:attrName>style.visibility</p:attrName>
                                        </p:attrNameLst>
                                      </p:cBhvr>
                                      <p:to>
                                        <p:strVal val="visible"/>
                                      </p:to>
                                    </p:set>
                                    <p:animEffect transition="in" filter="wipe(left)">
                                      <p:cBhvr>
                                        <p:cTn id="32" dur="3000"/>
                                        <p:tgtEl>
                                          <p:spTgt spid="176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40F1B58-D8A9-463B-97D8-CD922A7F855E}" type="slidenum">
              <a:rPr lang="en-US" altLang="zh-CN" sz="1400">
                <a:solidFill>
                  <a:srgbClr val="000000"/>
                </a:solidFill>
              </a:rPr>
              <a:pPr algn="r"/>
              <a:t>46</a:t>
            </a:fld>
            <a:endParaRPr lang="en-US" altLang="zh-CN" sz="1400">
              <a:solidFill>
                <a:srgbClr val="000000"/>
              </a:solidFill>
            </a:endParaRPr>
          </a:p>
        </p:txBody>
      </p:sp>
      <p:sp>
        <p:nvSpPr>
          <p:cNvPr id="817154" name="Rectangle 2"/>
          <p:cNvSpPr>
            <a:spLocks noChangeArrowheads="1"/>
          </p:cNvSpPr>
          <p:nvPr/>
        </p:nvSpPr>
        <p:spPr bwMode="auto">
          <a:xfrm>
            <a:off x="1584325" y="2108200"/>
            <a:ext cx="687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b="1">
                <a:solidFill>
                  <a:srgbClr val="000000"/>
                </a:solidFill>
                <a:latin typeface="Times New Roman" panose="02020603050405020304" pitchFamily="18" charset="0"/>
                <a:ea typeface="楷体_GB2312" pitchFamily="49" charset="-122"/>
              </a:rPr>
              <a:t>Solution</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Based on cosine, write directly</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77156" name="Object 4"/>
          <p:cNvGraphicFramePr>
            <a:graphicFrameLocks noChangeAspect="1"/>
          </p:cNvGraphicFramePr>
          <p:nvPr/>
        </p:nvGraphicFramePr>
        <p:xfrm>
          <a:off x="2927351" y="2565401"/>
          <a:ext cx="4608513" cy="792163"/>
        </p:xfrm>
        <a:graphic>
          <a:graphicData uri="http://schemas.openxmlformats.org/presentationml/2006/ole">
            <mc:AlternateContent xmlns:mc="http://schemas.openxmlformats.org/markup-compatibility/2006">
              <mc:Choice xmlns:v="urn:schemas-microsoft-com:vml" Requires="v">
                <p:oleObj spid="_x0000_s243954" name="Equation" r:id="rId3" imgW="2885760" imgH="507600" progId="Equation.DSMT4">
                  <p:embed/>
                </p:oleObj>
              </mc:Choice>
              <mc:Fallback>
                <p:oleObj name="Equation" r:id="rId3" imgW="2885760" imgH="50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1" y="2565401"/>
                        <a:ext cx="46085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7158" name="Group 5"/>
          <p:cNvGrpSpPr>
            <a:grpSpLocks/>
          </p:cNvGrpSpPr>
          <p:nvPr/>
        </p:nvGrpSpPr>
        <p:grpSpPr bwMode="auto">
          <a:xfrm>
            <a:off x="1631950" y="476250"/>
            <a:ext cx="9036050" cy="1244600"/>
            <a:chOff x="68" y="300"/>
            <a:chExt cx="5692" cy="784"/>
          </a:xfrm>
        </p:grpSpPr>
        <p:sp>
          <p:nvSpPr>
            <p:cNvPr id="177159" name="Rectangle 6"/>
            <p:cNvSpPr>
              <a:spLocks noChangeArrowheads="1"/>
            </p:cNvSpPr>
            <p:nvPr/>
          </p:nvSpPr>
          <p:spPr bwMode="auto">
            <a:xfrm>
              <a:off x="68" y="300"/>
              <a:ext cx="569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pPr>
              <a:r>
                <a:rPr lang="en-US" altLang="zh-CN" b="1">
                  <a:solidFill>
                    <a:srgbClr val="0000CC"/>
                  </a:solidFill>
                  <a:latin typeface="Times New Roman" panose="02020603050405020304" pitchFamily="18" charset="0"/>
                  <a:ea typeface="幼圆" panose="02010509060101010101" pitchFamily="49" charset="-122"/>
                </a:rPr>
                <a:t>Ex. The amplitude of magnetic of uniform plane wave is  1/3</a:t>
              </a:r>
              <a:r>
                <a:rPr lang="el-GR" altLang="zh-CN" b="1">
                  <a:solidFill>
                    <a:srgbClr val="0000CC"/>
                  </a:solidFill>
                  <a:latin typeface="Times New Roman" panose="02020603050405020304" pitchFamily="18" charset="0"/>
                  <a:ea typeface="幼圆" panose="02010509060101010101" pitchFamily="49" charset="-122"/>
                  <a:cs typeface="Times New Roman" panose="02020603050405020304" pitchFamily="18" charset="0"/>
                </a:rPr>
                <a:t>π</a:t>
              </a:r>
              <a:r>
                <a:rPr lang="en-US" altLang="zh-CN" b="1">
                  <a:solidFill>
                    <a:srgbClr val="0000CC"/>
                  </a:solidFill>
                  <a:latin typeface="Times New Roman" panose="02020603050405020304" pitchFamily="18" charset="0"/>
                  <a:ea typeface="幼圆" panose="02010509060101010101" pitchFamily="49" charset="-122"/>
                </a:rPr>
                <a:t> A/m  , phase constant is </a:t>
              </a:r>
            </a:p>
            <a:p>
              <a:pPr>
                <a:lnSpc>
                  <a:spcPct val="140000"/>
                </a:lnSpc>
              </a:pPr>
              <a:r>
                <a:rPr lang="en-US" altLang="zh-CN" b="1">
                  <a:solidFill>
                    <a:srgbClr val="0000CC"/>
                  </a:solidFill>
                  <a:latin typeface="Times New Roman" panose="02020603050405020304" pitchFamily="18" charset="0"/>
                  <a:ea typeface="幼圆" panose="02010509060101010101" pitchFamily="49" charset="-122"/>
                </a:rPr>
                <a:t>30 rad/m,  spread in the air along the         direction . If  the direction of          is             , please write out the expression of         ,        ,and the frequency and wavelength.</a:t>
              </a:r>
              <a:endParaRPr lang="en-US" altLang="zh-CN" b="1">
                <a:solidFill>
                  <a:srgbClr val="0000CC"/>
                </a:solidFill>
                <a:latin typeface="Times New Roman" panose="02020603050405020304" pitchFamily="18" charset="0"/>
                <a:ea typeface="楷体_GB2312" pitchFamily="49" charset="-122"/>
              </a:endParaRPr>
            </a:p>
          </p:txBody>
        </p:sp>
        <p:graphicFrame>
          <p:nvGraphicFramePr>
            <p:cNvPr id="177160" name="Object 8"/>
            <p:cNvGraphicFramePr>
              <a:graphicFrameLocks noChangeAspect="1"/>
            </p:cNvGraphicFramePr>
            <p:nvPr/>
          </p:nvGraphicFramePr>
          <p:xfrm>
            <a:off x="2450" y="534"/>
            <a:ext cx="347" cy="294"/>
          </p:xfrm>
          <a:graphic>
            <a:graphicData uri="http://schemas.openxmlformats.org/presentationml/2006/ole">
              <mc:AlternateContent xmlns:mc="http://schemas.openxmlformats.org/markup-compatibility/2006">
                <mc:Choice xmlns:v="urn:schemas-microsoft-com:vml" Requires="v">
                  <p:oleObj spid="_x0000_s243955" name="公式" r:id="rId5" imgW="381240" imgH="304560" progId="Equation.3">
                    <p:embed/>
                  </p:oleObj>
                </mc:Choice>
                <mc:Fallback>
                  <p:oleObj name="公式" r:id="rId5" imgW="381240" imgH="304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0" y="534"/>
                          <a:ext cx="34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1" name="Object 9"/>
            <p:cNvGraphicFramePr>
              <a:graphicFrameLocks noChangeAspect="1"/>
            </p:cNvGraphicFramePr>
            <p:nvPr/>
          </p:nvGraphicFramePr>
          <p:xfrm>
            <a:off x="5002" y="563"/>
            <a:ext cx="342" cy="299"/>
          </p:xfrm>
          <a:graphic>
            <a:graphicData uri="http://schemas.openxmlformats.org/presentationml/2006/ole">
              <mc:AlternateContent xmlns:mc="http://schemas.openxmlformats.org/markup-compatibility/2006">
                <mc:Choice xmlns:v="urn:schemas-microsoft-com:vml" Requires="v">
                  <p:oleObj spid="_x0000_s243956" name="公式" r:id="rId7" imgW="394200" imgH="342720" progId="Equation.3">
                    <p:embed/>
                  </p:oleObj>
                </mc:Choice>
                <mc:Fallback>
                  <p:oleObj name="公式" r:id="rId7" imgW="394200" imgH="342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 y="563"/>
                          <a:ext cx="34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2" name="Object 10"/>
            <p:cNvGraphicFramePr>
              <a:graphicFrameLocks noChangeAspect="1"/>
            </p:cNvGraphicFramePr>
            <p:nvPr/>
          </p:nvGraphicFramePr>
          <p:xfrm>
            <a:off x="2203" y="817"/>
            <a:ext cx="247" cy="260"/>
          </p:xfrm>
          <a:graphic>
            <a:graphicData uri="http://schemas.openxmlformats.org/presentationml/2006/ole">
              <mc:AlternateContent xmlns:mc="http://schemas.openxmlformats.org/markup-compatibility/2006">
                <mc:Choice xmlns:v="urn:schemas-microsoft-com:vml" Requires="v">
                  <p:oleObj spid="_x0000_s243957" name="公式" r:id="rId9" imgW="203400" imgH="279360" progId="Equation.3">
                    <p:embed/>
                  </p:oleObj>
                </mc:Choice>
                <mc:Fallback>
                  <p:oleObj name="公式" r:id="rId9" imgW="203400" imgH="2793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3" y="817"/>
                          <a:ext cx="24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3" name="Object 11"/>
            <p:cNvGraphicFramePr>
              <a:graphicFrameLocks noChangeAspect="1"/>
            </p:cNvGraphicFramePr>
            <p:nvPr/>
          </p:nvGraphicFramePr>
          <p:xfrm>
            <a:off x="2463" y="803"/>
            <a:ext cx="286" cy="249"/>
          </p:xfrm>
          <a:graphic>
            <a:graphicData uri="http://schemas.openxmlformats.org/presentationml/2006/ole">
              <mc:AlternateContent xmlns:mc="http://schemas.openxmlformats.org/markup-compatibility/2006">
                <mc:Choice xmlns:v="urn:schemas-microsoft-com:vml" Requires="v">
                  <p:oleObj spid="_x0000_s243958" name="公式" r:id="rId11" imgW="254160" imgH="279360" progId="Equation.3">
                    <p:embed/>
                  </p:oleObj>
                </mc:Choice>
                <mc:Fallback>
                  <p:oleObj name="公式" r:id="rId11" imgW="25416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3" y="803"/>
                          <a:ext cx="28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4" name="Object 12"/>
            <p:cNvGraphicFramePr>
              <a:graphicFrameLocks noChangeAspect="1"/>
            </p:cNvGraphicFramePr>
            <p:nvPr/>
          </p:nvGraphicFramePr>
          <p:xfrm>
            <a:off x="4527" y="556"/>
            <a:ext cx="286" cy="249"/>
          </p:xfrm>
          <a:graphic>
            <a:graphicData uri="http://schemas.openxmlformats.org/presentationml/2006/ole">
              <mc:AlternateContent xmlns:mc="http://schemas.openxmlformats.org/markup-compatibility/2006">
                <mc:Choice xmlns:v="urn:schemas-microsoft-com:vml" Requires="v">
                  <p:oleObj spid="_x0000_s243959" name="公式" r:id="rId13" imgW="254160" imgH="279360" progId="Equation.3">
                    <p:embed/>
                  </p:oleObj>
                </mc:Choice>
                <mc:Fallback>
                  <p:oleObj name="公式" r:id="rId13" imgW="254160" imgH="2793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7" y="556"/>
                          <a:ext cx="28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7165" name="Object 13"/>
          <p:cNvGraphicFramePr>
            <a:graphicFrameLocks/>
          </p:cNvGraphicFramePr>
          <p:nvPr/>
        </p:nvGraphicFramePr>
        <p:xfrm>
          <a:off x="2927350" y="3392488"/>
          <a:ext cx="6985000" cy="468312"/>
        </p:xfrm>
        <a:graphic>
          <a:graphicData uri="http://schemas.openxmlformats.org/presentationml/2006/ole">
            <mc:AlternateContent xmlns:mc="http://schemas.openxmlformats.org/markup-compatibility/2006">
              <mc:Choice xmlns:v="urn:schemas-microsoft-com:vml" Requires="v">
                <p:oleObj spid="_x0000_s243960" name="公式" r:id="rId15" imgW="4907160" imgH="342720" progId="Equation.3">
                  <p:embed/>
                </p:oleObj>
              </mc:Choice>
              <mc:Fallback>
                <p:oleObj name="公式" r:id="rId15" imgW="4907160" imgH="34272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7350" y="3392488"/>
                        <a:ext cx="69850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6" name="Object 14"/>
          <p:cNvGraphicFramePr>
            <a:graphicFrameLocks noChangeAspect="1"/>
          </p:cNvGraphicFramePr>
          <p:nvPr/>
        </p:nvGraphicFramePr>
        <p:xfrm>
          <a:off x="2435225" y="4410075"/>
          <a:ext cx="2960688" cy="819150"/>
        </p:xfrm>
        <a:graphic>
          <a:graphicData uri="http://schemas.openxmlformats.org/presentationml/2006/ole">
            <mc:AlternateContent xmlns:mc="http://schemas.openxmlformats.org/markup-compatibility/2006">
              <mc:Choice xmlns:v="urn:schemas-microsoft-com:vml" Requires="v">
                <p:oleObj spid="_x0000_s243961" name="Equation" r:id="rId17" imgW="2034000" imgH="545760" progId="Equation.DSMT4">
                  <p:embed/>
                </p:oleObj>
              </mc:Choice>
              <mc:Fallback>
                <p:oleObj name="Equation" r:id="rId17" imgW="2034000" imgH="5457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5225" y="4410075"/>
                        <a:ext cx="29606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7" name="Object 15"/>
          <p:cNvGraphicFramePr>
            <a:graphicFrameLocks noChangeAspect="1"/>
          </p:cNvGraphicFramePr>
          <p:nvPr/>
        </p:nvGraphicFramePr>
        <p:xfrm>
          <a:off x="5491163" y="4337050"/>
          <a:ext cx="4926012" cy="820738"/>
        </p:xfrm>
        <a:graphic>
          <a:graphicData uri="http://schemas.openxmlformats.org/presentationml/2006/ole">
            <mc:AlternateContent xmlns:mc="http://schemas.openxmlformats.org/markup-compatibility/2006">
              <mc:Choice xmlns:v="urn:schemas-microsoft-com:vml" Requires="v">
                <p:oleObj spid="_x0000_s243962" name="Equation" r:id="rId19" imgW="3457800" imgH="545760" progId="Equation.DSMT4">
                  <p:embed/>
                </p:oleObj>
              </mc:Choice>
              <mc:Fallback>
                <p:oleObj name="Equation" r:id="rId19" imgW="3457800" imgH="5457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1163" y="4337050"/>
                        <a:ext cx="492601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8" name="Object 16"/>
          <p:cNvGraphicFramePr>
            <a:graphicFrameLocks noChangeAspect="1"/>
          </p:cNvGraphicFramePr>
          <p:nvPr/>
        </p:nvGraphicFramePr>
        <p:xfrm>
          <a:off x="2711450" y="6021388"/>
          <a:ext cx="5359400" cy="539750"/>
        </p:xfrm>
        <a:graphic>
          <a:graphicData uri="http://schemas.openxmlformats.org/presentationml/2006/ole">
            <mc:AlternateContent xmlns:mc="http://schemas.openxmlformats.org/markup-compatibility/2006">
              <mc:Choice xmlns:v="urn:schemas-microsoft-com:vml" Requires="v">
                <p:oleObj spid="_x0000_s243963" name="公式" r:id="rId21" imgW="3305160" imgH="330120" progId="Equation.3">
                  <p:embed/>
                </p:oleObj>
              </mc:Choice>
              <mc:Fallback>
                <p:oleObj name="公式" r:id="rId21" imgW="3305160" imgH="3301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11450" y="6021388"/>
                        <a:ext cx="5359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7168" name="Group 16"/>
          <p:cNvGrpSpPr>
            <a:grpSpLocks/>
          </p:cNvGrpSpPr>
          <p:nvPr/>
        </p:nvGrpSpPr>
        <p:grpSpPr bwMode="auto">
          <a:xfrm>
            <a:off x="1919289" y="3933826"/>
            <a:ext cx="2713037" cy="487363"/>
            <a:chOff x="-102" y="2441"/>
            <a:chExt cx="1709" cy="307"/>
          </a:xfrm>
        </p:grpSpPr>
        <p:graphicFrame>
          <p:nvGraphicFramePr>
            <p:cNvPr id="177170" name="Object 18"/>
            <p:cNvGraphicFramePr>
              <a:graphicFrameLocks noChangeAspect="1"/>
            </p:cNvGraphicFramePr>
            <p:nvPr/>
          </p:nvGraphicFramePr>
          <p:xfrm>
            <a:off x="297" y="2499"/>
            <a:ext cx="1041" cy="249"/>
          </p:xfrm>
          <a:graphic>
            <a:graphicData uri="http://schemas.openxmlformats.org/presentationml/2006/ole">
              <mc:AlternateContent xmlns:mc="http://schemas.openxmlformats.org/markup-compatibility/2006">
                <mc:Choice xmlns:v="urn:schemas-microsoft-com:vml" Requires="v">
                  <p:oleObj spid="_x0000_s243964" name="公式" r:id="rId23" imgW="1118880" imgH="253800" progId="Equation.3">
                    <p:embed/>
                  </p:oleObj>
                </mc:Choice>
                <mc:Fallback>
                  <p:oleObj name="公式" r:id="rId23" imgW="1118880" imgH="253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7" y="2499"/>
                          <a:ext cx="104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71" name="Rectangle 18"/>
            <p:cNvSpPr>
              <a:spLocks noChangeArrowheads="1"/>
            </p:cNvSpPr>
            <p:nvPr/>
          </p:nvSpPr>
          <p:spPr bwMode="auto">
            <a:xfrm>
              <a:off x="-102" y="2441"/>
              <a:ext cx="1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As </a:t>
              </a:r>
              <a:r>
                <a:rPr lang="el-GR" altLang="zh-CN" sz="2400" b="1">
                  <a:solidFill>
                    <a:srgbClr val="000000"/>
                  </a:solidFill>
                  <a:latin typeface="Times New Roman" panose="02020603050405020304" pitchFamily="18" charset="0"/>
                  <a:ea typeface="楷体_GB2312" pitchFamily="49" charset="-122"/>
                  <a:cs typeface="Times New Roman" panose="02020603050405020304" pitchFamily="18" charset="0"/>
                </a:rPr>
                <a:t>β</a:t>
              </a:r>
              <a:r>
                <a:rPr lang="en-US" altLang="zh-CN" sz="2400" b="1">
                  <a:solidFill>
                    <a:srgbClr val="000000"/>
                  </a:solidFill>
                  <a:latin typeface="Times New Roman" panose="02020603050405020304" pitchFamily="18" charset="0"/>
                  <a:ea typeface="楷体_GB2312" pitchFamily="49" charset="-122"/>
                  <a:cs typeface="Times New Roman" panose="02020603050405020304" pitchFamily="18" charset="0"/>
                </a:rPr>
                <a:t>=30 rad/m</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so</a:t>
              </a:r>
            </a:p>
          </p:txBody>
        </p:sp>
      </p:grpSp>
      <p:grpSp>
        <p:nvGrpSpPr>
          <p:cNvPr id="817171" name="Group 19"/>
          <p:cNvGrpSpPr>
            <a:grpSpLocks/>
          </p:cNvGrpSpPr>
          <p:nvPr/>
        </p:nvGrpSpPr>
        <p:grpSpPr bwMode="auto">
          <a:xfrm>
            <a:off x="1592264" y="5157789"/>
            <a:ext cx="6886575" cy="827087"/>
            <a:chOff x="43" y="3249"/>
            <a:chExt cx="4338" cy="521"/>
          </a:xfrm>
        </p:grpSpPr>
        <p:graphicFrame>
          <p:nvGraphicFramePr>
            <p:cNvPr id="177173" name="Object 21"/>
            <p:cNvGraphicFramePr>
              <a:graphicFrameLocks/>
            </p:cNvGraphicFramePr>
            <p:nvPr/>
          </p:nvGraphicFramePr>
          <p:xfrm>
            <a:off x="765" y="3249"/>
            <a:ext cx="3616" cy="521"/>
          </p:xfrm>
          <a:graphic>
            <a:graphicData uri="http://schemas.openxmlformats.org/presentationml/2006/ole">
              <mc:AlternateContent xmlns:mc="http://schemas.openxmlformats.org/markup-compatibility/2006">
                <mc:Choice xmlns:v="urn:schemas-microsoft-com:vml" Requires="v">
                  <p:oleObj spid="_x0000_s243965" name="Equation" r:id="rId25" imgW="3432240" imgH="507600" progId="Equation.DSMT4">
                    <p:embed/>
                  </p:oleObj>
                </mc:Choice>
                <mc:Fallback>
                  <p:oleObj name="Equation" r:id="rId25" imgW="3432240" imgH="507600" progId="Equation.DSMT4">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5" y="3249"/>
                          <a:ext cx="3616"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74" name="Rectangle 21"/>
            <p:cNvSpPr>
              <a:spLocks noChangeArrowheads="1"/>
            </p:cNvSpPr>
            <p:nvPr/>
          </p:nvSpPr>
          <p:spPr bwMode="auto">
            <a:xfrm>
              <a:off x="43" y="3339"/>
              <a:ext cx="6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      so:</a:t>
              </a:r>
            </a:p>
          </p:txBody>
        </p:sp>
      </p:grpSp>
    </p:spTree>
    <p:extLst>
      <p:ext uri="{BB962C8B-B14F-4D97-AF65-F5344CB8AC3E}">
        <p14:creationId xmlns:p14="http://schemas.microsoft.com/office/powerpoint/2010/main" val="3108637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7154"/>
                                        </p:tgtEl>
                                        <p:attrNameLst>
                                          <p:attrName>style.visibility</p:attrName>
                                        </p:attrNameLst>
                                      </p:cBhvr>
                                      <p:to>
                                        <p:strVal val="visible"/>
                                      </p:to>
                                    </p:set>
                                    <p:animEffect transition="in" filter="wipe(left)">
                                      <p:cBhvr>
                                        <p:cTn id="7" dur="500"/>
                                        <p:tgtEl>
                                          <p:spTgt spid="817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7156"/>
                                        </p:tgtEl>
                                        <p:attrNameLst>
                                          <p:attrName>style.visibility</p:attrName>
                                        </p:attrNameLst>
                                      </p:cBhvr>
                                      <p:to>
                                        <p:strVal val="visible"/>
                                      </p:to>
                                    </p:set>
                                    <p:animEffect transition="in" filter="wipe(left)">
                                      <p:cBhvr>
                                        <p:cTn id="12" dur="500"/>
                                        <p:tgtEl>
                                          <p:spTgt spid="1771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7165"/>
                                        </p:tgtEl>
                                        <p:attrNameLst>
                                          <p:attrName>style.visibility</p:attrName>
                                        </p:attrNameLst>
                                      </p:cBhvr>
                                      <p:to>
                                        <p:strVal val="visible"/>
                                      </p:to>
                                    </p:set>
                                    <p:animEffect transition="in" filter="wipe(left)">
                                      <p:cBhvr>
                                        <p:cTn id="17" dur="500"/>
                                        <p:tgtEl>
                                          <p:spTgt spid="1771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17168"/>
                                        </p:tgtEl>
                                        <p:attrNameLst>
                                          <p:attrName>style.visibility</p:attrName>
                                        </p:attrNameLst>
                                      </p:cBhvr>
                                      <p:to>
                                        <p:strVal val="visible"/>
                                      </p:to>
                                    </p:set>
                                    <p:animEffect transition="in" filter="wipe(left)">
                                      <p:cBhvr>
                                        <p:cTn id="22" dur="500"/>
                                        <p:tgtEl>
                                          <p:spTgt spid="8171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7166"/>
                                        </p:tgtEl>
                                        <p:attrNameLst>
                                          <p:attrName>style.visibility</p:attrName>
                                        </p:attrNameLst>
                                      </p:cBhvr>
                                      <p:to>
                                        <p:strVal val="visible"/>
                                      </p:to>
                                    </p:set>
                                    <p:animEffect transition="in" filter="wipe(left)">
                                      <p:cBhvr>
                                        <p:cTn id="27" dur="500"/>
                                        <p:tgtEl>
                                          <p:spTgt spid="1771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7167"/>
                                        </p:tgtEl>
                                        <p:attrNameLst>
                                          <p:attrName>style.visibility</p:attrName>
                                        </p:attrNameLst>
                                      </p:cBhvr>
                                      <p:to>
                                        <p:strVal val="visible"/>
                                      </p:to>
                                    </p:set>
                                    <p:animEffect transition="in" filter="wipe(left)">
                                      <p:cBhvr>
                                        <p:cTn id="32" dur="500"/>
                                        <p:tgtEl>
                                          <p:spTgt spid="1771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17171"/>
                                        </p:tgtEl>
                                        <p:attrNameLst>
                                          <p:attrName>style.visibility</p:attrName>
                                        </p:attrNameLst>
                                      </p:cBhvr>
                                      <p:to>
                                        <p:strVal val="visible"/>
                                      </p:to>
                                    </p:set>
                                    <p:animEffect transition="in" filter="wipe(left)">
                                      <p:cBhvr>
                                        <p:cTn id="37" dur="500"/>
                                        <p:tgtEl>
                                          <p:spTgt spid="8171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77168"/>
                                        </p:tgtEl>
                                        <p:attrNameLst>
                                          <p:attrName>style.visibility</p:attrName>
                                        </p:attrNameLst>
                                      </p:cBhvr>
                                      <p:to>
                                        <p:strVal val="visible"/>
                                      </p:to>
                                    </p:set>
                                    <p:animEffect transition="in" filter="wipe(left)">
                                      <p:cBhvr>
                                        <p:cTn id="42" dur="500"/>
                                        <p:tgtEl>
                                          <p:spTgt spid="177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5488455-4DF2-4E92-8480-83016DCB4834}" type="slidenum">
              <a:rPr lang="en-US" altLang="zh-CN" sz="1400">
                <a:solidFill>
                  <a:srgbClr val="000000"/>
                </a:solidFill>
              </a:rPr>
              <a:pPr algn="r"/>
              <a:t>47</a:t>
            </a:fld>
            <a:endParaRPr lang="en-US" altLang="zh-CN" sz="1400">
              <a:solidFill>
                <a:srgbClr val="000000"/>
              </a:solidFill>
            </a:endParaRPr>
          </a:p>
        </p:txBody>
      </p:sp>
      <p:grpSp>
        <p:nvGrpSpPr>
          <p:cNvPr id="178179" name="Group 2"/>
          <p:cNvGrpSpPr>
            <a:grpSpLocks/>
          </p:cNvGrpSpPr>
          <p:nvPr/>
        </p:nvGrpSpPr>
        <p:grpSpPr bwMode="auto">
          <a:xfrm>
            <a:off x="1614488" y="501290"/>
            <a:ext cx="10577512" cy="1692998"/>
            <a:chOff x="49" y="320"/>
            <a:chExt cx="5703" cy="1065"/>
          </a:xfrm>
        </p:grpSpPr>
        <p:sp>
          <p:nvSpPr>
            <p:cNvPr id="178180" name="Rectangle 3"/>
            <p:cNvSpPr>
              <a:spLocks noChangeArrowheads="1"/>
            </p:cNvSpPr>
            <p:nvPr/>
          </p:nvSpPr>
          <p:spPr bwMode="auto">
            <a:xfrm>
              <a:off x="49" y="320"/>
              <a:ext cx="5703" cy="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lnSpc>
                  <a:spcPct val="130000"/>
                </a:lnSpc>
              </a:pPr>
              <a:r>
                <a:rPr lang="en-US" altLang="zh-CN" sz="2000" b="1" dirty="0">
                  <a:solidFill>
                    <a:srgbClr val="0000CC"/>
                  </a:solidFill>
                  <a:latin typeface="Times New Roman" panose="02020603050405020304" pitchFamily="18" charset="0"/>
                  <a:ea typeface="幼圆" panose="02010509060101010101" pitchFamily="49" charset="-122"/>
                </a:rPr>
                <a:t>Ex.  100MHz uniform EM wave propagation in lossless medium (</a:t>
              </a:r>
              <a:r>
                <a:rPr lang="en-US" altLang="zh-CN" sz="2000" b="1" dirty="0" err="1">
                  <a:solidFill>
                    <a:srgbClr val="0000CC"/>
                  </a:solidFill>
                  <a:latin typeface="Times New Roman" panose="02020603050405020304" pitchFamily="18" charset="0"/>
                  <a:ea typeface="幼圆" panose="02010509060101010101" pitchFamily="49" charset="-122"/>
                </a:rPr>
                <a:t>εr</a:t>
              </a:r>
              <a:r>
                <a:rPr lang="en-US" altLang="zh-CN" sz="2000" b="1" dirty="0">
                  <a:solidFill>
                    <a:srgbClr val="0000CC"/>
                  </a:solidFill>
                  <a:latin typeface="Times New Roman" panose="02020603050405020304" pitchFamily="18" charset="0"/>
                  <a:ea typeface="幼圆" panose="02010509060101010101" pitchFamily="49" charset="-122"/>
                </a:rPr>
                <a:t> = 4, </a:t>
              </a:r>
              <a:r>
                <a:rPr lang="en-US" altLang="zh-CN" sz="2000" b="1" dirty="0" err="1">
                  <a:solidFill>
                    <a:srgbClr val="0000CC"/>
                  </a:solidFill>
                  <a:latin typeface="Times New Roman" panose="02020603050405020304" pitchFamily="18" charset="0"/>
                  <a:ea typeface="幼圆" panose="02010509060101010101" pitchFamily="49" charset="-122"/>
                </a:rPr>
                <a:t>μr</a:t>
              </a:r>
              <a:r>
                <a:rPr lang="en-US" altLang="zh-CN" sz="2000" b="1" dirty="0">
                  <a:solidFill>
                    <a:srgbClr val="0000CC"/>
                  </a:solidFill>
                  <a:latin typeface="Times New Roman" panose="02020603050405020304" pitchFamily="18" charset="0"/>
                  <a:ea typeface="幼圆" panose="02010509060101010101" pitchFamily="49" charset="-122"/>
                </a:rPr>
                <a:t> =1 ) along +Z . Electric field is                   .when t = 0 and z =1/8 m, the amplitude of the electric field is 10</a:t>
              </a:r>
              <a:r>
                <a:rPr lang="zh-CN" altLang="en-US" sz="2000" b="1" baseline="30000" dirty="0">
                  <a:solidFill>
                    <a:srgbClr val="0000CC"/>
                  </a:solidFill>
                  <a:latin typeface="Times New Roman" panose="02020603050405020304" pitchFamily="18" charset="0"/>
                  <a:ea typeface="幼圆" panose="02010509060101010101" pitchFamily="49" charset="-122"/>
                </a:rPr>
                <a:t>－</a:t>
              </a:r>
              <a:r>
                <a:rPr lang="en-US" altLang="zh-CN" sz="2000" b="1" baseline="30000" dirty="0">
                  <a:solidFill>
                    <a:srgbClr val="0000CC"/>
                  </a:solidFill>
                  <a:latin typeface="Times New Roman" panose="02020603050405020304" pitchFamily="18" charset="0"/>
                  <a:ea typeface="幼圆" panose="02010509060101010101" pitchFamily="49" charset="-122"/>
                </a:rPr>
                <a:t>4 </a:t>
              </a:r>
              <a:r>
                <a:rPr lang="en-US" altLang="zh-CN" sz="2000" b="1" dirty="0">
                  <a:solidFill>
                    <a:srgbClr val="0000CC"/>
                  </a:solidFill>
                  <a:latin typeface="Times New Roman" panose="02020603050405020304" pitchFamily="18" charset="0"/>
                  <a:ea typeface="幼圆" panose="02010509060101010101" pitchFamily="49" charset="-122"/>
                </a:rPr>
                <a:t>V/m . Find the instantaneous value of electric and magnetic field.</a:t>
              </a:r>
              <a:endParaRPr lang="zh-CN" altLang="el-GR" sz="2000" b="1" dirty="0">
                <a:solidFill>
                  <a:srgbClr val="0000CC"/>
                </a:solidFill>
                <a:latin typeface="Times New Roman" panose="02020603050405020304" pitchFamily="18" charset="0"/>
                <a:ea typeface="楷体_GB2312" pitchFamily="49" charset="-122"/>
              </a:endParaRPr>
            </a:p>
          </p:txBody>
        </p:sp>
        <p:graphicFrame>
          <p:nvGraphicFramePr>
            <p:cNvPr id="178181" name="Object 5"/>
            <p:cNvGraphicFramePr>
              <a:graphicFrameLocks noChangeAspect="1"/>
            </p:cNvGraphicFramePr>
            <p:nvPr>
              <p:extLst>
                <p:ext uri="{D42A27DB-BD31-4B8C-83A1-F6EECF244321}">
                  <p14:modId xmlns:p14="http://schemas.microsoft.com/office/powerpoint/2010/main" val="4249104931"/>
                </p:ext>
              </p:extLst>
            </p:nvPr>
          </p:nvGraphicFramePr>
          <p:xfrm>
            <a:off x="944" y="735"/>
            <a:ext cx="635" cy="278"/>
          </p:xfrm>
          <a:graphic>
            <a:graphicData uri="http://schemas.openxmlformats.org/presentationml/2006/ole">
              <mc:AlternateContent xmlns:mc="http://schemas.openxmlformats.org/markup-compatibility/2006">
                <mc:Choice xmlns:v="urn:schemas-microsoft-com:vml" Requires="v">
                  <p:oleObj spid="_x0000_s244843" name="Equation" r:id="rId3" imgW="762840" imgH="330120" progId="Equation.DSMT4">
                    <p:embed/>
                  </p:oleObj>
                </mc:Choice>
                <mc:Fallback>
                  <p:oleObj name="Equation" r:id="rId3" imgW="762840" imgH="330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 y="735"/>
                          <a:ext cx="635"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18181" name="Rectangle 5"/>
          <p:cNvSpPr>
            <a:spLocks noChangeArrowheads="1"/>
          </p:cNvSpPr>
          <p:nvPr/>
        </p:nvSpPr>
        <p:spPr bwMode="auto">
          <a:xfrm>
            <a:off x="1774826" y="2234040"/>
            <a:ext cx="8137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82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sz="2400" b="1">
                <a:solidFill>
                  <a:srgbClr val="000000"/>
                </a:solidFill>
                <a:latin typeface="Times New Roman" panose="02020603050405020304" pitchFamily="18" charset="0"/>
                <a:ea typeface="幼圆" panose="02010509060101010101" pitchFamily="49" charset="-122"/>
              </a:rPr>
              <a:t>Answer :Set the expression of the transient  electric field intensity is </a:t>
            </a:r>
            <a:endParaRPr lang="en-US" altLang="zh-CN" sz="2400" b="1">
              <a:solidFill>
                <a:srgbClr val="000000"/>
              </a:solidFill>
              <a:latin typeface="Times New Roman" panose="02020603050405020304" pitchFamily="18" charset="0"/>
              <a:ea typeface="楷体_GB2312" pitchFamily="49" charset="-122"/>
            </a:endParaRPr>
          </a:p>
        </p:txBody>
      </p:sp>
      <p:graphicFrame>
        <p:nvGraphicFramePr>
          <p:cNvPr id="178183" name="Object 7"/>
          <p:cNvGraphicFramePr>
            <a:graphicFrameLocks noChangeAspect="1"/>
          </p:cNvGraphicFramePr>
          <p:nvPr/>
        </p:nvGraphicFramePr>
        <p:xfrm>
          <a:off x="3216276" y="2997200"/>
          <a:ext cx="4348163" cy="471488"/>
        </p:xfrm>
        <a:graphic>
          <a:graphicData uri="http://schemas.openxmlformats.org/presentationml/2006/ole">
            <mc:AlternateContent xmlns:mc="http://schemas.openxmlformats.org/markup-compatibility/2006">
              <mc:Choice xmlns:v="urn:schemas-microsoft-com:vml" Requires="v">
                <p:oleObj spid="_x0000_s244844" name="Equation" r:id="rId5" imgW="3152880" imgH="330120" progId="Equation.DSMT4">
                  <p:embed/>
                </p:oleObj>
              </mc:Choice>
              <mc:Fallback>
                <p:oleObj name="Equation" r:id="rId5" imgW="3152880" imgH="330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276" y="2997200"/>
                        <a:ext cx="43481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4" name="Object 8"/>
          <p:cNvGraphicFramePr>
            <a:graphicFrameLocks noChangeAspect="1"/>
          </p:cNvGraphicFramePr>
          <p:nvPr/>
        </p:nvGraphicFramePr>
        <p:xfrm>
          <a:off x="3432176" y="3500438"/>
          <a:ext cx="3095625" cy="576262"/>
        </p:xfrm>
        <a:graphic>
          <a:graphicData uri="http://schemas.openxmlformats.org/presentationml/2006/ole">
            <mc:AlternateContent xmlns:mc="http://schemas.openxmlformats.org/markup-compatibility/2006">
              <mc:Choice xmlns:v="urn:schemas-microsoft-com:vml" Requires="v">
                <p:oleObj spid="_x0000_s244845" name="Equation" r:id="rId7" imgW="2135880" imgH="355320" progId="Equation.DSMT4">
                  <p:embed/>
                </p:oleObj>
              </mc:Choice>
              <mc:Fallback>
                <p:oleObj name="Equation" r:id="rId7" imgW="2135880" imgH="3553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2176" y="3500438"/>
                        <a:ext cx="30956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5" name="Object 9"/>
          <p:cNvGraphicFramePr>
            <a:graphicFrameLocks noChangeAspect="1"/>
          </p:cNvGraphicFramePr>
          <p:nvPr/>
        </p:nvGraphicFramePr>
        <p:xfrm>
          <a:off x="3408363" y="4138614"/>
          <a:ext cx="5719762" cy="803275"/>
        </p:xfrm>
        <a:graphic>
          <a:graphicData uri="http://schemas.openxmlformats.org/presentationml/2006/ole">
            <mc:AlternateContent xmlns:mc="http://schemas.openxmlformats.org/markup-compatibility/2006">
              <mc:Choice xmlns:v="urn:schemas-microsoft-com:vml" Requires="v">
                <p:oleObj spid="_x0000_s244846" name="Equation" r:id="rId9" imgW="3966480" imgH="545760" progId="Equation.DSMT4">
                  <p:embed/>
                </p:oleObj>
              </mc:Choice>
              <mc:Fallback>
                <p:oleObj name="Equation" r:id="rId9" imgW="3966480" imgH="5457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8363" y="4138614"/>
                        <a:ext cx="571976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8185" name="Text Box 9"/>
          <p:cNvSpPr txBox="1">
            <a:spLocks noChangeArrowheads="1"/>
          </p:cNvSpPr>
          <p:nvPr/>
        </p:nvSpPr>
        <p:spPr bwMode="auto">
          <a:xfrm>
            <a:off x="1665288" y="4868863"/>
            <a:ext cx="889476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400" b="1">
                <a:solidFill>
                  <a:srgbClr val="000000"/>
                </a:solidFill>
                <a:latin typeface="Times New Roman" panose="02020603050405020304" pitchFamily="18" charset="0"/>
                <a:ea typeface="楷体_GB2312" pitchFamily="49" charset="-122"/>
              </a:rPr>
              <a:t>when </a:t>
            </a:r>
            <a:r>
              <a:rPr lang="en-US" altLang="zh-CN" sz="2400" b="1" i="1">
                <a:solidFill>
                  <a:srgbClr val="000000"/>
                </a:solidFill>
                <a:latin typeface="Times New Roman" panose="02020603050405020304" pitchFamily="18" charset="0"/>
                <a:ea typeface="楷体_GB2312" pitchFamily="49" charset="-122"/>
              </a:rPr>
              <a:t>t </a:t>
            </a:r>
            <a:r>
              <a:rPr lang="en-US" altLang="zh-CN" sz="2400" b="1">
                <a:solidFill>
                  <a:srgbClr val="000000"/>
                </a:solidFill>
                <a:latin typeface="Times New Roman" panose="02020603050405020304" pitchFamily="18" charset="0"/>
                <a:ea typeface="楷体_GB2312" pitchFamily="49" charset="-122"/>
              </a:rPr>
              <a:t>= 0</a:t>
            </a:r>
            <a:r>
              <a:rPr lang="zh-CN" altLang="en-US" sz="2400" b="1">
                <a:solidFill>
                  <a:srgbClr val="000000"/>
                </a:solidFill>
                <a:latin typeface="Times New Roman" panose="02020603050405020304" pitchFamily="18" charset="0"/>
                <a:ea typeface="楷体_GB2312" pitchFamily="49" charset="-122"/>
              </a:rPr>
              <a:t>、</a:t>
            </a:r>
            <a:r>
              <a:rPr lang="en-US" altLang="zh-CN" sz="2400" i="1">
                <a:solidFill>
                  <a:srgbClr val="000000"/>
                </a:solidFill>
                <a:latin typeface="Times New Roman" panose="02020603050405020304" pitchFamily="18" charset="0"/>
                <a:ea typeface="楷体_GB2312" pitchFamily="49" charset="-122"/>
              </a:rPr>
              <a:t>z</a:t>
            </a:r>
            <a:r>
              <a:rPr lang="en-US" altLang="zh-CN" sz="2400" b="1">
                <a:solidFill>
                  <a:srgbClr val="000000"/>
                </a:solidFill>
                <a:latin typeface="Times New Roman" panose="02020603050405020304" pitchFamily="18" charset="0"/>
                <a:ea typeface="楷体_GB2312" pitchFamily="49" charset="-122"/>
              </a:rPr>
              <a:t> =</a:t>
            </a:r>
            <a:r>
              <a:rPr lang="en-US" altLang="zh-CN" sz="2400">
                <a:solidFill>
                  <a:srgbClr val="000000"/>
                </a:solidFill>
                <a:latin typeface="Times New Roman" panose="02020603050405020304" pitchFamily="18" charset="0"/>
                <a:ea typeface="楷体_GB2312" pitchFamily="49" charset="-122"/>
              </a:rPr>
              <a:t>1/8 m</a:t>
            </a:r>
            <a:r>
              <a:rPr lang="en-US" altLang="zh-CN" sz="2400" b="1">
                <a:solidFill>
                  <a:srgbClr val="000000"/>
                </a:solidFill>
                <a:latin typeface="Times New Roman" panose="02020603050405020304" pitchFamily="18" charset="0"/>
                <a:ea typeface="楷体_GB2312" pitchFamily="49" charset="-122"/>
              </a:rPr>
              <a:t> </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the amplitude of the electric field is max </a:t>
            </a:r>
            <a:r>
              <a:rPr lang="zh-CN" altLang="en-US" sz="2400" b="1">
                <a:solidFill>
                  <a:srgbClr val="000000"/>
                </a:solidFill>
                <a:latin typeface="Times New Roman" panose="02020603050405020304" pitchFamily="18" charset="0"/>
                <a:ea typeface="楷体_GB2312" pitchFamily="49" charset="-122"/>
              </a:rPr>
              <a:t>，</a:t>
            </a:r>
            <a:endParaRPr kumimoji="1" lang="zh-CN" altLang="en-US" sz="2400" b="1">
              <a:solidFill>
                <a:srgbClr val="000000"/>
              </a:solidFill>
              <a:latin typeface="Times New Roman" panose="02020603050405020304" pitchFamily="18" charset="0"/>
              <a:ea typeface="楷体_GB2312" pitchFamily="49" charset="-122"/>
            </a:endParaRPr>
          </a:p>
        </p:txBody>
      </p:sp>
      <p:sp>
        <p:nvSpPr>
          <p:cNvPr id="818186" name="Rectangle 10"/>
          <p:cNvSpPr>
            <a:spLocks noChangeArrowheads="1"/>
          </p:cNvSpPr>
          <p:nvPr/>
        </p:nvSpPr>
        <p:spPr bwMode="auto">
          <a:xfrm>
            <a:off x="1630363" y="3573463"/>
            <a:ext cx="122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where</a:t>
            </a:r>
          </a:p>
        </p:txBody>
      </p:sp>
      <p:sp>
        <p:nvSpPr>
          <p:cNvPr id="178188" name="Rectangle 11"/>
          <p:cNvSpPr>
            <a:spLocks noChangeArrowheads="1"/>
          </p:cNvSpPr>
          <p:nvPr/>
        </p:nvSpPr>
        <p:spPr bwMode="auto">
          <a:xfrm>
            <a:off x="6003925" y="-290513"/>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78189" name="Object 13"/>
          <p:cNvGraphicFramePr>
            <a:graphicFrameLocks noChangeAspect="1"/>
          </p:cNvGraphicFramePr>
          <p:nvPr/>
        </p:nvGraphicFramePr>
        <p:xfrm>
          <a:off x="3216275" y="5516563"/>
          <a:ext cx="2470150" cy="787400"/>
        </p:xfrm>
        <a:graphic>
          <a:graphicData uri="http://schemas.openxmlformats.org/presentationml/2006/ole">
            <mc:AlternateContent xmlns:mc="http://schemas.openxmlformats.org/markup-compatibility/2006">
              <mc:Choice xmlns:v="urn:schemas-microsoft-com:vml" Requires="v">
                <p:oleObj spid="_x0000_s244847" name="Equation" r:id="rId11" imgW="1614600" imgH="507600" progId="Equation.DSMT4">
                  <p:embed/>
                </p:oleObj>
              </mc:Choice>
              <mc:Fallback>
                <p:oleObj name="Equation" r:id="rId11" imgW="1614600" imgH="507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6275" y="5516563"/>
                        <a:ext cx="24701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2"/>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9545638" y="5589588"/>
            <a:ext cx="1122362" cy="1200150"/>
          </a:xfrm>
          <a:prstGeom prst="rect">
            <a:avLst/>
          </a:prstGeom>
          <a:noFill/>
          <a:ln w="9525">
            <a:noFill/>
            <a:miter lim="800000"/>
            <a:headEnd/>
            <a:tailEnd/>
          </a:ln>
          <a:effectLst>
            <a:outerShdw blurRad="50800" dist="38100" dir="2700000" algn="tl" rotWithShape="0">
              <a:srgbClr val="FFC000">
                <a:alpha val="40000"/>
              </a:srgbClr>
            </a:outerShdw>
          </a:effectLst>
        </p:spPr>
      </p:pic>
    </p:spTree>
    <p:extLst>
      <p:ext uri="{BB962C8B-B14F-4D97-AF65-F5344CB8AC3E}">
        <p14:creationId xmlns:p14="http://schemas.microsoft.com/office/powerpoint/2010/main" val="3903185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8181"/>
                                        </p:tgtEl>
                                        <p:attrNameLst>
                                          <p:attrName>style.visibility</p:attrName>
                                        </p:attrNameLst>
                                      </p:cBhvr>
                                      <p:to>
                                        <p:strVal val="visible"/>
                                      </p:to>
                                    </p:set>
                                    <p:animEffect transition="in" filter="wipe(left)">
                                      <p:cBhvr>
                                        <p:cTn id="7" dur="2000"/>
                                        <p:tgtEl>
                                          <p:spTgt spid="818181"/>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178183"/>
                                        </p:tgtEl>
                                        <p:attrNameLst>
                                          <p:attrName>style.visibility</p:attrName>
                                        </p:attrNameLst>
                                      </p:cBhvr>
                                      <p:to>
                                        <p:strVal val="visible"/>
                                      </p:to>
                                    </p:set>
                                    <p:animEffect transition="in" filter="wipe(left)">
                                      <p:cBhvr>
                                        <p:cTn id="11" dur="2000"/>
                                        <p:tgtEl>
                                          <p:spTgt spid="17818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18186"/>
                                        </p:tgtEl>
                                        <p:attrNameLst>
                                          <p:attrName>style.visibility</p:attrName>
                                        </p:attrNameLst>
                                      </p:cBhvr>
                                      <p:to>
                                        <p:strVal val="visible"/>
                                      </p:to>
                                    </p:set>
                                    <p:animEffect transition="in" filter="wipe(left)">
                                      <p:cBhvr>
                                        <p:cTn id="16" dur="1000"/>
                                        <p:tgtEl>
                                          <p:spTgt spid="8181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78184"/>
                                        </p:tgtEl>
                                        <p:attrNameLst>
                                          <p:attrName>style.visibility</p:attrName>
                                        </p:attrNameLst>
                                      </p:cBhvr>
                                      <p:to>
                                        <p:strVal val="visible"/>
                                      </p:to>
                                    </p:set>
                                    <p:animEffect transition="in" filter="wipe(left)">
                                      <p:cBhvr>
                                        <p:cTn id="21" dur="2000"/>
                                        <p:tgtEl>
                                          <p:spTgt spid="17818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78185"/>
                                        </p:tgtEl>
                                        <p:attrNameLst>
                                          <p:attrName>style.visibility</p:attrName>
                                        </p:attrNameLst>
                                      </p:cBhvr>
                                      <p:to>
                                        <p:strVal val="visible"/>
                                      </p:to>
                                    </p:set>
                                    <p:animEffect transition="in" filter="wipe(left)">
                                      <p:cBhvr>
                                        <p:cTn id="26" dur="2000"/>
                                        <p:tgtEl>
                                          <p:spTgt spid="17818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18185">
                                            <p:txEl>
                                              <p:pRg st="0" end="0"/>
                                            </p:txEl>
                                          </p:spTgt>
                                        </p:tgtEl>
                                        <p:attrNameLst>
                                          <p:attrName>style.visibility</p:attrName>
                                        </p:attrNameLst>
                                      </p:cBhvr>
                                      <p:to>
                                        <p:strVal val="visible"/>
                                      </p:to>
                                    </p:set>
                                    <p:animEffect transition="in" filter="wipe(up)">
                                      <p:cBhvr>
                                        <p:cTn id="31" dur="2000"/>
                                        <p:tgtEl>
                                          <p:spTgt spid="818185">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78189"/>
                                        </p:tgtEl>
                                        <p:attrNameLst>
                                          <p:attrName>style.visibility</p:attrName>
                                        </p:attrNameLst>
                                      </p:cBhvr>
                                      <p:to>
                                        <p:strVal val="visible"/>
                                      </p:to>
                                    </p:set>
                                    <p:animEffect transition="in" filter="wipe(up)">
                                      <p:cBhvr>
                                        <p:cTn id="36" dur="2000"/>
                                        <p:tgtEl>
                                          <p:spTgt spid="178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81" grpId="0"/>
      <p:bldP spid="818185" grpId="0" build="p" autoUpdateAnimBg="0"/>
      <p:bldP spid="81818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6E620B0-B0B8-4D9C-9604-F6A8F2BCB43A}" type="slidenum">
              <a:rPr lang="en-US" altLang="zh-CN" sz="1400">
                <a:solidFill>
                  <a:srgbClr val="000000"/>
                </a:solidFill>
              </a:rPr>
              <a:pPr algn="r"/>
              <a:t>48</a:t>
            </a:fld>
            <a:endParaRPr lang="en-US" altLang="zh-CN" sz="1400">
              <a:solidFill>
                <a:srgbClr val="000000"/>
              </a:solidFill>
            </a:endParaRPr>
          </a:p>
        </p:txBody>
      </p:sp>
      <p:graphicFrame>
        <p:nvGraphicFramePr>
          <p:cNvPr id="179203" name="Object 3"/>
          <p:cNvGraphicFramePr>
            <a:graphicFrameLocks noChangeAspect="1"/>
          </p:cNvGraphicFramePr>
          <p:nvPr/>
        </p:nvGraphicFramePr>
        <p:xfrm>
          <a:off x="3000375" y="765176"/>
          <a:ext cx="4908550" cy="773113"/>
        </p:xfrm>
        <a:graphic>
          <a:graphicData uri="http://schemas.openxmlformats.org/presentationml/2006/ole">
            <mc:AlternateContent xmlns:mc="http://schemas.openxmlformats.org/markup-compatibility/2006">
              <mc:Choice xmlns:v="urn:schemas-microsoft-com:vml" Requires="v">
                <p:oleObj spid="_x0000_s245862" name="Equation" r:id="rId3" imgW="3292560" imgH="507600" progId="Equation.DSMT4">
                  <p:embed/>
                </p:oleObj>
              </mc:Choice>
              <mc:Fallback>
                <p:oleObj name="Equation" r:id="rId3" imgW="3292560" imgH="50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765176"/>
                        <a:ext cx="49085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9204" name="Object 4"/>
          <p:cNvGraphicFramePr>
            <a:graphicFrameLocks noChangeAspect="1"/>
          </p:cNvGraphicFramePr>
          <p:nvPr/>
        </p:nvGraphicFramePr>
        <p:xfrm>
          <a:off x="3887788" y="1655763"/>
          <a:ext cx="5448300" cy="836612"/>
        </p:xfrm>
        <a:graphic>
          <a:graphicData uri="http://schemas.openxmlformats.org/presentationml/2006/ole">
            <mc:AlternateContent xmlns:mc="http://schemas.openxmlformats.org/markup-compatibility/2006">
              <mc:Choice xmlns:v="urn:schemas-microsoft-com:vml" Requires="v">
                <p:oleObj spid="_x0000_s245863" name="Equation" r:id="rId5" imgW="3381480" imgH="507600" progId="Equation.DSMT4">
                  <p:embed/>
                </p:oleObj>
              </mc:Choice>
              <mc:Fallback>
                <p:oleObj name="Equation" r:id="rId5" imgW="3381480" imgH="507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7788" y="1655763"/>
                        <a:ext cx="54483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5" name="Rectangle 4"/>
          <p:cNvSpPr>
            <a:spLocks noChangeArrowheads="1"/>
          </p:cNvSpPr>
          <p:nvPr/>
        </p:nvSpPr>
        <p:spPr bwMode="auto">
          <a:xfrm>
            <a:off x="1524000" y="1824038"/>
            <a:ext cx="3254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sz="1000">
                <a:solidFill>
                  <a:srgbClr val="000000"/>
                </a:solidFill>
              </a:rPr>
              <a:t>    </a:t>
            </a:r>
            <a:endParaRPr lang="en-US" altLang="zh-CN">
              <a:solidFill>
                <a:srgbClr val="000000"/>
              </a:solidFill>
            </a:endParaRPr>
          </a:p>
        </p:txBody>
      </p:sp>
      <p:graphicFrame>
        <p:nvGraphicFramePr>
          <p:cNvPr id="179206" name="Object 6"/>
          <p:cNvGraphicFramePr>
            <a:graphicFrameLocks noChangeAspect="1"/>
          </p:cNvGraphicFramePr>
          <p:nvPr/>
        </p:nvGraphicFramePr>
        <p:xfrm>
          <a:off x="3359150" y="3213101"/>
          <a:ext cx="2801938" cy="847725"/>
        </p:xfrm>
        <a:graphic>
          <a:graphicData uri="http://schemas.openxmlformats.org/presentationml/2006/ole">
            <mc:AlternateContent xmlns:mc="http://schemas.openxmlformats.org/markup-compatibility/2006">
              <mc:Choice xmlns:v="urn:schemas-microsoft-com:vml" Requires="v">
                <p:oleObj spid="_x0000_s245864" name="Equation" r:id="rId7" imgW="1830600" imgH="545760" progId="Equation.DSMT4">
                  <p:embed/>
                </p:oleObj>
              </mc:Choice>
              <mc:Fallback>
                <p:oleObj name="Equation" r:id="rId7" imgW="1830600" imgH="5457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9150" y="3213101"/>
                        <a:ext cx="280193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7" name="Rectangle 6"/>
          <p:cNvSpPr>
            <a:spLocks noChangeArrowheads="1"/>
          </p:cNvSpPr>
          <p:nvPr/>
        </p:nvSpPr>
        <p:spPr bwMode="auto">
          <a:xfrm>
            <a:off x="1524001" y="3587750"/>
            <a:ext cx="4540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98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endParaRPr lang="en-US" altLang="zh-CN" sz="1100">
              <a:solidFill>
                <a:srgbClr val="000000"/>
              </a:solidFill>
              <a:ea typeface="楷体_GB2312" pitchFamily="49" charset="-122"/>
            </a:endParaRPr>
          </a:p>
          <a:p>
            <a:pPr eaLnBrk="0" hangingPunct="0"/>
            <a:endParaRPr lang="en-US" altLang="zh-CN">
              <a:solidFill>
                <a:srgbClr val="000000"/>
              </a:solidFill>
            </a:endParaRPr>
          </a:p>
        </p:txBody>
      </p:sp>
      <p:graphicFrame>
        <p:nvGraphicFramePr>
          <p:cNvPr id="179208" name="Object 8"/>
          <p:cNvGraphicFramePr>
            <a:graphicFrameLocks noChangeAspect="1"/>
          </p:cNvGraphicFramePr>
          <p:nvPr/>
        </p:nvGraphicFramePr>
        <p:xfrm>
          <a:off x="3359150" y="4149725"/>
          <a:ext cx="3079750" cy="971550"/>
        </p:xfrm>
        <a:graphic>
          <a:graphicData uri="http://schemas.openxmlformats.org/presentationml/2006/ole">
            <mc:AlternateContent xmlns:mc="http://schemas.openxmlformats.org/markup-compatibility/2006">
              <mc:Choice xmlns:v="urn:schemas-microsoft-com:vml" Requires="v">
                <p:oleObj spid="_x0000_s245865" name="Equation" r:id="rId9" imgW="2110320" imgH="647280" progId="Equation.DSMT4">
                  <p:embed/>
                </p:oleObj>
              </mc:Choice>
              <mc:Fallback>
                <p:oleObj name="Equation" r:id="rId9" imgW="2110320" imgH="6472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9150" y="4149725"/>
                        <a:ext cx="30797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9209" name="Object 9"/>
          <p:cNvGraphicFramePr>
            <a:graphicFrameLocks noChangeAspect="1"/>
          </p:cNvGraphicFramePr>
          <p:nvPr/>
        </p:nvGraphicFramePr>
        <p:xfrm>
          <a:off x="3359151" y="5229225"/>
          <a:ext cx="6018213" cy="831850"/>
        </p:xfrm>
        <a:graphic>
          <a:graphicData uri="http://schemas.openxmlformats.org/presentationml/2006/ole">
            <mc:AlternateContent xmlns:mc="http://schemas.openxmlformats.org/markup-compatibility/2006">
              <mc:Choice xmlns:v="urn:schemas-microsoft-com:vml" Requires="v">
                <p:oleObj spid="_x0000_s245866" name="Equation" r:id="rId11" imgW="4042440" imgH="545760" progId="Equation.DSMT4">
                  <p:embed/>
                </p:oleObj>
              </mc:Choice>
              <mc:Fallback>
                <p:oleObj name="Equation" r:id="rId11" imgW="4042440" imgH="5457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9151" y="5229225"/>
                        <a:ext cx="6018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10" name="Rectangle 9"/>
          <p:cNvSpPr>
            <a:spLocks noChangeArrowheads="1"/>
          </p:cNvSpPr>
          <p:nvPr/>
        </p:nvSpPr>
        <p:spPr bwMode="auto">
          <a:xfrm>
            <a:off x="2063751" y="836613"/>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So</a:t>
            </a:r>
          </a:p>
        </p:txBody>
      </p:sp>
      <p:sp>
        <p:nvSpPr>
          <p:cNvPr id="179211" name="Rectangle 10"/>
          <p:cNvSpPr>
            <a:spLocks noChangeArrowheads="1"/>
          </p:cNvSpPr>
          <p:nvPr/>
        </p:nvSpPr>
        <p:spPr bwMode="auto">
          <a:xfrm>
            <a:off x="1992314" y="2636838"/>
            <a:ext cx="792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楷体_GB2312" pitchFamily="49" charset="-122"/>
              </a:rPr>
              <a:t>The </a:t>
            </a:r>
            <a:r>
              <a:rPr lang="en-US" altLang="zh-CN" sz="2400" b="1">
                <a:solidFill>
                  <a:srgbClr val="0000CC"/>
                </a:solidFill>
                <a:latin typeface="Times New Roman" panose="02020603050405020304" pitchFamily="18" charset="0"/>
              </a:rPr>
              <a:t>instantaneous value</a:t>
            </a:r>
            <a:r>
              <a:rPr lang="en-US" altLang="zh-CN"/>
              <a:t> </a:t>
            </a:r>
            <a:r>
              <a:rPr lang="en-US" altLang="zh-CN" sz="2400" b="1">
                <a:solidFill>
                  <a:srgbClr val="0000CC"/>
                </a:solidFill>
                <a:latin typeface="Times New Roman" panose="02020603050405020304" pitchFamily="18" charset="0"/>
                <a:ea typeface="楷体_GB2312" pitchFamily="49" charset="-122"/>
              </a:rPr>
              <a:t>of the transient  magnetic field is:</a:t>
            </a:r>
          </a:p>
        </p:txBody>
      </p:sp>
      <p:sp>
        <p:nvSpPr>
          <p:cNvPr id="179212" name="Rectangle 11"/>
          <p:cNvSpPr>
            <a:spLocks noChangeArrowheads="1"/>
          </p:cNvSpPr>
          <p:nvPr/>
        </p:nvSpPr>
        <p:spPr bwMode="auto">
          <a:xfrm>
            <a:off x="1992313" y="4437063"/>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Where</a:t>
            </a:r>
          </a:p>
        </p:txBody>
      </p:sp>
      <p:sp>
        <p:nvSpPr>
          <p:cNvPr id="179213" name="Rectangle 12"/>
          <p:cNvSpPr>
            <a:spLocks noChangeArrowheads="1"/>
          </p:cNvSpPr>
          <p:nvPr/>
        </p:nvSpPr>
        <p:spPr bwMode="auto">
          <a:xfrm>
            <a:off x="2063750" y="5445125"/>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So</a:t>
            </a:r>
          </a:p>
        </p:txBody>
      </p:sp>
    </p:spTree>
    <p:extLst>
      <p:ext uri="{BB962C8B-B14F-4D97-AF65-F5344CB8AC3E}">
        <p14:creationId xmlns:p14="http://schemas.microsoft.com/office/powerpoint/2010/main" val="2094170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9210"/>
                                        </p:tgtEl>
                                        <p:attrNameLst>
                                          <p:attrName>style.visibility</p:attrName>
                                        </p:attrNameLst>
                                      </p:cBhvr>
                                      <p:to>
                                        <p:strVal val="visible"/>
                                      </p:to>
                                    </p:set>
                                    <p:animEffect transition="in" filter="wipe(left)">
                                      <p:cBhvr>
                                        <p:cTn id="7" dur="500"/>
                                        <p:tgtEl>
                                          <p:spTgt spid="179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9203"/>
                                        </p:tgtEl>
                                        <p:attrNameLst>
                                          <p:attrName>style.visibility</p:attrName>
                                        </p:attrNameLst>
                                      </p:cBhvr>
                                      <p:to>
                                        <p:strVal val="visible"/>
                                      </p:to>
                                    </p:set>
                                    <p:animEffect transition="in" filter="wipe(left)">
                                      <p:cBhvr>
                                        <p:cTn id="12" dur="500"/>
                                        <p:tgtEl>
                                          <p:spTgt spid="1792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9204"/>
                                        </p:tgtEl>
                                        <p:attrNameLst>
                                          <p:attrName>style.visibility</p:attrName>
                                        </p:attrNameLst>
                                      </p:cBhvr>
                                      <p:to>
                                        <p:strVal val="visible"/>
                                      </p:to>
                                    </p:set>
                                    <p:animEffect transition="in" filter="wipe(left)">
                                      <p:cBhvr>
                                        <p:cTn id="17" dur="500"/>
                                        <p:tgtEl>
                                          <p:spTgt spid="1792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9211"/>
                                        </p:tgtEl>
                                        <p:attrNameLst>
                                          <p:attrName>style.visibility</p:attrName>
                                        </p:attrNameLst>
                                      </p:cBhvr>
                                      <p:to>
                                        <p:strVal val="visible"/>
                                      </p:to>
                                    </p:set>
                                    <p:animEffect transition="in" filter="wipe(left)">
                                      <p:cBhvr>
                                        <p:cTn id="22" dur="500"/>
                                        <p:tgtEl>
                                          <p:spTgt spid="179211"/>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79206"/>
                                        </p:tgtEl>
                                        <p:attrNameLst>
                                          <p:attrName>style.visibility</p:attrName>
                                        </p:attrNameLst>
                                      </p:cBhvr>
                                      <p:to>
                                        <p:strVal val="visible"/>
                                      </p:to>
                                    </p:set>
                                    <p:animEffect transition="in" filter="wipe(left)">
                                      <p:cBhvr>
                                        <p:cTn id="26" dur="500"/>
                                        <p:tgtEl>
                                          <p:spTgt spid="17920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9212"/>
                                        </p:tgtEl>
                                        <p:attrNameLst>
                                          <p:attrName>style.visibility</p:attrName>
                                        </p:attrNameLst>
                                      </p:cBhvr>
                                      <p:to>
                                        <p:strVal val="visible"/>
                                      </p:to>
                                    </p:set>
                                    <p:animEffect transition="in" filter="wipe(left)">
                                      <p:cBhvr>
                                        <p:cTn id="31" dur="500"/>
                                        <p:tgtEl>
                                          <p:spTgt spid="179212"/>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179208"/>
                                        </p:tgtEl>
                                        <p:attrNameLst>
                                          <p:attrName>style.visibility</p:attrName>
                                        </p:attrNameLst>
                                      </p:cBhvr>
                                      <p:to>
                                        <p:strVal val="visible"/>
                                      </p:to>
                                    </p:set>
                                    <p:animEffect transition="in" filter="wipe(left)">
                                      <p:cBhvr>
                                        <p:cTn id="35" dur="500"/>
                                        <p:tgtEl>
                                          <p:spTgt spid="17920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9213"/>
                                        </p:tgtEl>
                                        <p:attrNameLst>
                                          <p:attrName>style.visibility</p:attrName>
                                        </p:attrNameLst>
                                      </p:cBhvr>
                                      <p:to>
                                        <p:strVal val="visible"/>
                                      </p:to>
                                    </p:set>
                                    <p:animEffect transition="in" filter="wipe(left)">
                                      <p:cBhvr>
                                        <p:cTn id="40" dur="500"/>
                                        <p:tgtEl>
                                          <p:spTgt spid="179213"/>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79209"/>
                                        </p:tgtEl>
                                        <p:attrNameLst>
                                          <p:attrName>style.visibility</p:attrName>
                                        </p:attrNameLst>
                                      </p:cBhvr>
                                      <p:to>
                                        <p:strVal val="visible"/>
                                      </p:to>
                                    </p:set>
                                    <p:animEffect transition="in" filter="wipe(left)">
                                      <p:cBhvr>
                                        <p:cTn id="44" dur="500"/>
                                        <p:tgtEl>
                                          <p:spTgt spid="179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0" grpId="0"/>
      <p:bldP spid="179211" grpId="0"/>
      <p:bldP spid="179212" grpId="0"/>
      <p:bldP spid="1792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9B4CBD2-5C0F-40DE-BED9-B733E28C5397}" type="slidenum">
              <a:rPr lang="en-US" altLang="zh-CN" sz="1400">
                <a:solidFill>
                  <a:srgbClr val="000000"/>
                </a:solidFill>
              </a:rPr>
              <a:pPr algn="r"/>
              <a:t>49</a:t>
            </a:fld>
            <a:endParaRPr lang="en-US" altLang="zh-CN" sz="1400">
              <a:solidFill>
                <a:srgbClr val="000000"/>
              </a:solidFill>
            </a:endParaRPr>
          </a:p>
        </p:txBody>
      </p:sp>
      <p:sp>
        <p:nvSpPr>
          <p:cNvPr id="215043" name="Rectangle 2"/>
          <p:cNvSpPr>
            <a:spLocks noChangeArrowheads="1"/>
          </p:cNvSpPr>
          <p:nvPr/>
        </p:nvSpPr>
        <p:spPr bwMode="auto">
          <a:xfrm>
            <a:off x="1774826" y="3785028"/>
            <a:ext cx="853281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82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ea typeface="楷体_GB2312" pitchFamily="49" charset="-122"/>
                <a:cs typeface="Times New Roman" panose="02020603050405020304" pitchFamily="18" charset="0"/>
              </a:rPr>
              <a:t>The energy flowing into volume V= Increased energy in the volume V + Energy loss in the volume V</a:t>
            </a:r>
            <a:endParaRPr lang="zh-CN" altLang="zh-CN" sz="2400" b="1">
              <a:solidFill>
                <a:srgbClr val="000000"/>
              </a:solidFill>
              <a:ea typeface="楷体_GB2312" pitchFamily="49" charset="-122"/>
              <a:cs typeface="Times New Roman" panose="02020603050405020304" pitchFamily="18" charset="0"/>
            </a:endParaRPr>
          </a:p>
        </p:txBody>
      </p:sp>
      <p:sp>
        <p:nvSpPr>
          <p:cNvPr id="215044" name="Text Box 16"/>
          <p:cNvSpPr txBox="1">
            <a:spLocks noChangeArrowheads="1"/>
          </p:cNvSpPr>
          <p:nvPr/>
        </p:nvSpPr>
        <p:spPr bwMode="auto">
          <a:xfrm>
            <a:off x="1774825" y="1989138"/>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latin typeface="Times New Roman" panose="02020603050405020304" pitchFamily="18" charset="0"/>
              </a:rPr>
              <a:t>1. </a:t>
            </a:r>
            <a:r>
              <a:rPr lang="en-US" altLang="zh-CN" sz="2800" b="1">
                <a:solidFill>
                  <a:srgbClr val="000000"/>
                </a:solidFill>
                <a:latin typeface="Times New Roman" panose="02020603050405020304" pitchFamily="18" charset="0"/>
                <a:ea typeface="幼圆" panose="02010509060101010101" pitchFamily="49" charset="-122"/>
              </a:rPr>
              <a:t>Conservation </a:t>
            </a:r>
            <a:r>
              <a:rPr lang="en-US" altLang="zh-CN" sz="2800" b="1">
                <a:solidFill>
                  <a:srgbClr val="000000"/>
                </a:solidFill>
                <a:latin typeface="Times New Roman" panose="02020603050405020304" pitchFamily="18" charset="0"/>
              </a:rPr>
              <a:t>of energy</a:t>
            </a:r>
          </a:p>
        </p:txBody>
      </p:sp>
      <p:grpSp>
        <p:nvGrpSpPr>
          <p:cNvPr id="215045" name="Group 17"/>
          <p:cNvGrpSpPr>
            <a:grpSpLocks/>
          </p:cNvGrpSpPr>
          <p:nvPr/>
        </p:nvGrpSpPr>
        <p:grpSpPr bwMode="auto">
          <a:xfrm>
            <a:off x="7104064" y="1484314"/>
            <a:ext cx="3240087" cy="2160587"/>
            <a:chOff x="3697" y="300"/>
            <a:chExt cx="2041" cy="1361"/>
          </a:xfrm>
        </p:grpSpPr>
        <p:sp>
          <p:nvSpPr>
            <p:cNvPr id="215046" name="Rectangle 18"/>
            <p:cNvSpPr>
              <a:spLocks noChangeArrowheads="1"/>
            </p:cNvSpPr>
            <p:nvPr/>
          </p:nvSpPr>
          <p:spPr bwMode="auto">
            <a:xfrm>
              <a:off x="3697" y="300"/>
              <a:ext cx="2041" cy="1361"/>
            </a:xfrm>
            <a:prstGeom prst="rect">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sp>
          <p:nvSpPr>
            <p:cNvPr id="215047" name="Freeform 19"/>
            <p:cNvSpPr>
              <a:spLocks/>
            </p:cNvSpPr>
            <p:nvPr/>
          </p:nvSpPr>
          <p:spPr bwMode="auto">
            <a:xfrm>
              <a:off x="3878" y="300"/>
              <a:ext cx="1678" cy="1286"/>
            </a:xfrm>
            <a:custGeom>
              <a:avLst/>
              <a:gdLst>
                <a:gd name="T0" fmla="*/ 142 w 1650"/>
                <a:gd name="T1" fmla="*/ 879 h 1286"/>
                <a:gd name="T2" fmla="*/ 63 w 1650"/>
                <a:gd name="T3" fmla="*/ 494 h 1286"/>
                <a:gd name="T4" fmla="*/ 523 w 1650"/>
                <a:gd name="T5" fmla="*/ 57 h 1286"/>
                <a:gd name="T6" fmla="*/ 1304 w 1650"/>
                <a:gd name="T7" fmla="*/ 154 h 1286"/>
                <a:gd name="T8" fmla="*/ 1671 w 1650"/>
                <a:gd name="T9" fmla="*/ 590 h 1286"/>
                <a:gd name="T10" fmla="*/ 1349 w 1650"/>
                <a:gd name="T11" fmla="*/ 1173 h 1286"/>
                <a:gd name="T12" fmla="*/ 706 w 1650"/>
                <a:gd name="T13" fmla="*/ 1269 h 1286"/>
                <a:gd name="T14" fmla="*/ 419 w 1650"/>
                <a:gd name="T15" fmla="*/ 1183 h 1286"/>
                <a:gd name="T16" fmla="*/ 273 w 1650"/>
                <a:gd name="T17" fmla="*/ 1044 h 1286"/>
                <a:gd name="T18" fmla="*/ 142 w 1650"/>
                <a:gd name="T19" fmla="*/ 879 h 1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0" h="1286">
                  <a:moveTo>
                    <a:pt x="140" y="879"/>
                  </a:moveTo>
                  <a:cubicBezTo>
                    <a:pt x="106" y="787"/>
                    <a:pt x="0" y="631"/>
                    <a:pt x="62" y="494"/>
                  </a:cubicBezTo>
                  <a:cubicBezTo>
                    <a:pt x="124" y="357"/>
                    <a:pt x="311" y="113"/>
                    <a:pt x="514" y="57"/>
                  </a:cubicBezTo>
                  <a:cubicBezTo>
                    <a:pt x="717" y="0"/>
                    <a:pt x="1093" y="65"/>
                    <a:pt x="1282" y="154"/>
                  </a:cubicBezTo>
                  <a:cubicBezTo>
                    <a:pt x="1470" y="243"/>
                    <a:pt x="1636" y="420"/>
                    <a:pt x="1643" y="590"/>
                  </a:cubicBezTo>
                  <a:cubicBezTo>
                    <a:pt x="1650" y="760"/>
                    <a:pt x="1485" y="1059"/>
                    <a:pt x="1326" y="1173"/>
                  </a:cubicBezTo>
                  <a:cubicBezTo>
                    <a:pt x="1168" y="1286"/>
                    <a:pt x="846" y="1267"/>
                    <a:pt x="694" y="1269"/>
                  </a:cubicBezTo>
                  <a:cubicBezTo>
                    <a:pt x="542" y="1271"/>
                    <a:pt x="483" y="1220"/>
                    <a:pt x="412" y="1183"/>
                  </a:cubicBezTo>
                  <a:cubicBezTo>
                    <a:pt x="341" y="1146"/>
                    <a:pt x="313" y="1095"/>
                    <a:pt x="268" y="1044"/>
                  </a:cubicBezTo>
                  <a:cubicBezTo>
                    <a:pt x="223" y="993"/>
                    <a:pt x="174" y="971"/>
                    <a:pt x="140" y="879"/>
                  </a:cubicBezTo>
                  <a:close/>
                </a:path>
              </a:pathLst>
            </a:custGeom>
            <a:gradFill rotWithShape="1">
              <a:gsLst>
                <a:gs pos="0">
                  <a:srgbClr val="213E2E"/>
                </a:gs>
                <a:gs pos="100000">
                  <a:srgbClr val="5BAB7F"/>
                </a:gs>
              </a:gsLst>
              <a:lin ang="18900000" scaled="1"/>
            </a:gradFill>
            <a:ln w="1587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5048" name="Object 20"/>
            <p:cNvGraphicFramePr>
              <a:graphicFrameLocks noChangeAspect="1"/>
            </p:cNvGraphicFramePr>
            <p:nvPr/>
          </p:nvGraphicFramePr>
          <p:xfrm>
            <a:off x="4422" y="572"/>
            <a:ext cx="449" cy="540"/>
          </p:xfrm>
          <a:graphic>
            <a:graphicData uri="http://schemas.openxmlformats.org/presentationml/2006/ole">
              <mc:AlternateContent xmlns:mc="http://schemas.openxmlformats.org/markup-compatibility/2006">
                <mc:Choice xmlns:v="urn:schemas-microsoft-com:vml" Requires="v">
                  <p:oleObj spid="_x0000_s246846" name="Equation" r:id="rId3" imgW="285867" imgH="380876" progId="Equation.DSMT4">
                    <p:embed/>
                  </p:oleObj>
                </mc:Choice>
                <mc:Fallback>
                  <p:oleObj name="Equation" r:id="rId3" imgW="285867" imgH="38087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 y="572"/>
                          <a:ext cx="449" cy="54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49" name="Object 21"/>
            <p:cNvGraphicFramePr>
              <a:graphicFrameLocks noChangeAspect="1"/>
            </p:cNvGraphicFramePr>
            <p:nvPr/>
          </p:nvGraphicFramePr>
          <p:xfrm>
            <a:off x="5103" y="1026"/>
            <a:ext cx="234" cy="243"/>
          </p:xfrm>
          <a:graphic>
            <a:graphicData uri="http://schemas.openxmlformats.org/presentationml/2006/ole">
              <mc:AlternateContent xmlns:mc="http://schemas.openxmlformats.org/markup-compatibility/2006">
                <mc:Choice xmlns:v="urn:schemas-microsoft-com:vml" Requires="v">
                  <p:oleObj spid="_x0000_s246847" name="Equation" r:id="rId5" imgW="142799" imgH="171408" progId="Equation.DSMT4">
                    <p:embed/>
                  </p:oleObj>
                </mc:Choice>
                <mc:Fallback>
                  <p:oleObj name="Equation" r:id="rId5" imgW="142799" imgH="17140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3" y="1026"/>
                          <a:ext cx="234" cy="24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50" name="Object 22"/>
            <p:cNvGraphicFramePr>
              <a:graphicFrameLocks noChangeAspect="1"/>
            </p:cNvGraphicFramePr>
            <p:nvPr/>
          </p:nvGraphicFramePr>
          <p:xfrm>
            <a:off x="3878" y="1237"/>
            <a:ext cx="214" cy="243"/>
          </p:xfrm>
          <a:graphic>
            <a:graphicData uri="http://schemas.openxmlformats.org/presentationml/2006/ole">
              <mc:AlternateContent xmlns:mc="http://schemas.openxmlformats.org/markup-compatibility/2006">
                <mc:Choice xmlns:v="urn:schemas-microsoft-com:vml" Requires="v">
                  <p:oleObj spid="_x0000_s246848" name="Equation" r:id="rId7" imgW="133351" imgH="171408" progId="Equation.DSMT4">
                    <p:embed/>
                  </p:oleObj>
                </mc:Choice>
                <mc:Fallback>
                  <p:oleObj name="Equation" r:id="rId7" imgW="133351" imgH="17140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 y="1237"/>
                          <a:ext cx="214" cy="24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32535" name="AutoShape 23"/>
          <p:cNvSpPr>
            <a:spLocks noChangeArrowheads="1"/>
          </p:cNvSpPr>
          <p:nvPr/>
        </p:nvSpPr>
        <p:spPr bwMode="auto">
          <a:xfrm>
            <a:off x="2279650" y="4797426"/>
            <a:ext cx="7848600" cy="1368425"/>
          </a:xfrm>
          <a:prstGeom prst="ellipseRibbon">
            <a:avLst>
              <a:gd name="adj1" fmla="val 25000"/>
              <a:gd name="adj2" fmla="val 50000"/>
              <a:gd name="adj3" fmla="val 12500"/>
            </a:avLst>
          </a:prstGeom>
          <a:solidFill>
            <a:srgbClr val="FFFFFF"/>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000" b="1">
                <a:solidFill>
                  <a:srgbClr val="800000"/>
                </a:solidFill>
                <a:ea typeface="幼圆" panose="02010509060101010101" pitchFamily="49" charset="-122"/>
                <a:cs typeface="Arial" panose="020B0604020202020204" pitchFamily="34" charset="0"/>
              </a:rPr>
              <a:t>Question</a:t>
            </a:r>
            <a:r>
              <a:rPr lang="zh-CN" altLang="en-US" sz="2000" b="1">
                <a:solidFill>
                  <a:srgbClr val="800000"/>
                </a:solidFill>
                <a:ea typeface="幼圆" panose="02010509060101010101" pitchFamily="49" charset="-122"/>
                <a:cs typeface="Arial" panose="020B0604020202020204" pitchFamily="34" charset="0"/>
              </a:rPr>
              <a:t>： </a:t>
            </a:r>
            <a:r>
              <a:rPr lang="en-US" altLang="zh-CN" sz="2000" b="1">
                <a:solidFill>
                  <a:srgbClr val="800000"/>
                </a:solidFill>
                <a:ea typeface="幼圆" panose="02010509060101010101" pitchFamily="49" charset="-122"/>
                <a:cs typeface="Arial" panose="020B0604020202020204" pitchFamily="34" charset="0"/>
              </a:rPr>
              <a:t>How to use mathematical representation </a:t>
            </a:r>
            <a:r>
              <a:rPr lang="zh-CN" altLang="en-US" sz="2000" b="1">
                <a:solidFill>
                  <a:srgbClr val="800000"/>
                </a:solidFill>
                <a:ea typeface="幼圆" panose="02010509060101010101" pitchFamily="49" charset="-122"/>
                <a:cs typeface="Arial" panose="020B0604020202020204" pitchFamily="34" charset="0"/>
              </a:rPr>
              <a:t>？</a:t>
            </a:r>
          </a:p>
        </p:txBody>
      </p:sp>
      <p:sp>
        <p:nvSpPr>
          <p:cNvPr id="215052" name="Rectangle 12"/>
          <p:cNvSpPr>
            <a:spLocks noRot="1" noChangeArrowheads="1"/>
          </p:cNvSpPr>
          <p:nvPr/>
        </p:nvSpPr>
        <p:spPr bwMode="auto">
          <a:xfrm>
            <a:off x="1774825" y="188913"/>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4000" b="1">
                <a:solidFill>
                  <a:srgbClr val="800000"/>
                </a:solidFill>
                <a:effectLst>
                  <a:outerShdw blurRad="38100" dist="38100" dir="2700000" algn="tl">
                    <a:srgbClr val="C0C0C0"/>
                  </a:outerShdw>
                </a:effectLst>
              </a:rPr>
              <a:t>8.3 </a:t>
            </a:r>
            <a:r>
              <a:rPr lang="en-US" altLang="zh-CN" sz="4000" b="1">
                <a:solidFill>
                  <a:srgbClr val="800000"/>
                </a:solidFill>
              </a:rPr>
              <a:t>Flow of Electromagnetic Power and the Poynting Vector</a:t>
            </a:r>
          </a:p>
        </p:txBody>
      </p:sp>
    </p:spTree>
    <p:extLst>
      <p:ext uri="{BB962C8B-B14F-4D97-AF65-F5344CB8AC3E}">
        <p14:creationId xmlns:p14="http://schemas.microsoft.com/office/powerpoint/2010/main" val="444974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2535"/>
                                        </p:tgtEl>
                                        <p:attrNameLst>
                                          <p:attrName>style.visibility</p:attrName>
                                        </p:attrNameLst>
                                      </p:cBhvr>
                                      <p:to>
                                        <p:strVal val="visible"/>
                                      </p:to>
                                    </p:set>
                                    <p:animEffect transition="in" filter="blinds(horizontal)">
                                      <p:cBhvr>
                                        <p:cTn id="7" dur="500"/>
                                        <p:tgtEl>
                                          <p:spTgt spid="83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0" name="Object 2"/>
          <p:cNvGraphicFramePr>
            <a:graphicFrameLocks noGrp="1" noChangeAspect="1"/>
          </p:cNvGraphicFramePr>
          <p:nvPr>
            <p:ph sz="half" idx="4294967295"/>
            <p:extLst>
              <p:ext uri="{D42A27DB-BD31-4B8C-83A1-F6EECF244321}">
                <p14:modId xmlns:p14="http://schemas.microsoft.com/office/powerpoint/2010/main" val="1289318427"/>
              </p:ext>
            </p:extLst>
          </p:nvPr>
        </p:nvGraphicFramePr>
        <p:xfrm>
          <a:off x="11436350" y="5333206"/>
          <a:ext cx="1511300" cy="449263"/>
        </p:xfrm>
        <a:graphic>
          <a:graphicData uri="http://schemas.openxmlformats.org/presentationml/2006/ole">
            <mc:AlternateContent xmlns:mc="http://schemas.openxmlformats.org/markup-compatibility/2006">
              <mc:Choice xmlns:v="urn:schemas-microsoft-com:vml" Requires="v">
                <p:oleObj spid="_x0000_s205849" name="Equation" r:id="rId3" imgW="1028520" imgH="304560" progId="Equation.DSMT4">
                  <p:embed/>
                </p:oleObj>
              </mc:Choice>
              <mc:Fallback>
                <p:oleObj name="Equation" r:id="rId3" imgW="1028520" imgH="3045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6350" y="5333206"/>
                        <a:ext cx="1511300"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07" name="灯片编号占位符 4"/>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2296992-8001-48C1-873D-7C37313850C9}" type="slidenum">
              <a:rPr lang="en-US" altLang="zh-CN" sz="1400">
                <a:solidFill>
                  <a:srgbClr val="000000"/>
                </a:solidFill>
              </a:rPr>
              <a:pPr algn="r"/>
              <a:t>5</a:t>
            </a:fld>
            <a:endParaRPr lang="en-US" altLang="zh-CN" sz="1400">
              <a:solidFill>
                <a:srgbClr val="000000"/>
              </a:solidFill>
            </a:endParaRPr>
          </a:p>
        </p:txBody>
      </p:sp>
      <p:sp>
        <p:nvSpPr>
          <p:cNvPr id="140292" name="Text Box 2"/>
          <p:cNvSpPr txBox="1">
            <a:spLocks noChangeArrowheads="1"/>
          </p:cNvSpPr>
          <p:nvPr/>
        </p:nvSpPr>
        <p:spPr bwMode="auto">
          <a:xfrm>
            <a:off x="1631950" y="1196975"/>
            <a:ext cx="8351838"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b="1">
                <a:solidFill>
                  <a:srgbClr val="000000"/>
                </a:solidFill>
                <a:latin typeface="宋体" panose="02010600030101010101" pitchFamily="2" charset="-122"/>
              </a:rPr>
              <a:t>  </a:t>
            </a:r>
            <a:endParaRPr kumimoji="1" lang="en-US" altLang="zh-CN" sz="2400" b="1">
              <a:solidFill>
                <a:srgbClr val="000000"/>
              </a:solidFill>
              <a:latin typeface="楷体_GB2312" pitchFamily="49" charset="-122"/>
              <a:ea typeface="楷体_GB2312" pitchFamily="49" charset="-122"/>
            </a:endParaRPr>
          </a:p>
        </p:txBody>
      </p:sp>
      <p:sp>
        <p:nvSpPr>
          <p:cNvPr id="140293" name="Text Box 3"/>
          <p:cNvSpPr txBox="1">
            <a:spLocks noChangeArrowheads="1"/>
          </p:cNvSpPr>
          <p:nvPr/>
        </p:nvSpPr>
        <p:spPr bwMode="auto">
          <a:xfrm>
            <a:off x="1525588" y="178984"/>
            <a:ext cx="8458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50000"/>
              </a:spcBef>
              <a:buFontTx/>
              <a:buBlip>
                <a:blip r:embed="rId5"/>
              </a:buBlip>
            </a:pPr>
            <a:r>
              <a:rPr kumimoji="1" lang="en-US" altLang="zh-CN" sz="2400" b="1" dirty="0">
                <a:solidFill>
                  <a:srgbClr val="000000"/>
                </a:solidFill>
                <a:latin typeface="Times New Roman" panose="02020603050405020304" pitchFamily="18" charset="0"/>
                <a:ea typeface="楷体_GB2312" pitchFamily="49" charset="-122"/>
              </a:rPr>
              <a:t>   </a:t>
            </a:r>
            <a:r>
              <a:rPr kumimoji="1" lang="en-US" altLang="zh-CN" sz="2800" b="1" dirty="0">
                <a:solidFill>
                  <a:srgbClr val="0000CC"/>
                </a:solidFill>
                <a:latin typeface="Times New Roman" panose="02020603050405020304" pitchFamily="18" charset="0"/>
                <a:ea typeface="楷体_GB2312" pitchFamily="49" charset="-122"/>
              </a:rPr>
              <a:t>The definition of uniform plane wave</a:t>
            </a:r>
            <a:endParaRPr lang="en-US" altLang="zh-CN" sz="2800" b="1" dirty="0">
              <a:solidFill>
                <a:srgbClr val="0000CC"/>
              </a:solidFill>
              <a:latin typeface="宋体" panose="02010600030101010101" pitchFamily="2" charset="-122"/>
              <a:ea typeface="楷体_GB2312" pitchFamily="49" charset="-122"/>
            </a:endParaRPr>
          </a:p>
        </p:txBody>
      </p:sp>
      <p:sp>
        <p:nvSpPr>
          <p:cNvPr id="140294" name="Text Box 4"/>
          <p:cNvSpPr txBox="1">
            <a:spLocks noChangeArrowheads="1"/>
          </p:cNvSpPr>
          <p:nvPr/>
        </p:nvSpPr>
        <p:spPr bwMode="auto">
          <a:xfrm>
            <a:off x="1631950" y="794007"/>
            <a:ext cx="1044892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Char char="l"/>
            </a:pPr>
            <a:r>
              <a:rPr kumimoji="1" lang="en-US" altLang="zh-CN" sz="2000" b="1" dirty="0">
                <a:solidFill>
                  <a:srgbClr val="000000"/>
                </a:solidFill>
                <a:latin typeface="Times New Roman" panose="02020603050405020304" pitchFamily="18" charset="0"/>
                <a:ea typeface="楷体_GB2312" pitchFamily="49" charset="-122"/>
              </a:rPr>
              <a:t>   </a:t>
            </a:r>
            <a:r>
              <a:rPr kumimoji="1" lang="en-US" altLang="zh-CN" sz="2400" b="1" dirty="0">
                <a:solidFill>
                  <a:srgbClr val="800000"/>
                </a:solidFill>
                <a:latin typeface="Times New Roman" panose="02020603050405020304" pitchFamily="18" charset="0"/>
                <a:ea typeface="楷体_GB2312" pitchFamily="49" charset="-122"/>
              </a:rPr>
              <a:t>Plane wave</a:t>
            </a:r>
            <a:r>
              <a:rPr kumimoji="1" lang="zh-CN" altLang="en-US" sz="2400" b="1" dirty="0">
                <a:solidFill>
                  <a:srgbClr val="000000"/>
                </a:solidFill>
                <a:latin typeface="Times New Roman" panose="02020603050405020304" pitchFamily="18" charset="0"/>
                <a:ea typeface="楷体_GB2312" pitchFamily="49" charset="-122"/>
              </a:rPr>
              <a:t>：</a:t>
            </a:r>
            <a:r>
              <a:rPr kumimoji="1" lang="en-US" altLang="zh-CN" sz="2400" b="1" dirty="0">
                <a:solidFill>
                  <a:srgbClr val="000000"/>
                </a:solidFill>
                <a:latin typeface="Times New Roman" panose="02020603050405020304" pitchFamily="18" charset="0"/>
                <a:ea typeface="楷体_GB2312" pitchFamily="49" charset="-122"/>
              </a:rPr>
              <a:t>At any time </a:t>
            </a:r>
            <a:r>
              <a:rPr kumimoji="1" lang="en-US" altLang="zh-CN" sz="2400" b="1" dirty="0" err="1">
                <a:solidFill>
                  <a:srgbClr val="000000"/>
                </a:solidFill>
                <a:latin typeface="Times New Roman" panose="02020603050405020304" pitchFamily="18" charset="0"/>
                <a:ea typeface="楷体_GB2312" pitchFamily="49" charset="-122"/>
              </a:rPr>
              <a:t>Equiphase</a:t>
            </a:r>
            <a:r>
              <a:rPr kumimoji="1" lang="en-US" altLang="zh-CN" sz="2400" b="1" dirty="0">
                <a:solidFill>
                  <a:srgbClr val="000000"/>
                </a:solidFill>
                <a:latin typeface="Times New Roman" panose="02020603050405020304" pitchFamily="18" charset="0"/>
                <a:ea typeface="楷体_GB2312" pitchFamily="49" charset="-122"/>
              </a:rPr>
              <a:t> Surface (</a:t>
            </a:r>
            <a:r>
              <a:rPr kumimoji="1" lang="en-US" altLang="zh-CN" sz="2400" b="1" dirty="0" err="1">
                <a:solidFill>
                  <a:srgbClr val="000000"/>
                </a:solidFill>
                <a:latin typeface="Times New Roman" panose="02020603050405020304" pitchFamily="18" charset="0"/>
                <a:ea typeface="楷体_GB2312" pitchFamily="49" charset="-122"/>
              </a:rPr>
              <a:t>wavefronts</a:t>
            </a:r>
            <a:r>
              <a:rPr kumimoji="1" lang="en-US" altLang="zh-CN" sz="2400" b="1" dirty="0">
                <a:solidFill>
                  <a:srgbClr val="000000"/>
                </a:solidFill>
                <a:latin typeface="Times New Roman" panose="02020603050405020304" pitchFamily="18" charset="0"/>
                <a:ea typeface="楷体_GB2312" pitchFamily="49" charset="-122"/>
              </a:rPr>
              <a:t>) is a flat sheet (plane)</a:t>
            </a:r>
            <a:endParaRPr lang="en-US" altLang="zh-CN" sz="2400" b="1" dirty="0">
              <a:solidFill>
                <a:srgbClr val="000000"/>
              </a:solidFill>
              <a:ea typeface="仿宋_GB2312" pitchFamily="49" charset="-122"/>
            </a:endParaRPr>
          </a:p>
        </p:txBody>
      </p:sp>
      <p:sp>
        <p:nvSpPr>
          <p:cNvPr id="736261" name="Text Box 5"/>
          <p:cNvSpPr txBox="1">
            <a:spLocks noChangeArrowheads="1"/>
          </p:cNvSpPr>
          <p:nvPr/>
        </p:nvSpPr>
        <p:spPr bwMode="auto">
          <a:xfrm>
            <a:off x="1569451" y="2231594"/>
            <a:ext cx="5581650" cy="4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Char char="l"/>
            </a:pPr>
            <a:r>
              <a:rPr kumimoji="1" lang="en-US" altLang="zh-CN" sz="2000" b="1" dirty="0">
                <a:solidFill>
                  <a:srgbClr val="000000"/>
                </a:solidFill>
                <a:latin typeface="Times New Roman" panose="02020603050405020304" pitchFamily="18" charset="0"/>
                <a:ea typeface="楷体_GB2312" pitchFamily="49" charset="-122"/>
              </a:rPr>
              <a:t>   </a:t>
            </a:r>
            <a:r>
              <a:rPr kumimoji="1" lang="en-US" altLang="zh-CN" sz="2400" b="1" dirty="0">
                <a:solidFill>
                  <a:srgbClr val="800000"/>
                </a:solidFill>
                <a:latin typeface="Times New Roman" panose="02020603050405020304" pitchFamily="18" charset="0"/>
                <a:ea typeface="楷体_GB2312" pitchFamily="49" charset="-122"/>
              </a:rPr>
              <a:t>Uniform plane wave</a:t>
            </a:r>
            <a:endParaRPr lang="en-US" altLang="zh-CN" sz="2400" b="1" dirty="0">
              <a:solidFill>
                <a:srgbClr val="800000"/>
              </a:solidFill>
              <a:ea typeface="仿宋_GB2312" pitchFamily="49" charset="-122"/>
            </a:endParaRPr>
          </a:p>
        </p:txBody>
      </p:sp>
      <p:sp>
        <p:nvSpPr>
          <p:cNvPr id="736262" name="Text Box 6"/>
          <p:cNvSpPr txBox="1">
            <a:spLocks noChangeArrowheads="1"/>
          </p:cNvSpPr>
          <p:nvPr/>
        </p:nvSpPr>
        <p:spPr bwMode="auto">
          <a:xfrm>
            <a:off x="1525588" y="1630552"/>
            <a:ext cx="10448924" cy="46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Char char="l"/>
            </a:pPr>
            <a:r>
              <a:rPr kumimoji="1" lang="en-US" altLang="zh-CN" sz="2000" b="1" dirty="0">
                <a:solidFill>
                  <a:srgbClr val="000000"/>
                </a:solidFill>
                <a:latin typeface="Times New Roman" panose="02020603050405020304" pitchFamily="18" charset="0"/>
                <a:ea typeface="楷体_GB2312" pitchFamily="49" charset="-122"/>
              </a:rPr>
              <a:t>   </a:t>
            </a:r>
            <a:r>
              <a:rPr kumimoji="1" lang="en-US" altLang="zh-CN" sz="2400" b="1" dirty="0">
                <a:solidFill>
                  <a:srgbClr val="800000"/>
                </a:solidFill>
                <a:latin typeface="Times New Roman" panose="02020603050405020304" pitchFamily="18" charset="0"/>
                <a:ea typeface="楷体_GB2312" pitchFamily="49" charset="-122"/>
              </a:rPr>
              <a:t>Uniform</a:t>
            </a:r>
            <a:r>
              <a:rPr kumimoji="1" lang="zh-CN" altLang="en-US" sz="2400" b="1" dirty="0">
                <a:solidFill>
                  <a:srgbClr val="000000"/>
                </a:solidFill>
                <a:latin typeface="Times New Roman" panose="02020603050405020304" pitchFamily="18" charset="0"/>
                <a:ea typeface="楷体_GB2312" pitchFamily="49" charset="-122"/>
              </a:rPr>
              <a:t>：</a:t>
            </a:r>
            <a:r>
              <a:rPr kumimoji="1" lang="en-US" altLang="zh-CN" sz="2400" b="1" dirty="0">
                <a:solidFill>
                  <a:srgbClr val="000000"/>
                </a:solidFill>
                <a:latin typeface="Times New Roman" panose="02020603050405020304" pitchFamily="18" charset="0"/>
                <a:ea typeface="楷体_GB2312" pitchFamily="49" charset="-122"/>
              </a:rPr>
              <a:t>The amplitude of the EM field in the </a:t>
            </a:r>
            <a:r>
              <a:rPr kumimoji="1" lang="en-US" altLang="zh-CN" sz="2400" b="1" dirty="0" err="1">
                <a:solidFill>
                  <a:srgbClr val="000000"/>
                </a:solidFill>
                <a:latin typeface="Times New Roman" panose="02020603050405020304" pitchFamily="18" charset="0"/>
                <a:ea typeface="楷体_GB2312" pitchFamily="49" charset="-122"/>
              </a:rPr>
              <a:t>equiphase</a:t>
            </a:r>
            <a:r>
              <a:rPr kumimoji="1" lang="en-US" altLang="zh-CN" sz="2400" b="1" dirty="0">
                <a:solidFill>
                  <a:srgbClr val="000000"/>
                </a:solidFill>
                <a:latin typeface="Times New Roman" panose="02020603050405020304" pitchFamily="18" charset="0"/>
                <a:ea typeface="楷体_GB2312" pitchFamily="49" charset="-122"/>
              </a:rPr>
              <a:t> surface is fixed</a:t>
            </a:r>
            <a:endParaRPr lang="en-US" altLang="zh-CN" sz="2400" b="1" dirty="0">
              <a:solidFill>
                <a:srgbClr val="000000"/>
              </a:solidFill>
              <a:ea typeface="仿宋_GB2312" pitchFamily="49" charset="-122"/>
            </a:endParaRPr>
          </a:p>
        </p:txBody>
      </p:sp>
      <p:sp>
        <p:nvSpPr>
          <p:cNvPr id="140297" name="Text Box 9"/>
          <p:cNvSpPr txBox="1">
            <a:spLocks noChangeArrowheads="1"/>
          </p:cNvSpPr>
          <p:nvPr/>
        </p:nvSpPr>
        <p:spPr bwMode="auto">
          <a:xfrm>
            <a:off x="2471761" y="2578889"/>
            <a:ext cx="10302264" cy="9489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 typeface="Wingdings" panose="05000000000000000000" pitchFamily="2" charset="2"/>
              <a:buNone/>
            </a:pPr>
            <a:r>
              <a:rPr kumimoji="1" lang="en-US" altLang="zh-CN" sz="2400" b="1" dirty="0">
                <a:solidFill>
                  <a:srgbClr val="000000"/>
                </a:solidFill>
                <a:latin typeface="Times New Roman" panose="02020603050405020304" pitchFamily="18" charset="0"/>
                <a:ea typeface="楷体_GB2312" pitchFamily="49" charset="-122"/>
              </a:rPr>
              <a:t>The </a:t>
            </a:r>
            <a:r>
              <a:rPr kumimoji="1" lang="en-US" altLang="zh-CN" sz="2400" b="1" dirty="0" err="1">
                <a:solidFill>
                  <a:srgbClr val="000000"/>
                </a:solidFill>
                <a:latin typeface="Times New Roman" panose="02020603050405020304" pitchFamily="18" charset="0"/>
                <a:ea typeface="楷体_GB2312" pitchFamily="49" charset="-122"/>
              </a:rPr>
              <a:t>equiphase</a:t>
            </a:r>
            <a:r>
              <a:rPr kumimoji="1" lang="en-US" altLang="zh-CN" sz="2400" b="1" dirty="0">
                <a:solidFill>
                  <a:srgbClr val="000000"/>
                </a:solidFill>
                <a:latin typeface="Times New Roman" panose="02020603050405020304" pitchFamily="18" charset="0"/>
                <a:ea typeface="楷体_GB2312" pitchFamily="49" charset="-122"/>
              </a:rPr>
              <a:t> surface of EM wave is plane, and also the</a:t>
            </a:r>
          </a:p>
          <a:p>
            <a:pPr algn="just">
              <a:lnSpc>
                <a:spcPct val="110000"/>
              </a:lnSpc>
              <a:spcBef>
                <a:spcPct val="20000"/>
              </a:spcBef>
              <a:buFont typeface="Wingdings" panose="05000000000000000000" pitchFamily="2" charset="2"/>
              <a:buNone/>
            </a:pPr>
            <a:r>
              <a:rPr kumimoji="1" lang="en-US" altLang="zh-CN" sz="2400" b="1" dirty="0">
                <a:solidFill>
                  <a:srgbClr val="000000"/>
                </a:solidFill>
                <a:latin typeface="Times New Roman" panose="02020603050405020304" pitchFamily="18" charset="0"/>
                <a:ea typeface="楷体_GB2312" pitchFamily="49" charset="-122"/>
              </a:rPr>
              <a:t>amplitude of EM field on the </a:t>
            </a:r>
            <a:r>
              <a:rPr kumimoji="1" lang="en-US" altLang="zh-CN" sz="2400" b="1" dirty="0" err="1">
                <a:solidFill>
                  <a:srgbClr val="000000"/>
                </a:solidFill>
                <a:latin typeface="Times New Roman" panose="02020603050405020304" pitchFamily="18" charset="0"/>
                <a:ea typeface="楷体_GB2312" pitchFamily="49" charset="-122"/>
              </a:rPr>
              <a:t>equiphase</a:t>
            </a:r>
            <a:r>
              <a:rPr kumimoji="1" lang="en-US" altLang="zh-CN" sz="2400" b="1" dirty="0">
                <a:solidFill>
                  <a:srgbClr val="000000"/>
                </a:solidFill>
                <a:latin typeface="Times New Roman" panose="02020603050405020304" pitchFamily="18" charset="0"/>
                <a:ea typeface="楷体_GB2312" pitchFamily="49" charset="-122"/>
              </a:rPr>
              <a:t> surface is a constant.</a:t>
            </a:r>
            <a:endParaRPr lang="en-US" altLang="zh-CN" sz="2400" b="1" dirty="0">
              <a:solidFill>
                <a:srgbClr val="000000"/>
              </a:solidFill>
              <a:ea typeface="仿宋_GB2312" pitchFamily="49" charset="-122"/>
            </a:endParaRPr>
          </a:p>
        </p:txBody>
      </p:sp>
      <p:sp>
        <p:nvSpPr>
          <p:cNvPr id="140298" name="AutoShape 10"/>
          <p:cNvSpPr>
            <a:spLocks/>
          </p:cNvSpPr>
          <p:nvPr/>
        </p:nvSpPr>
        <p:spPr bwMode="auto">
          <a:xfrm>
            <a:off x="1320137" y="3680659"/>
            <a:ext cx="10639425" cy="2232025"/>
          </a:xfrm>
          <a:prstGeom prst="borderCallout1">
            <a:avLst>
              <a:gd name="adj1" fmla="val 5120"/>
              <a:gd name="adj2" fmla="val -903"/>
              <a:gd name="adj3" fmla="val 53556"/>
              <a:gd name="adj4" fmla="val -4579"/>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000" b="1" u="sng" dirty="0">
                <a:solidFill>
                  <a:srgbClr val="800000"/>
                </a:solidFill>
                <a:ea typeface="楷体_GB2312" pitchFamily="49" charset="-122"/>
              </a:rPr>
              <a:t>Features</a:t>
            </a:r>
          </a:p>
          <a:p>
            <a:pPr>
              <a:spcBef>
                <a:spcPct val="20000"/>
              </a:spcBef>
              <a:buFont typeface="Wingdings" panose="05000000000000000000" pitchFamily="2" charset="2"/>
              <a:buChar char="Ø"/>
            </a:pPr>
            <a:r>
              <a:rPr lang="en-US" altLang="zh-CN" sz="2000" b="1" dirty="0" err="1">
                <a:solidFill>
                  <a:srgbClr val="0000CC"/>
                </a:solidFill>
                <a:latin typeface="Times New Roman" panose="02020603050405020304" pitchFamily="18" charset="0"/>
                <a:ea typeface="楷体_GB2312" pitchFamily="49" charset="-122"/>
              </a:rPr>
              <a:t>Equi</a:t>
            </a:r>
            <a:r>
              <a:rPr lang="en-US" altLang="zh-CN" sz="2000" b="1" dirty="0">
                <a:solidFill>
                  <a:srgbClr val="0000CC"/>
                </a:solidFill>
                <a:latin typeface="Times New Roman" panose="02020603050405020304" pitchFamily="18" charset="0"/>
                <a:ea typeface="楷体_GB2312" pitchFamily="49" charset="-122"/>
              </a:rPr>
              <a:t>-phase surface and Equal-Amplitude Surface of uniform plane wave are coincidence or parallel</a:t>
            </a:r>
          </a:p>
          <a:p>
            <a:pPr>
              <a:spcBef>
                <a:spcPct val="20000"/>
              </a:spcBef>
              <a:buFont typeface="Wingdings" panose="05000000000000000000" pitchFamily="2" charset="2"/>
              <a:buChar char="Ø"/>
            </a:pPr>
            <a:r>
              <a:rPr lang="en-US" altLang="zh-CN" sz="2000" b="1" dirty="0">
                <a:solidFill>
                  <a:srgbClr val="0000CC"/>
                </a:solidFill>
                <a:latin typeface="Times New Roman" panose="02020603050405020304" pitchFamily="18" charset="0"/>
                <a:ea typeface="楷体_GB2312" pitchFamily="49" charset="-122"/>
              </a:rPr>
              <a:t>The electric field complex vector in  </a:t>
            </a:r>
            <a:r>
              <a:rPr lang="en-US" altLang="zh-CN" sz="2000" b="1" dirty="0" err="1">
                <a:solidFill>
                  <a:srgbClr val="0000CC"/>
                </a:solidFill>
                <a:latin typeface="Times New Roman" panose="02020603050405020304" pitchFamily="18" charset="0"/>
                <a:ea typeface="楷体_GB2312" pitchFamily="49" charset="-122"/>
              </a:rPr>
              <a:t>equiphase</a:t>
            </a:r>
            <a:r>
              <a:rPr lang="en-US" altLang="zh-CN" sz="2000" b="1" dirty="0">
                <a:solidFill>
                  <a:srgbClr val="0000CC"/>
                </a:solidFill>
                <a:latin typeface="Times New Roman" panose="02020603050405020304" pitchFamily="18" charset="0"/>
                <a:ea typeface="楷体_GB2312" pitchFamily="49" charset="-122"/>
              </a:rPr>
              <a:t> surface(</a:t>
            </a:r>
            <a:r>
              <a:rPr lang="en-US" altLang="zh-CN" sz="2000" b="1" dirty="0" err="1">
                <a:solidFill>
                  <a:srgbClr val="0000CC"/>
                </a:solidFill>
                <a:latin typeface="Times New Roman" panose="02020603050405020304" pitchFamily="18" charset="0"/>
                <a:ea typeface="楷体_GB2312" pitchFamily="49" charset="-122"/>
              </a:rPr>
              <a:t>Eqs</a:t>
            </a:r>
            <a:r>
              <a:rPr lang="en-US" altLang="zh-CN" sz="2000" b="1" dirty="0">
                <a:solidFill>
                  <a:srgbClr val="0000CC"/>
                </a:solidFill>
                <a:latin typeface="Times New Roman" panose="02020603050405020304" pitchFamily="18" charset="0"/>
                <a:ea typeface="楷体_GB2312" pitchFamily="49" charset="-122"/>
              </a:rPr>
              <a:t>) is a  constant vector</a:t>
            </a:r>
          </a:p>
          <a:p>
            <a:pPr>
              <a:spcBef>
                <a:spcPct val="20000"/>
              </a:spcBef>
              <a:buFont typeface="Wingdings" panose="05000000000000000000" pitchFamily="2" charset="2"/>
              <a:buChar char="Ø"/>
            </a:pPr>
            <a:r>
              <a:rPr lang="en-US" altLang="zh-CN" sz="2000" b="1" dirty="0">
                <a:solidFill>
                  <a:srgbClr val="0000CC"/>
                </a:solidFill>
                <a:latin typeface="Times New Roman" panose="02020603050405020304" pitchFamily="18" charset="0"/>
                <a:ea typeface="楷体_GB2312" pitchFamily="49" charset="-122"/>
              </a:rPr>
              <a:t>The amplitude and direction of the EM field in </a:t>
            </a:r>
            <a:r>
              <a:rPr lang="en-US" altLang="zh-CN" sz="2000" b="1" dirty="0" err="1">
                <a:solidFill>
                  <a:srgbClr val="0000CC"/>
                </a:solidFill>
                <a:latin typeface="Times New Roman" panose="02020603050405020304" pitchFamily="18" charset="0"/>
                <a:ea typeface="楷体_GB2312" pitchFamily="49" charset="-122"/>
              </a:rPr>
              <a:t>equi</a:t>
            </a:r>
            <a:r>
              <a:rPr lang="en-US" altLang="zh-CN" sz="2000" b="1" dirty="0">
                <a:solidFill>
                  <a:srgbClr val="0000CC"/>
                </a:solidFill>
                <a:latin typeface="Times New Roman" panose="02020603050405020304" pitchFamily="18" charset="0"/>
                <a:ea typeface="楷体_GB2312" pitchFamily="49" charset="-122"/>
              </a:rPr>
              <a:t>-phase surface are fixed at  any time</a:t>
            </a:r>
          </a:p>
        </p:txBody>
      </p:sp>
      <p:sp>
        <p:nvSpPr>
          <p:cNvPr id="736277" name="AutoShape 21"/>
          <p:cNvSpPr>
            <a:spLocks noChangeArrowheads="1"/>
          </p:cNvSpPr>
          <p:nvPr/>
        </p:nvSpPr>
        <p:spPr bwMode="auto">
          <a:xfrm>
            <a:off x="2482063" y="5690172"/>
            <a:ext cx="9685326" cy="1150143"/>
          </a:xfrm>
          <a:prstGeom prst="ellipseRibbon">
            <a:avLst>
              <a:gd name="adj1" fmla="val 25000"/>
              <a:gd name="adj2" fmla="val 50000"/>
              <a:gd name="adj3" fmla="val 12500"/>
            </a:avLst>
          </a:prstGeom>
          <a:solidFill>
            <a:srgbClr val="FFFFFF"/>
          </a:solidFill>
          <a:ln w="9525">
            <a:solidFill>
              <a:srgbClr val="FF9900"/>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000" b="1" dirty="0">
                <a:solidFill>
                  <a:srgbClr val="800000"/>
                </a:solidFill>
                <a:latin typeface="Times New Roman" panose="02020603050405020304" pitchFamily="18" charset="0"/>
                <a:ea typeface="幼圆" panose="02010509060101010101" pitchFamily="49" charset="-122"/>
                <a:cs typeface="Arial" panose="020B0604020202020204" pitchFamily="34" charset="0"/>
              </a:rPr>
              <a:t>Q</a:t>
            </a:r>
            <a:r>
              <a:rPr lang="zh-CN" altLang="en-US" sz="2000" b="1" dirty="0">
                <a:solidFill>
                  <a:srgbClr val="800000"/>
                </a:solidFill>
                <a:latin typeface="Times New Roman" panose="02020603050405020304" pitchFamily="18" charset="0"/>
                <a:ea typeface="幼圆" panose="02010509060101010101" pitchFamily="49" charset="-122"/>
                <a:cs typeface="Arial" panose="020B0604020202020204" pitchFamily="34" charset="0"/>
              </a:rPr>
              <a:t>：</a:t>
            </a:r>
            <a:r>
              <a:rPr lang="en-US" altLang="zh-CN" sz="2000" b="1" dirty="0">
                <a:solidFill>
                  <a:srgbClr val="800000"/>
                </a:solidFill>
                <a:latin typeface="Times New Roman" panose="02020603050405020304" pitchFamily="18" charset="0"/>
                <a:ea typeface="幼圆" panose="02010509060101010101" pitchFamily="49" charset="-122"/>
                <a:cs typeface="Arial" panose="020B0604020202020204" pitchFamily="34" charset="0"/>
              </a:rPr>
              <a:t>At different moments , the EM field in </a:t>
            </a:r>
            <a:r>
              <a:rPr lang="en-US" altLang="zh-CN" sz="2000" b="1" dirty="0" err="1">
                <a:solidFill>
                  <a:srgbClr val="800000"/>
                </a:solidFill>
                <a:latin typeface="Times New Roman" panose="02020603050405020304" pitchFamily="18" charset="0"/>
                <a:ea typeface="幼圆" panose="02010509060101010101" pitchFamily="49" charset="-122"/>
                <a:cs typeface="Arial" panose="020B0604020202020204" pitchFamily="34" charset="0"/>
              </a:rPr>
              <a:t>equi</a:t>
            </a:r>
            <a:r>
              <a:rPr lang="en-US" altLang="zh-CN" sz="2000" b="1" dirty="0">
                <a:solidFill>
                  <a:srgbClr val="800000"/>
                </a:solidFill>
                <a:latin typeface="Times New Roman" panose="02020603050405020304" pitchFamily="18" charset="0"/>
                <a:ea typeface="幼圆" panose="02010509060101010101" pitchFamily="49" charset="-122"/>
                <a:cs typeface="Arial" panose="020B0604020202020204" pitchFamily="34" charset="0"/>
              </a:rPr>
              <a:t>-phase surface of uniform plane wave is the same </a:t>
            </a:r>
            <a:r>
              <a:rPr lang="zh-CN" altLang="en-US" sz="2000" b="1" dirty="0">
                <a:solidFill>
                  <a:srgbClr val="80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169443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blinds(horizontal)">
                                      <p:cBhvr>
                                        <p:cTn id="7" dur="500"/>
                                        <p:tgtEl>
                                          <p:spTgt spid="14029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36262"/>
                                        </p:tgtEl>
                                        <p:attrNameLst>
                                          <p:attrName>style.visibility</p:attrName>
                                        </p:attrNameLst>
                                      </p:cBhvr>
                                      <p:to>
                                        <p:strVal val="visible"/>
                                      </p:to>
                                    </p:set>
                                    <p:animEffect transition="in" filter="blinds(horizontal)">
                                      <p:cBhvr>
                                        <p:cTn id="10" dur="500"/>
                                        <p:tgtEl>
                                          <p:spTgt spid="73626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36261"/>
                                        </p:tgtEl>
                                        <p:attrNameLst>
                                          <p:attrName>style.visibility</p:attrName>
                                        </p:attrNameLst>
                                      </p:cBhvr>
                                      <p:to>
                                        <p:strVal val="visible"/>
                                      </p:to>
                                    </p:set>
                                    <p:animEffect transition="in" filter="blinds(horizontal)">
                                      <p:cBhvr>
                                        <p:cTn id="13" dur="500"/>
                                        <p:tgtEl>
                                          <p:spTgt spid="7362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0297"/>
                                        </p:tgtEl>
                                        <p:attrNameLst>
                                          <p:attrName>style.visibility</p:attrName>
                                        </p:attrNameLst>
                                      </p:cBhvr>
                                      <p:to>
                                        <p:strVal val="visible"/>
                                      </p:to>
                                    </p:set>
                                    <p:animEffect transition="in" filter="blinds(horizontal)">
                                      <p:cBhvr>
                                        <p:cTn id="18" dur="500"/>
                                        <p:tgtEl>
                                          <p:spTgt spid="1402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0298"/>
                                        </p:tgtEl>
                                        <p:attrNameLst>
                                          <p:attrName>style.visibility</p:attrName>
                                        </p:attrNameLst>
                                      </p:cBhvr>
                                      <p:to>
                                        <p:strVal val="visible"/>
                                      </p:to>
                                    </p:set>
                                    <p:animEffect transition="in" filter="blinds(horizontal)">
                                      <p:cBhvr>
                                        <p:cTn id="23" dur="500"/>
                                        <p:tgtEl>
                                          <p:spTgt spid="140298"/>
                                        </p:tgtEl>
                                      </p:cBhvr>
                                    </p:animEffect>
                                  </p:childTnLst>
                                </p:cTn>
                              </p:par>
                            </p:childTnLst>
                          </p:cTn>
                        </p:par>
                        <p:par>
                          <p:cTn id="24" fill="hold" nodeType="afterGroup">
                            <p:stCondLst>
                              <p:cond delay="500"/>
                            </p:stCondLst>
                            <p:childTnLst>
                              <p:par>
                                <p:cTn id="25" presetID="3" presetClass="entr" presetSubtype="10" fill="hold" nodeType="afterEffect">
                                  <p:stCondLst>
                                    <p:cond delay="0"/>
                                  </p:stCondLst>
                                  <p:childTnLst>
                                    <p:set>
                                      <p:cBhvr>
                                        <p:cTn id="26" dur="1" fill="hold">
                                          <p:stCondLst>
                                            <p:cond delay="0"/>
                                          </p:stCondLst>
                                        </p:cTn>
                                        <p:tgtEl>
                                          <p:spTgt spid="140290"/>
                                        </p:tgtEl>
                                        <p:attrNameLst>
                                          <p:attrName>style.visibility</p:attrName>
                                        </p:attrNameLst>
                                      </p:cBhvr>
                                      <p:to>
                                        <p:strVal val="visible"/>
                                      </p:to>
                                    </p:set>
                                    <p:animEffect transition="in" filter="blinds(horizontal)">
                                      <p:cBhvr>
                                        <p:cTn id="27" dur="500"/>
                                        <p:tgtEl>
                                          <p:spTgt spid="1402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6277"/>
                                        </p:tgtEl>
                                        <p:attrNameLst>
                                          <p:attrName>style.visibility</p:attrName>
                                        </p:attrNameLst>
                                      </p:cBhvr>
                                      <p:to>
                                        <p:strVal val="visible"/>
                                      </p:to>
                                    </p:set>
                                    <p:animEffect transition="in" filter="blinds(horizontal)">
                                      <p:cBhvr>
                                        <p:cTn id="32" dur="500"/>
                                        <p:tgtEl>
                                          <p:spTgt spid="736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p:bldP spid="736261" grpId="0"/>
      <p:bldP spid="736262" grpId="0"/>
      <p:bldP spid="140297" grpId="0" animBg="1"/>
      <p:bldP spid="140298" grpId="0" animBg="1"/>
      <p:bldP spid="7362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3"/>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F43DB42-14B7-4D44-8579-178AE617F661}" type="slidenum">
              <a:rPr lang="en-US" altLang="zh-CN" sz="1400">
                <a:solidFill>
                  <a:srgbClr val="000000"/>
                </a:solidFill>
              </a:rPr>
              <a:pPr algn="r"/>
              <a:t>50</a:t>
            </a:fld>
            <a:endParaRPr lang="en-US" altLang="zh-CN" sz="1400">
              <a:solidFill>
                <a:srgbClr val="000000"/>
              </a:solidFill>
            </a:endParaRPr>
          </a:p>
        </p:txBody>
      </p:sp>
      <p:grpSp>
        <p:nvGrpSpPr>
          <p:cNvPr id="731140" name="Group 4"/>
          <p:cNvGrpSpPr>
            <a:grpSpLocks/>
          </p:cNvGrpSpPr>
          <p:nvPr/>
        </p:nvGrpSpPr>
        <p:grpSpPr bwMode="auto">
          <a:xfrm>
            <a:off x="2063751" y="981075"/>
            <a:ext cx="4411663" cy="869950"/>
            <a:chOff x="249" y="621"/>
            <a:chExt cx="2779" cy="548"/>
          </a:xfrm>
        </p:grpSpPr>
        <p:sp>
          <p:nvSpPr>
            <p:cNvPr id="216068" name="Rectangle 5"/>
            <p:cNvSpPr>
              <a:spLocks noChangeArrowheads="1"/>
            </p:cNvSpPr>
            <p:nvPr/>
          </p:nvSpPr>
          <p:spPr bwMode="auto">
            <a:xfrm>
              <a:off x="249" y="651"/>
              <a:ext cx="17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b="1" dirty="0">
                  <a:solidFill>
                    <a:srgbClr val="000000"/>
                  </a:solidFill>
                  <a:latin typeface="Times New Roman" panose="02020603050405020304" pitchFamily="18" charset="0"/>
                  <a:cs typeface="Times New Roman" panose="02020603050405020304" pitchFamily="18" charset="0"/>
                </a:rPr>
                <a:t>The energy density of electric field </a:t>
              </a:r>
              <a:r>
                <a:rPr lang="zh-CN" altLang="en-US" dirty="0">
                  <a:solidFill>
                    <a:srgbClr val="000000"/>
                  </a:solidFill>
                  <a:latin typeface="Times New Roman" panose="02020603050405020304" pitchFamily="18" charset="0"/>
                  <a:cs typeface="Times New Roman" panose="02020603050405020304" pitchFamily="18" charset="0"/>
                </a:rPr>
                <a:t>：</a:t>
              </a:r>
            </a:p>
          </p:txBody>
        </p:sp>
        <p:graphicFrame>
          <p:nvGraphicFramePr>
            <p:cNvPr id="216069" name="Object 6"/>
            <p:cNvGraphicFramePr>
              <a:graphicFrameLocks noChangeAspect="1"/>
            </p:cNvGraphicFramePr>
            <p:nvPr/>
          </p:nvGraphicFramePr>
          <p:xfrm>
            <a:off x="1970" y="621"/>
            <a:ext cx="1058" cy="548"/>
          </p:xfrm>
          <a:graphic>
            <a:graphicData uri="http://schemas.openxmlformats.org/presentationml/2006/ole">
              <mc:AlternateContent xmlns:mc="http://schemas.openxmlformats.org/markup-compatibility/2006">
                <mc:Choice xmlns:v="urn:schemas-microsoft-com:vml" Requires="v">
                  <p:oleObj spid="_x0000_s247957" name="Equation" r:id="rId3" imgW="780939" imgH="380876" progId="Equation.DSMT4">
                    <p:embed/>
                  </p:oleObj>
                </mc:Choice>
                <mc:Fallback>
                  <p:oleObj name="Equation" r:id="rId3" imgW="780939" imgH="38087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 y="621"/>
                          <a:ext cx="1058" cy="548"/>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1143" name="Group 7"/>
          <p:cNvGrpSpPr>
            <a:grpSpLocks/>
          </p:cNvGrpSpPr>
          <p:nvPr/>
        </p:nvGrpSpPr>
        <p:grpSpPr bwMode="auto">
          <a:xfrm>
            <a:off x="1992314" y="1700213"/>
            <a:ext cx="5024437" cy="869950"/>
            <a:chOff x="249" y="1155"/>
            <a:chExt cx="3165" cy="548"/>
          </a:xfrm>
        </p:grpSpPr>
        <p:sp>
          <p:nvSpPr>
            <p:cNvPr id="216071" name="Rectangle 8"/>
            <p:cNvSpPr>
              <a:spLocks noChangeArrowheads="1"/>
            </p:cNvSpPr>
            <p:nvPr/>
          </p:nvSpPr>
          <p:spPr bwMode="auto">
            <a:xfrm>
              <a:off x="249" y="1224"/>
              <a:ext cx="183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b="1">
                  <a:solidFill>
                    <a:srgbClr val="0000CC"/>
                  </a:solidFill>
                  <a:latin typeface="Times New Roman" panose="02020603050405020304" pitchFamily="18" charset="0"/>
                  <a:cs typeface="Times New Roman" panose="02020603050405020304" pitchFamily="18" charset="0"/>
                </a:rPr>
                <a:t>The energy density of magnetic field </a:t>
              </a:r>
              <a:r>
                <a:rPr lang="zh-CN" altLang="en-US">
                  <a:solidFill>
                    <a:srgbClr val="0000CC"/>
                  </a:solidFill>
                  <a:latin typeface="Times New Roman" panose="02020603050405020304" pitchFamily="18" charset="0"/>
                  <a:cs typeface="Times New Roman" panose="02020603050405020304" pitchFamily="18" charset="0"/>
                </a:rPr>
                <a:t>：</a:t>
              </a:r>
            </a:p>
          </p:txBody>
        </p:sp>
        <p:graphicFrame>
          <p:nvGraphicFramePr>
            <p:cNvPr id="216072" name="Object 9"/>
            <p:cNvGraphicFramePr>
              <a:graphicFrameLocks noChangeAspect="1"/>
            </p:cNvGraphicFramePr>
            <p:nvPr/>
          </p:nvGraphicFramePr>
          <p:xfrm>
            <a:off x="2288" y="1155"/>
            <a:ext cx="1126" cy="548"/>
          </p:xfrm>
          <a:graphic>
            <a:graphicData uri="http://schemas.openxmlformats.org/presentationml/2006/ole">
              <mc:AlternateContent xmlns:mc="http://schemas.openxmlformats.org/markup-compatibility/2006">
                <mc:Choice xmlns:v="urn:schemas-microsoft-com:vml" Requires="v">
                  <p:oleObj spid="_x0000_s247958" name="Equation" r:id="rId5" imgW="828718" imgH="380876" progId="Equation.DSMT4">
                    <p:embed/>
                  </p:oleObj>
                </mc:Choice>
                <mc:Fallback>
                  <p:oleObj name="Equation" r:id="rId5" imgW="828718" imgH="38087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8" y="1155"/>
                          <a:ext cx="1126" cy="548"/>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1147" name="Rectangle 11"/>
          <p:cNvSpPr>
            <a:spLocks noChangeArrowheads="1"/>
          </p:cNvSpPr>
          <p:nvPr/>
        </p:nvSpPr>
        <p:spPr bwMode="auto">
          <a:xfrm>
            <a:off x="1992314" y="2546350"/>
            <a:ext cx="333692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b="1">
                <a:solidFill>
                  <a:srgbClr val="000000"/>
                </a:solidFill>
                <a:latin typeface="Times New Roman" panose="02020603050405020304" pitchFamily="18" charset="0"/>
                <a:cs typeface="Times New Roman" panose="02020603050405020304" pitchFamily="18" charset="0"/>
              </a:rPr>
              <a:t>The total energy density of electromagnetic field </a:t>
            </a:r>
            <a:r>
              <a:rPr lang="zh-CN" altLang="en-US" sz="2400">
                <a:solidFill>
                  <a:srgbClr val="000000"/>
                </a:solidFill>
                <a:latin typeface="Times New Roman" panose="02020603050405020304" pitchFamily="18" charset="0"/>
                <a:cs typeface="Times New Roman" panose="02020603050405020304" pitchFamily="18" charset="0"/>
              </a:rPr>
              <a:t>：</a:t>
            </a:r>
            <a:endParaRPr lang="zh-CN" altLang="en-US" sz="2400">
              <a:solidFill>
                <a:srgbClr val="000000"/>
              </a:solidFill>
              <a:cs typeface="Times New Roman" panose="02020603050405020304" pitchFamily="18" charset="0"/>
            </a:endParaRPr>
          </a:p>
        </p:txBody>
      </p:sp>
      <p:graphicFrame>
        <p:nvGraphicFramePr>
          <p:cNvPr id="216074" name="Object 12"/>
          <p:cNvGraphicFramePr>
            <a:graphicFrameLocks noChangeAspect="1"/>
          </p:cNvGraphicFramePr>
          <p:nvPr/>
        </p:nvGraphicFramePr>
        <p:xfrm>
          <a:off x="4872039" y="2492375"/>
          <a:ext cx="4090987" cy="869950"/>
        </p:xfrm>
        <a:graphic>
          <a:graphicData uri="http://schemas.openxmlformats.org/presentationml/2006/ole">
            <mc:AlternateContent xmlns:mc="http://schemas.openxmlformats.org/markup-compatibility/2006">
              <mc:Choice xmlns:v="urn:schemas-microsoft-com:vml" Requires="v">
                <p:oleObj spid="_x0000_s247959" name="Equation" r:id="rId7" imgW="1904973" imgH="380876" progId="Equation.DSMT4">
                  <p:embed/>
                </p:oleObj>
              </mc:Choice>
              <mc:Fallback>
                <p:oleObj name="Equation" r:id="rId7" imgW="1904973" imgH="38087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2039" y="2492375"/>
                        <a:ext cx="4090987" cy="86995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6075" name="Rectangle 14"/>
          <p:cNvSpPr>
            <a:spLocks noChangeArrowheads="1"/>
          </p:cNvSpPr>
          <p:nvPr/>
        </p:nvSpPr>
        <p:spPr bwMode="auto">
          <a:xfrm>
            <a:off x="1992313" y="3254665"/>
            <a:ext cx="23749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b="1" dirty="0">
                <a:solidFill>
                  <a:srgbClr val="0000CC"/>
                </a:solidFill>
                <a:latin typeface="Times New Roman" panose="02020603050405020304" pitchFamily="18" charset="0"/>
                <a:cs typeface="Times New Roman" panose="02020603050405020304" pitchFamily="18" charset="0"/>
              </a:rPr>
              <a:t>The total energy of electromagnetic field </a:t>
            </a:r>
          </a:p>
          <a:p>
            <a:pPr fontAlgn="ctr"/>
            <a:r>
              <a:rPr lang="en-US" altLang="zh-CN" b="1" dirty="0">
                <a:solidFill>
                  <a:srgbClr val="0000CC"/>
                </a:solidFill>
                <a:latin typeface="Times New Roman" panose="02020603050405020304" pitchFamily="18" charset="0"/>
                <a:cs typeface="Times New Roman" panose="02020603050405020304" pitchFamily="18" charset="0"/>
              </a:rPr>
              <a:t> in the volume V </a:t>
            </a:r>
            <a:r>
              <a:rPr lang="zh-CN" altLang="en-US" dirty="0">
                <a:solidFill>
                  <a:srgbClr val="0000CC"/>
                </a:solidFill>
                <a:latin typeface="Times New Roman" panose="02020603050405020304" pitchFamily="18" charset="0"/>
                <a:cs typeface="Times New Roman" panose="02020603050405020304" pitchFamily="18" charset="0"/>
              </a:rPr>
              <a:t>：</a:t>
            </a:r>
            <a:endParaRPr lang="zh-CN" altLang="en-US" dirty="0">
              <a:solidFill>
                <a:srgbClr val="0000CC"/>
              </a:solidFill>
              <a:cs typeface="Times New Roman" panose="02020603050405020304" pitchFamily="18" charset="0"/>
            </a:endParaRPr>
          </a:p>
        </p:txBody>
      </p:sp>
      <p:graphicFrame>
        <p:nvGraphicFramePr>
          <p:cNvPr id="216076" name="Object 15"/>
          <p:cNvGraphicFramePr>
            <a:graphicFrameLocks noChangeAspect="1"/>
          </p:cNvGraphicFramePr>
          <p:nvPr/>
        </p:nvGraphicFramePr>
        <p:xfrm>
          <a:off x="4440239" y="3284538"/>
          <a:ext cx="5095875" cy="869950"/>
        </p:xfrm>
        <a:graphic>
          <a:graphicData uri="http://schemas.openxmlformats.org/presentationml/2006/ole">
            <mc:AlternateContent xmlns:mc="http://schemas.openxmlformats.org/markup-compatibility/2006">
              <mc:Choice xmlns:v="urn:schemas-microsoft-com:vml" Requires="v">
                <p:oleObj spid="_x0000_s247960" name="Equation" r:id="rId9" imgW="2381148" imgH="380876" progId="Equation.DSMT4">
                  <p:embed/>
                </p:oleObj>
              </mc:Choice>
              <mc:Fallback>
                <p:oleObj name="Equation" r:id="rId9" imgW="2381148" imgH="38087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0239" y="3284538"/>
                        <a:ext cx="5095875" cy="86995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6077" name="Text Box 16"/>
          <p:cNvSpPr txBox="1">
            <a:spLocks noChangeArrowheads="1"/>
          </p:cNvSpPr>
          <p:nvPr/>
        </p:nvSpPr>
        <p:spPr bwMode="auto">
          <a:xfrm>
            <a:off x="1883718" y="4243367"/>
            <a:ext cx="9499658" cy="10064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800000"/>
                </a:solidFill>
                <a:latin typeface="Times New Roman" panose="02020603050405020304" pitchFamily="18" charset="0"/>
              </a:rPr>
              <a:t>Features</a:t>
            </a:r>
            <a:r>
              <a:rPr lang="zh-CN" altLang="en-US" sz="2000" b="1" dirty="0">
                <a:solidFill>
                  <a:srgbClr val="800000"/>
                </a:solidFill>
                <a:latin typeface="Times New Roman" panose="02020603050405020304" pitchFamily="18" charset="0"/>
                <a:ea typeface="楷体_GB2312" pitchFamily="49" charset="-122"/>
              </a:rPr>
              <a:t>：</a:t>
            </a:r>
            <a:r>
              <a:rPr lang="en-US" altLang="zh-CN" sz="2000" b="1" dirty="0">
                <a:solidFill>
                  <a:srgbClr val="800000"/>
                </a:solidFill>
                <a:latin typeface="Times New Roman" panose="02020603050405020304" pitchFamily="18" charset="0"/>
                <a:ea typeface="幼圆" panose="02010509060101010101" pitchFamily="49" charset="-122"/>
              </a:rPr>
              <a:t>When the electromagnetic field changes with time, the electromagnetic field energy density at each point of the space also changes with time, which causes the flow of electromagnetic energy.</a:t>
            </a:r>
            <a:endParaRPr lang="zh-CN" altLang="zh-CN" sz="2000" b="1" dirty="0">
              <a:solidFill>
                <a:srgbClr val="800000"/>
              </a:solidFill>
              <a:latin typeface="Times New Roman" panose="02020603050405020304" pitchFamily="18" charset="0"/>
              <a:ea typeface="幼圆" panose="02010509060101010101" pitchFamily="49" charset="-122"/>
            </a:endParaRPr>
          </a:p>
        </p:txBody>
      </p:sp>
      <p:sp>
        <p:nvSpPr>
          <p:cNvPr id="216078" name="Text Box 19"/>
          <p:cNvSpPr txBox="1">
            <a:spLocks noChangeArrowheads="1"/>
          </p:cNvSpPr>
          <p:nvPr/>
        </p:nvSpPr>
        <p:spPr bwMode="auto">
          <a:xfrm>
            <a:off x="1587256" y="399486"/>
            <a:ext cx="72839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11"/>
              </a:buBlip>
            </a:pPr>
            <a:r>
              <a:rPr lang="en-US" altLang="zh-CN" sz="2400" b="1" dirty="0">
                <a:solidFill>
                  <a:srgbClr val="000000"/>
                </a:solidFill>
              </a:rPr>
              <a:t>  </a:t>
            </a:r>
            <a:r>
              <a:rPr lang="en-US" altLang="zh-CN" sz="2000" b="1" dirty="0">
                <a:solidFill>
                  <a:srgbClr val="000000"/>
                </a:solidFill>
              </a:rPr>
              <a:t>Storage of Electromagnetic energy in the volume V</a:t>
            </a:r>
          </a:p>
        </p:txBody>
      </p:sp>
      <p:grpSp>
        <p:nvGrpSpPr>
          <p:cNvPr id="216079" name="Group 34"/>
          <p:cNvGrpSpPr>
            <a:grpSpLocks/>
          </p:cNvGrpSpPr>
          <p:nvPr/>
        </p:nvGrpSpPr>
        <p:grpSpPr bwMode="auto">
          <a:xfrm>
            <a:off x="8953358" y="506413"/>
            <a:ext cx="3024187" cy="1944688"/>
            <a:chOff x="3697" y="300"/>
            <a:chExt cx="2041" cy="1361"/>
          </a:xfrm>
        </p:grpSpPr>
        <p:sp>
          <p:nvSpPr>
            <p:cNvPr id="216080" name="Rectangle 26"/>
            <p:cNvSpPr>
              <a:spLocks noChangeArrowheads="1"/>
            </p:cNvSpPr>
            <p:nvPr/>
          </p:nvSpPr>
          <p:spPr bwMode="auto">
            <a:xfrm>
              <a:off x="3697" y="300"/>
              <a:ext cx="2041" cy="1361"/>
            </a:xfrm>
            <a:prstGeom prst="rect">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sp>
          <p:nvSpPr>
            <p:cNvPr id="216081" name="Freeform 30"/>
            <p:cNvSpPr>
              <a:spLocks/>
            </p:cNvSpPr>
            <p:nvPr/>
          </p:nvSpPr>
          <p:spPr bwMode="auto">
            <a:xfrm>
              <a:off x="3878" y="300"/>
              <a:ext cx="1678" cy="1286"/>
            </a:xfrm>
            <a:custGeom>
              <a:avLst/>
              <a:gdLst>
                <a:gd name="T0" fmla="*/ 142 w 1650"/>
                <a:gd name="T1" fmla="*/ 879 h 1286"/>
                <a:gd name="T2" fmla="*/ 63 w 1650"/>
                <a:gd name="T3" fmla="*/ 494 h 1286"/>
                <a:gd name="T4" fmla="*/ 523 w 1650"/>
                <a:gd name="T5" fmla="*/ 57 h 1286"/>
                <a:gd name="T6" fmla="*/ 1304 w 1650"/>
                <a:gd name="T7" fmla="*/ 154 h 1286"/>
                <a:gd name="T8" fmla="*/ 1671 w 1650"/>
                <a:gd name="T9" fmla="*/ 590 h 1286"/>
                <a:gd name="T10" fmla="*/ 1349 w 1650"/>
                <a:gd name="T11" fmla="*/ 1173 h 1286"/>
                <a:gd name="T12" fmla="*/ 706 w 1650"/>
                <a:gd name="T13" fmla="*/ 1269 h 1286"/>
                <a:gd name="T14" fmla="*/ 419 w 1650"/>
                <a:gd name="T15" fmla="*/ 1183 h 1286"/>
                <a:gd name="T16" fmla="*/ 273 w 1650"/>
                <a:gd name="T17" fmla="*/ 1044 h 1286"/>
                <a:gd name="T18" fmla="*/ 142 w 1650"/>
                <a:gd name="T19" fmla="*/ 879 h 1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0" h="1286">
                  <a:moveTo>
                    <a:pt x="140" y="879"/>
                  </a:moveTo>
                  <a:cubicBezTo>
                    <a:pt x="106" y="787"/>
                    <a:pt x="0" y="631"/>
                    <a:pt x="62" y="494"/>
                  </a:cubicBezTo>
                  <a:cubicBezTo>
                    <a:pt x="124" y="357"/>
                    <a:pt x="311" y="113"/>
                    <a:pt x="514" y="57"/>
                  </a:cubicBezTo>
                  <a:cubicBezTo>
                    <a:pt x="717" y="0"/>
                    <a:pt x="1093" y="65"/>
                    <a:pt x="1282" y="154"/>
                  </a:cubicBezTo>
                  <a:cubicBezTo>
                    <a:pt x="1470" y="243"/>
                    <a:pt x="1636" y="420"/>
                    <a:pt x="1643" y="590"/>
                  </a:cubicBezTo>
                  <a:cubicBezTo>
                    <a:pt x="1650" y="760"/>
                    <a:pt x="1485" y="1059"/>
                    <a:pt x="1326" y="1173"/>
                  </a:cubicBezTo>
                  <a:cubicBezTo>
                    <a:pt x="1168" y="1286"/>
                    <a:pt x="846" y="1267"/>
                    <a:pt x="694" y="1269"/>
                  </a:cubicBezTo>
                  <a:cubicBezTo>
                    <a:pt x="542" y="1271"/>
                    <a:pt x="483" y="1220"/>
                    <a:pt x="412" y="1183"/>
                  </a:cubicBezTo>
                  <a:cubicBezTo>
                    <a:pt x="341" y="1146"/>
                    <a:pt x="313" y="1095"/>
                    <a:pt x="268" y="1044"/>
                  </a:cubicBezTo>
                  <a:cubicBezTo>
                    <a:pt x="223" y="993"/>
                    <a:pt x="174" y="971"/>
                    <a:pt x="140" y="879"/>
                  </a:cubicBezTo>
                  <a:close/>
                </a:path>
              </a:pathLst>
            </a:custGeom>
            <a:gradFill rotWithShape="1">
              <a:gsLst>
                <a:gs pos="0">
                  <a:srgbClr val="213E2E"/>
                </a:gs>
                <a:gs pos="100000">
                  <a:srgbClr val="5BAB7F"/>
                </a:gs>
              </a:gsLst>
              <a:lin ang="18900000" scaled="1"/>
            </a:gradFill>
            <a:ln w="1587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6082" name="Object 31"/>
            <p:cNvGraphicFramePr>
              <a:graphicFrameLocks noChangeAspect="1"/>
            </p:cNvGraphicFramePr>
            <p:nvPr/>
          </p:nvGraphicFramePr>
          <p:xfrm>
            <a:off x="4422" y="572"/>
            <a:ext cx="449" cy="540"/>
          </p:xfrm>
          <a:graphic>
            <a:graphicData uri="http://schemas.openxmlformats.org/presentationml/2006/ole">
              <mc:AlternateContent xmlns:mc="http://schemas.openxmlformats.org/markup-compatibility/2006">
                <mc:Choice xmlns:v="urn:schemas-microsoft-com:vml" Requires="v">
                  <p:oleObj spid="_x0000_s247961" name="Equation" r:id="rId12" imgW="285867" imgH="380876" progId="Equation.DSMT4">
                    <p:embed/>
                  </p:oleObj>
                </mc:Choice>
                <mc:Fallback>
                  <p:oleObj name="Equation" r:id="rId12" imgW="285867" imgH="38087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2" y="572"/>
                          <a:ext cx="449" cy="54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83" name="Object 32"/>
            <p:cNvGraphicFramePr>
              <a:graphicFrameLocks noChangeAspect="1"/>
            </p:cNvGraphicFramePr>
            <p:nvPr/>
          </p:nvGraphicFramePr>
          <p:xfrm>
            <a:off x="5103" y="1026"/>
            <a:ext cx="234" cy="243"/>
          </p:xfrm>
          <a:graphic>
            <a:graphicData uri="http://schemas.openxmlformats.org/presentationml/2006/ole">
              <mc:AlternateContent xmlns:mc="http://schemas.openxmlformats.org/markup-compatibility/2006">
                <mc:Choice xmlns:v="urn:schemas-microsoft-com:vml" Requires="v">
                  <p:oleObj spid="_x0000_s247962" name="Equation" r:id="rId14" imgW="142799" imgH="171408" progId="Equation.DSMT4">
                    <p:embed/>
                  </p:oleObj>
                </mc:Choice>
                <mc:Fallback>
                  <p:oleObj name="Equation" r:id="rId14" imgW="142799" imgH="17140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3" y="1026"/>
                          <a:ext cx="234" cy="24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84" name="Object 33"/>
            <p:cNvGraphicFramePr>
              <a:graphicFrameLocks noChangeAspect="1"/>
            </p:cNvGraphicFramePr>
            <p:nvPr/>
          </p:nvGraphicFramePr>
          <p:xfrm>
            <a:off x="3878" y="1237"/>
            <a:ext cx="214" cy="243"/>
          </p:xfrm>
          <a:graphic>
            <a:graphicData uri="http://schemas.openxmlformats.org/presentationml/2006/ole">
              <mc:AlternateContent xmlns:mc="http://schemas.openxmlformats.org/markup-compatibility/2006">
                <mc:Choice xmlns:v="urn:schemas-microsoft-com:vml" Requires="v">
                  <p:oleObj spid="_x0000_s247963" name="Equation" r:id="rId16" imgW="133351" imgH="171408" progId="Equation.DSMT4">
                    <p:embed/>
                  </p:oleObj>
                </mc:Choice>
                <mc:Fallback>
                  <p:oleObj name="Equation" r:id="rId16" imgW="133351" imgH="171408"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78" y="1237"/>
                          <a:ext cx="214" cy="24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1171" name="AutoShape 35"/>
          <p:cNvSpPr>
            <a:spLocks noChangeArrowheads="1"/>
          </p:cNvSpPr>
          <p:nvPr/>
        </p:nvSpPr>
        <p:spPr bwMode="auto">
          <a:xfrm>
            <a:off x="1587255" y="5321301"/>
            <a:ext cx="10390289" cy="1412875"/>
          </a:xfrm>
          <a:prstGeom prst="ellipseRibbon2">
            <a:avLst>
              <a:gd name="adj1" fmla="val 25000"/>
              <a:gd name="adj2" fmla="val 50000"/>
              <a:gd name="adj3" fmla="val 12500"/>
            </a:avLst>
          </a:prstGeom>
          <a:solidFill>
            <a:srgbClr val="CCFFFF"/>
          </a:solidFill>
          <a:ln w="9525">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CC"/>
                </a:solidFill>
                <a:latin typeface="Times New Roman" panose="02020603050405020304" pitchFamily="18" charset="0"/>
                <a:ea typeface="楷体_GB2312" pitchFamily="49" charset="-122"/>
                <a:cs typeface="Arial" panose="020B0604020202020204" pitchFamily="34" charset="0"/>
              </a:rPr>
              <a:t>Conclusion:</a:t>
            </a:r>
            <a:r>
              <a:rPr lang="en-US" altLang="zh-CN" b="1" dirty="0">
                <a:solidFill>
                  <a:srgbClr val="000000"/>
                </a:solidFill>
                <a:latin typeface="Times New Roman" panose="02020603050405020304" pitchFamily="18" charset="0"/>
                <a:ea typeface="楷体_GB2312" pitchFamily="49" charset="-122"/>
                <a:cs typeface="Arial" panose="020B0604020202020204" pitchFamily="34" charset="0"/>
              </a:rPr>
              <a:t> </a:t>
            </a:r>
            <a:r>
              <a:rPr lang="en-US" altLang="zh-CN" b="1" dirty="0">
                <a:solidFill>
                  <a:srgbClr val="000000"/>
                </a:solidFill>
                <a:latin typeface="Times New Roman" panose="02020603050405020304" pitchFamily="18" charset="0"/>
                <a:cs typeface="Arial" panose="020B0604020202020204" pitchFamily="34" charset="0"/>
              </a:rPr>
              <a:t>describe the relationship of </a:t>
            </a:r>
          </a:p>
          <a:p>
            <a:pPr>
              <a:spcBef>
                <a:spcPct val="20000"/>
              </a:spcBef>
            </a:pPr>
            <a:r>
              <a:rPr lang="en-US" altLang="zh-CN" b="1" dirty="0">
                <a:solidFill>
                  <a:srgbClr val="000000"/>
                </a:solidFill>
                <a:latin typeface="Times New Roman" panose="02020603050405020304" pitchFamily="18" charset="0"/>
                <a:cs typeface="Arial" panose="020B0604020202020204" pitchFamily="34" charset="0"/>
              </a:rPr>
              <a:t>energy</a:t>
            </a:r>
            <a:r>
              <a:rPr lang="en-US" altLang="zh-CN" dirty="0">
                <a:solidFill>
                  <a:srgbClr val="000000"/>
                </a:solidFill>
                <a:latin typeface="Times New Roman" panose="02020603050405020304" pitchFamily="18" charset="0"/>
                <a:cs typeface="Arial" panose="020B0604020202020204" pitchFamily="34" charset="0"/>
              </a:rPr>
              <a:t> a</a:t>
            </a:r>
            <a:r>
              <a:rPr lang="en-US" altLang="zh-CN" b="1" dirty="0">
                <a:solidFill>
                  <a:srgbClr val="000000"/>
                </a:solidFill>
                <a:latin typeface="Times New Roman" panose="02020603050405020304" pitchFamily="18" charset="0"/>
                <a:ea typeface="楷体_GB2312" pitchFamily="49" charset="-122"/>
                <a:cs typeface="Arial" panose="020B0604020202020204" pitchFamily="34" charset="0"/>
              </a:rPr>
              <a:t>ccording to the storage energy </a:t>
            </a:r>
          </a:p>
          <a:p>
            <a:pPr>
              <a:spcBef>
                <a:spcPct val="20000"/>
              </a:spcBef>
            </a:pPr>
            <a:r>
              <a:rPr lang="en-US" altLang="zh-CN" b="1" dirty="0">
                <a:solidFill>
                  <a:srgbClr val="000000"/>
                </a:solidFill>
                <a:latin typeface="Times New Roman" panose="02020603050405020304" pitchFamily="18" charset="0"/>
                <a:ea typeface="楷体_GB2312" pitchFamily="49" charset="-122"/>
                <a:cs typeface="Arial" panose="020B0604020202020204" pitchFamily="34" charset="0"/>
              </a:rPr>
              <a:t>changed with time.</a:t>
            </a:r>
          </a:p>
        </p:txBody>
      </p:sp>
    </p:spTree>
    <p:extLst>
      <p:ext uri="{BB962C8B-B14F-4D97-AF65-F5344CB8AC3E}">
        <p14:creationId xmlns:p14="http://schemas.microsoft.com/office/powerpoint/2010/main" val="900061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1140"/>
                                        </p:tgtEl>
                                        <p:attrNameLst>
                                          <p:attrName>style.visibility</p:attrName>
                                        </p:attrNameLst>
                                      </p:cBhvr>
                                      <p:to>
                                        <p:strVal val="visible"/>
                                      </p:to>
                                    </p:set>
                                    <p:animEffect transition="in" filter="blinds(horizontal)">
                                      <p:cBhvr>
                                        <p:cTn id="7" dur="500"/>
                                        <p:tgtEl>
                                          <p:spTgt spid="731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31143"/>
                                        </p:tgtEl>
                                        <p:attrNameLst>
                                          <p:attrName>style.visibility</p:attrName>
                                        </p:attrNameLst>
                                      </p:cBhvr>
                                      <p:to>
                                        <p:strVal val="visible"/>
                                      </p:to>
                                    </p:set>
                                    <p:animEffect transition="in" filter="blinds(horizontal)">
                                      <p:cBhvr>
                                        <p:cTn id="12" dur="500"/>
                                        <p:tgtEl>
                                          <p:spTgt spid="7311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1147"/>
                                        </p:tgtEl>
                                        <p:attrNameLst>
                                          <p:attrName>style.visibility</p:attrName>
                                        </p:attrNameLst>
                                      </p:cBhvr>
                                      <p:to>
                                        <p:strVal val="visible"/>
                                      </p:to>
                                    </p:set>
                                    <p:animEffect transition="in" filter="blinds(horizontal)">
                                      <p:cBhvr>
                                        <p:cTn id="17" dur="500"/>
                                        <p:tgtEl>
                                          <p:spTgt spid="731147"/>
                                        </p:tgtEl>
                                      </p:cBhvr>
                                    </p:animEffect>
                                  </p:childTnLst>
                                </p:cTn>
                              </p:par>
                              <p:par>
                                <p:cTn id="18" presetID="3" presetClass="entr" presetSubtype="10" fill="hold" nodeType="withEffect">
                                  <p:stCondLst>
                                    <p:cond delay="0"/>
                                  </p:stCondLst>
                                  <p:childTnLst>
                                    <p:set>
                                      <p:cBhvr>
                                        <p:cTn id="19" dur="1" fill="hold">
                                          <p:stCondLst>
                                            <p:cond delay="0"/>
                                          </p:stCondLst>
                                        </p:cTn>
                                        <p:tgtEl>
                                          <p:spTgt spid="216074"/>
                                        </p:tgtEl>
                                        <p:attrNameLst>
                                          <p:attrName>style.visibility</p:attrName>
                                        </p:attrNameLst>
                                      </p:cBhvr>
                                      <p:to>
                                        <p:strVal val="visible"/>
                                      </p:to>
                                    </p:set>
                                    <p:animEffect transition="in" filter="blinds(horizontal)">
                                      <p:cBhvr>
                                        <p:cTn id="20" dur="500"/>
                                        <p:tgtEl>
                                          <p:spTgt spid="2160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6075"/>
                                        </p:tgtEl>
                                        <p:attrNameLst>
                                          <p:attrName>style.visibility</p:attrName>
                                        </p:attrNameLst>
                                      </p:cBhvr>
                                      <p:to>
                                        <p:strVal val="visible"/>
                                      </p:to>
                                    </p:set>
                                    <p:animEffect transition="in" filter="blinds(horizontal)">
                                      <p:cBhvr>
                                        <p:cTn id="25" dur="500"/>
                                        <p:tgtEl>
                                          <p:spTgt spid="216075"/>
                                        </p:tgtEl>
                                      </p:cBhvr>
                                    </p:animEffect>
                                  </p:childTnLst>
                                </p:cTn>
                              </p:par>
                              <p:par>
                                <p:cTn id="26" presetID="3" presetClass="entr" presetSubtype="10" fill="hold" nodeType="withEffect">
                                  <p:stCondLst>
                                    <p:cond delay="0"/>
                                  </p:stCondLst>
                                  <p:childTnLst>
                                    <p:set>
                                      <p:cBhvr>
                                        <p:cTn id="27" dur="1" fill="hold">
                                          <p:stCondLst>
                                            <p:cond delay="0"/>
                                          </p:stCondLst>
                                        </p:cTn>
                                        <p:tgtEl>
                                          <p:spTgt spid="216076"/>
                                        </p:tgtEl>
                                        <p:attrNameLst>
                                          <p:attrName>style.visibility</p:attrName>
                                        </p:attrNameLst>
                                      </p:cBhvr>
                                      <p:to>
                                        <p:strVal val="visible"/>
                                      </p:to>
                                    </p:set>
                                    <p:animEffect transition="in" filter="blinds(horizontal)">
                                      <p:cBhvr>
                                        <p:cTn id="28" dur="500"/>
                                        <p:tgtEl>
                                          <p:spTgt spid="2160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16077"/>
                                        </p:tgtEl>
                                        <p:attrNameLst>
                                          <p:attrName>style.visibility</p:attrName>
                                        </p:attrNameLst>
                                      </p:cBhvr>
                                      <p:to>
                                        <p:strVal val="visible"/>
                                      </p:to>
                                    </p:set>
                                    <p:animEffect transition="in" filter="blinds(horizontal)">
                                      <p:cBhvr>
                                        <p:cTn id="33" dur="500"/>
                                        <p:tgtEl>
                                          <p:spTgt spid="21607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31171"/>
                                        </p:tgtEl>
                                        <p:attrNameLst>
                                          <p:attrName>style.visibility</p:attrName>
                                        </p:attrNameLst>
                                      </p:cBhvr>
                                      <p:to>
                                        <p:strVal val="visible"/>
                                      </p:to>
                                    </p:set>
                                    <p:animEffect transition="in" filter="blinds(horizontal)">
                                      <p:cBhvr>
                                        <p:cTn id="38" dur="500"/>
                                        <p:tgtEl>
                                          <p:spTgt spid="73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7" grpId="0"/>
      <p:bldP spid="216075" grpId="0"/>
      <p:bldP spid="216077" grpId="0" animBg="1"/>
      <p:bldP spid="73117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6"/>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B27187E-8557-4632-A57E-0C49039D927A}" type="slidenum">
              <a:rPr lang="en-US" altLang="zh-CN" sz="1400">
                <a:solidFill>
                  <a:srgbClr val="000000"/>
                </a:solidFill>
              </a:rPr>
              <a:pPr algn="r"/>
              <a:t>51</a:t>
            </a:fld>
            <a:endParaRPr lang="en-US" altLang="zh-CN" sz="1400">
              <a:solidFill>
                <a:srgbClr val="000000"/>
              </a:solidFill>
            </a:endParaRPr>
          </a:p>
        </p:txBody>
      </p:sp>
      <p:sp>
        <p:nvSpPr>
          <p:cNvPr id="707632" name="Rectangle 48"/>
          <p:cNvSpPr>
            <a:spLocks noChangeArrowheads="1"/>
          </p:cNvSpPr>
          <p:nvPr/>
        </p:nvSpPr>
        <p:spPr bwMode="auto">
          <a:xfrm>
            <a:off x="1524000" y="2924176"/>
            <a:ext cx="517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CC"/>
                </a:solidFill>
                <a:ea typeface="楷体_GB2312" pitchFamily="49" charset="-122"/>
              </a:rPr>
              <a:t>    Subtract the above two equations:</a:t>
            </a:r>
          </a:p>
        </p:txBody>
      </p:sp>
      <p:sp>
        <p:nvSpPr>
          <p:cNvPr id="707634" name="Rectangle 50"/>
          <p:cNvSpPr>
            <a:spLocks noChangeArrowheads="1"/>
          </p:cNvSpPr>
          <p:nvPr/>
        </p:nvSpPr>
        <p:spPr bwMode="auto">
          <a:xfrm>
            <a:off x="1703388" y="1700213"/>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00"/>
                </a:solidFill>
                <a:ea typeface="楷体_GB2312" pitchFamily="49" charset="-122"/>
              </a:rPr>
              <a:t>According  to</a:t>
            </a:r>
          </a:p>
        </p:txBody>
      </p:sp>
      <p:graphicFrame>
        <p:nvGraphicFramePr>
          <p:cNvPr id="217093" name="Object 52"/>
          <p:cNvGraphicFramePr>
            <a:graphicFrameLocks noChangeAspect="1"/>
          </p:cNvGraphicFramePr>
          <p:nvPr/>
        </p:nvGraphicFramePr>
        <p:xfrm>
          <a:off x="3216275" y="1125539"/>
          <a:ext cx="2159000" cy="1728787"/>
        </p:xfrm>
        <a:graphic>
          <a:graphicData uri="http://schemas.openxmlformats.org/presentationml/2006/ole">
            <mc:AlternateContent xmlns:mc="http://schemas.openxmlformats.org/markup-compatibility/2006">
              <mc:Choice xmlns:v="urn:schemas-microsoft-com:vml" Requires="v">
                <p:oleObj spid="_x0000_s249014" name="公式" r:id="rId3" imgW="1066806" imgH="876204" progId="Equation.3">
                  <p:embed/>
                </p:oleObj>
              </mc:Choice>
              <mc:Fallback>
                <p:oleObj name="公式" r:id="rId3" imgW="1066806" imgH="87620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5" y="1125539"/>
                        <a:ext cx="2159000" cy="1728787"/>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637" name="AutoShape 53"/>
          <p:cNvSpPr>
            <a:spLocks noChangeArrowheads="1"/>
          </p:cNvSpPr>
          <p:nvPr/>
        </p:nvSpPr>
        <p:spPr bwMode="auto">
          <a:xfrm>
            <a:off x="5664200" y="1773238"/>
            <a:ext cx="865188" cy="215900"/>
          </a:xfrm>
          <a:prstGeom prst="rightArrow">
            <a:avLst>
              <a:gd name="adj1" fmla="val 50000"/>
              <a:gd name="adj2" fmla="val 100184"/>
            </a:avLst>
          </a:prstGeom>
          <a:solidFill>
            <a:srgbClr val="FF99CC"/>
          </a:solidFill>
          <a:ln w="222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graphicFrame>
        <p:nvGraphicFramePr>
          <p:cNvPr id="217095" name="Object 54"/>
          <p:cNvGraphicFramePr>
            <a:graphicFrameLocks noChangeAspect="1"/>
          </p:cNvGraphicFramePr>
          <p:nvPr/>
        </p:nvGraphicFramePr>
        <p:xfrm>
          <a:off x="6743701" y="1052514"/>
          <a:ext cx="3673475" cy="1912937"/>
        </p:xfrm>
        <a:graphic>
          <a:graphicData uri="http://schemas.openxmlformats.org/presentationml/2006/ole">
            <mc:AlternateContent xmlns:mc="http://schemas.openxmlformats.org/markup-compatibility/2006">
              <mc:Choice xmlns:v="urn:schemas-microsoft-com:vml" Requires="v">
                <p:oleObj spid="_x0000_s249015" name="公式" r:id="rId5" imgW="1619375" imgH="876204" progId="Equation.3">
                  <p:embed/>
                </p:oleObj>
              </mc:Choice>
              <mc:Fallback>
                <p:oleObj name="公式" r:id="rId5" imgW="1619375" imgH="87620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1" y="1052514"/>
                        <a:ext cx="3673475" cy="1912937"/>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096" name="Object 55"/>
          <p:cNvGraphicFramePr>
            <a:graphicFrameLocks noChangeAspect="1"/>
          </p:cNvGraphicFramePr>
          <p:nvPr/>
        </p:nvGraphicFramePr>
        <p:xfrm>
          <a:off x="3143251" y="3213100"/>
          <a:ext cx="5643563" cy="863600"/>
        </p:xfrm>
        <a:graphic>
          <a:graphicData uri="http://schemas.openxmlformats.org/presentationml/2006/ole">
            <mc:AlternateContent xmlns:mc="http://schemas.openxmlformats.org/markup-compatibility/2006">
              <mc:Choice xmlns:v="urn:schemas-microsoft-com:vml" Requires="v">
                <p:oleObj spid="_x0000_s249016" name="公式" r:id="rId7" imgW="2762305" imgH="409489" progId="Equation.3">
                  <p:embed/>
                </p:oleObj>
              </mc:Choice>
              <mc:Fallback>
                <p:oleObj name="公式" r:id="rId7" imgW="2762305" imgH="40948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1" y="3213100"/>
                        <a:ext cx="5643563" cy="863600"/>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097" name="Object 56"/>
          <p:cNvGraphicFramePr>
            <a:graphicFrameLocks noChangeAspect="1"/>
          </p:cNvGraphicFramePr>
          <p:nvPr/>
        </p:nvGraphicFramePr>
        <p:xfrm>
          <a:off x="7896226" y="4076701"/>
          <a:ext cx="2663825" cy="733425"/>
        </p:xfrm>
        <a:graphic>
          <a:graphicData uri="http://schemas.openxmlformats.org/presentationml/2006/ole">
            <mc:AlternateContent xmlns:mc="http://schemas.openxmlformats.org/markup-compatibility/2006">
              <mc:Choice xmlns:v="urn:schemas-microsoft-com:vml" Requires="v">
                <p:oleObj spid="_x0000_s249017" name="Equation" r:id="rId9" imgW="1276280" imgH="409489" progId="Equation.DSMT4">
                  <p:embed/>
                </p:oleObj>
              </mc:Choice>
              <mc:Fallback>
                <p:oleObj name="Equation" r:id="rId9" imgW="1276280" imgH="40948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6226" y="4076701"/>
                        <a:ext cx="2663825" cy="733425"/>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098" name="Object 57"/>
          <p:cNvGraphicFramePr>
            <a:graphicFrameLocks noChangeAspect="1"/>
          </p:cNvGraphicFramePr>
          <p:nvPr/>
        </p:nvGraphicFramePr>
        <p:xfrm>
          <a:off x="7967663" y="4868864"/>
          <a:ext cx="2520950" cy="708025"/>
        </p:xfrm>
        <a:graphic>
          <a:graphicData uri="http://schemas.openxmlformats.org/presentationml/2006/ole">
            <mc:AlternateContent xmlns:mc="http://schemas.openxmlformats.org/markup-compatibility/2006">
              <mc:Choice xmlns:v="urn:schemas-microsoft-com:vml" Requires="v">
                <p:oleObj spid="_x0000_s249018" name="Equation" r:id="rId11" imgW="1295446" imgH="409489" progId="Equation.DSMT4">
                  <p:embed/>
                </p:oleObj>
              </mc:Choice>
              <mc:Fallback>
                <p:oleObj name="Equation" r:id="rId11" imgW="1295446" imgH="40948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7663" y="4868864"/>
                        <a:ext cx="2520950" cy="708025"/>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643" name="AutoShape 59"/>
          <p:cNvSpPr>
            <a:spLocks noChangeArrowheads="1"/>
          </p:cNvSpPr>
          <p:nvPr/>
        </p:nvSpPr>
        <p:spPr bwMode="auto">
          <a:xfrm rot="-5400000">
            <a:off x="6636544" y="4761707"/>
            <a:ext cx="1439863" cy="215900"/>
          </a:xfrm>
          <a:prstGeom prst="leftArrow">
            <a:avLst>
              <a:gd name="adj1" fmla="val 50000"/>
              <a:gd name="adj2" fmla="val 166728"/>
            </a:avLst>
          </a:prstGeom>
          <a:solidFill>
            <a:srgbClr val="FFCC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sp>
        <p:nvSpPr>
          <p:cNvPr id="217100" name="AutoShape 60"/>
          <p:cNvSpPr>
            <a:spLocks noChangeArrowheads="1"/>
          </p:cNvSpPr>
          <p:nvPr/>
        </p:nvSpPr>
        <p:spPr bwMode="auto">
          <a:xfrm rot="-5400000">
            <a:off x="3828257" y="4688682"/>
            <a:ext cx="1439863" cy="215900"/>
          </a:xfrm>
          <a:prstGeom prst="leftArrow">
            <a:avLst>
              <a:gd name="adj1" fmla="val 50000"/>
              <a:gd name="adj2" fmla="val 166728"/>
            </a:avLst>
          </a:prstGeom>
          <a:solidFill>
            <a:srgbClr val="FFCC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graphicFrame>
        <p:nvGraphicFramePr>
          <p:cNvPr id="217101" name="Object 61"/>
          <p:cNvGraphicFramePr>
            <a:graphicFrameLocks noGrp="1" noChangeAspect="1"/>
          </p:cNvGraphicFramePr>
          <p:nvPr>
            <p:ph sz="quarter" idx="4294967295"/>
          </p:nvPr>
        </p:nvGraphicFramePr>
        <p:xfrm>
          <a:off x="1703388" y="4221164"/>
          <a:ext cx="2735262" cy="955675"/>
        </p:xfrm>
        <a:graphic>
          <a:graphicData uri="http://schemas.openxmlformats.org/presentationml/2006/ole">
            <mc:AlternateContent xmlns:mc="http://schemas.openxmlformats.org/markup-compatibility/2006">
              <mc:Choice xmlns:v="urn:schemas-microsoft-com:vml" Requires="v">
                <p:oleObj spid="_x0000_s249019" name="Equation" r:id="rId13" imgW="1295446" imgH="447550" progId="Equation.DSMT4">
                  <p:embed/>
                </p:oleObj>
              </mc:Choice>
              <mc:Fallback>
                <p:oleObj name="Equation" r:id="rId13" imgW="1295446" imgH="447550" progId="Equation.DSMT4">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3388" y="4221164"/>
                        <a:ext cx="2735262"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102" name="Object 66"/>
          <p:cNvGraphicFramePr>
            <a:graphicFrameLocks noGrp="1" noChangeAspect="1"/>
          </p:cNvGraphicFramePr>
          <p:nvPr>
            <p:ph sz="quarter" idx="4294967295"/>
          </p:nvPr>
        </p:nvGraphicFramePr>
        <p:xfrm>
          <a:off x="3143251" y="5805489"/>
          <a:ext cx="1871663" cy="574675"/>
        </p:xfrm>
        <a:graphic>
          <a:graphicData uri="http://schemas.openxmlformats.org/presentationml/2006/ole">
            <mc:AlternateContent xmlns:mc="http://schemas.openxmlformats.org/markup-compatibility/2006">
              <mc:Choice xmlns:v="urn:schemas-microsoft-com:vml" Requires="v">
                <p:oleObj spid="_x0000_s249020" name="Equation" r:id="rId15" imgW="780939" imgH="228634" progId="Equation.DSMT4">
                  <p:embed/>
                </p:oleObj>
              </mc:Choice>
              <mc:Fallback>
                <p:oleObj name="Equation" r:id="rId15" imgW="780939" imgH="228634" progId="Equation.DSMT4">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43251" y="5805489"/>
                        <a:ext cx="1871663"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103" name="Object 69"/>
          <p:cNvGraphicFramePr>
            <a:graphicFrameLocks noGrp="1" noChangeAspect="1"/>
          </p:cNvGraphicFramePr>
          <p:nvPr>
            <p:ph sz="quarter" idx="4294967295"/>
          </p:nvPr>
        </p:nvGraphicFramePr>
        <p:xfrm>
          <a:off x="5087938" y="5805489"/>
          <a:ext cx="1244600" cy="479425"/>
        </p:xfrm>
        <a:graphic>
          <a:graphicData uri="http://schemas.openxmlformats.org/presentationml/2006/ole">
            <mc:AlternateContent xmlns:mc="http://schemas.openxmlformats.org/markup-compatibility/2006">
              <mc:Choice xmlns:v="urn:schemas-microsoft-com:vml" Requires="v">
                <p:oleObj spid="_x0000_s249021" name="Equation" r:id="rId17" imgW="552569" imgH="209468" progId="Equation.DSMT4">
                  <p:embed/>
                </p:oleObj>
              </mc:Choice>
              <mc:Fallback>
                <p:oleObj name="Equation" r:id="rId17" imgW="552569" imgH="209468" progId="Equation.DSMT4">
                  <p:embed/>
                  <p:pic>
                    <p:nvPicPr>
                      <p:cNvPr id="0" name=""/>
                      <p:cNvPicPr>
                        <a:picLocks noGrp="1"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7938" y="5805489"/>
                        <a:ext cx="12446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104" name="Object 72"/>
          <p:cNvGraphicFramePr>
            <a:graphicFrameLocks noChangeAspect="1"/>
          </p:cNvGraphicFramePr>
          <p:nvPr/>
        </p:nvGraphicFramePr>
        <p:xfrm>
          <a:off x="6527801" y="5589588"/>
          <a:ext cx="2868613" cy="863600"/>
        </p:xfrm>
        <a:graphic>
          <a:graphicData uri="http://schemas.openxmlformats.org/presentationml/2006/ole">
            <mc:AlternateContent xmlns:mc="http://schemas.openxmlformats.org/markup-compatibility/2006">
              <mc:Choice xmlns:v="urn:schemas-microsoft-com:vml" Requires="v">
                <p:oleObj spid="_x0000_s249022" name="Equation" r:id="rId19" imgW="1295446" imgH="380876" progId="Equation.DSMT4">
                  <p:embed/>
                </p:oleObj>
              </mc:Choice>
              <mc:Fallback>
                <p:oleObj name="Equation" r:id="rId19" imgW="1295446" imgH="38087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7801" y="5589588"/>
                        <a:ext cx="286861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7105" name="Text Box 74"/>
          <p:cNvSpPr txBox="1">
            <a:spLocks noChangeArrowheads="1"/>
          </p:cNvSpPr>
          <p:nvPr/>
        </p:nvSpPr>
        <p:spPr bwMode="auto">
          <a:xfrm>
            <a:off x="1524001" y="333376"/>
            <a:ext cx="8893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2400" b="1">
                <a:solidFill>
                  <a:srgbClr val="000000"/>
                </a:solidFill>
                <a:latin typeface="Times New Roman" panose="02020603050405020304" pitchFamily="18" charset="0"/>
              </a:rPr>
              <a:t> </a:t>
            </a:r>
            <a:r>
              <a:rPr lang="en-US" altLang="zh-CN" sz="2400" b="1">
                <a:solidFill>
                  <a:srgbClr val="800000"/>
                </a:solidFill>
              </a:rPr>
              <a:t>The mathematical representation for the conservation of energy ──</a:t>
            </a:r>
            <a:r>
              <a:rPr lang="en-US" altLang="zh-CN" sz="2400" b="1">
                <a:solidFill>
                  <a:srgbClr val="800000"/>
                </a:solidFill>
                <a:ea typeface="幼圆" panose="02010509060101010101" pitchFamily="49" charset="-122"/>
              </a:rPr>
              <a:t>Poynting theorem</a:t>
            </a:r>
            <a:endParaRPr lang="zh-CN" altLang="zh-CN" sz="2400" b="1">
              <a:solidFill>
                <a:srgbClr val="800000"/>
              </a:solidFill>
              <a:ea typeface="幼圆" panose="02010509060101010101" pitchFamily="49" charset="-122"/>
            </a:endParaRPr>
          </a:p>
        </p:txBody>
      </p:sp>
    </p:spTree>
    <p:extLst>
      <p:ext uri="{BB962C8B-B14F-4D97-AF65-F5344CB8AC3E}">
        <p14:creationId xmlns:p14="http://schemas.microsoft.com/office/powerpoint/2010/main" val="528657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7634"/>
                                        </p:tgtEl>
                                        <p:attrNameLst>
                                          <p:attrName>style.visibility</p:attrName>
                                        </p:attrNameLst>
                                      </p:cBhvr>
                                      <p:to>
                                        <p:strVal val="visible"/>
                                      </p:to>
                                    </p:set>
                                    <p:animEffect transition="in" filter="blinds(horizontal)">
                                      <p:cBhvr>
                                        <p:cTn id="7" dur="500"/>
                                        <p:tgtEl>
                                          <p:spTgt spid="707634"/>
                                        </p:tgtEl>
                                      </p:cBhvr>
                                    </p:animEffect>
                                  </p:childTnLst>
                                </p:cTn>
                              </p:par>
                              <p:par>
                                <p:cTn id="8" presetID="3" presetClass="entr" presetSubtype="10" fill="hold" nodeType="withEffect">
                                  <p:stCondLst>
                                    <p:cond delay="0"/>
                                  </p:stCondLst>
                                  <p:childTnLst>
                                    <p:set>
                                      <p:cBhvr>
                                        <p:cTn id="9" dur="1" fill="hold">
                                          <p:stCondLst>
                                            <p:cond delay="0"/>
                                          </p:stCondLst>
                                        </p:cTn>
                                        <p:tgtEl>
                                          <p:spTgt spid="217093"/>
                                        </p:tgtEl>
                                        <p:attrNameLst>
                                          <p:attrName>style.visibility</p:attrName>
                                        </p:attrNameLst>
                                      </p:cBhvr>
                                      <p:to>
                                        <p:strVal val="visible"/>
                                      </p:to>
                                    </p:set>
                                    <p:animEffect transition="in" filter="blinds(horizontal)">
                                      <p:cBhvr>
                                        <p:cTn id="10" dur="500"/>
                                        <p:tgtEl>
                                          <p:spTgt spid="2170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07637"/>
                                        </p:tgtEl>
                                        <p:attrNameLst>
                                          <p:attrName>style.visibility</p:attrName>
                                        </p:attrNameLst>
                                      </p:cBhvr>
                                      <p:to>
                                        <p:strVal val="visible"/>
                                      </p:to>
                                    </p:set>
                                    <p:animEffect transition="in" filter="blinds(horizontal)">
                                      <p:cBhvr>
                                        <p:cTn id="15" dur="500"/>
                                        <p:tgtEl>
                                          <p:spTgt spid="707637"/>
                                        </p:tgtEl>
                                      </p:cBhvr>
                                    </p:animEffect>
                                  </p:childTnLst>
                                </p:cTn>
                              </p:par>
                              <p:par>
                                <p:cTn id="16" presetID="3" presetClass="entr" presetSubtype="10" fill="hold" nodeType="withEffect">
                                  <p:stCondLst>
                                    <p:cond delay="0"/>
                                  </p:stCondLst>
                                  <p:childTnLst>
                                    <p:set>
                                      <p:cBhvr>
                                        <p:cTn id="17" dur="1" fill="hold">
                                          <p:stCondLst>
                                            <p:cond delay="0"/>
                                          </p:stCondLst>
                                        </p:cTn>
                                        <p:tgtEl>
                                          <p:spTgt spid="217095"/>
                                        </p:tgtEl>
                                        <p:attrNameLst>
                                          <p:attrName>style.visibility</p:attrName>
                                        </p:attrNameLst>
                                      </p:cBhvr>
                                      <p:to>
                                        <p:strVal val="visible"/>
                                      </p:to>
                                    </p:set>
                                    <p:animEffect transition="in" filter="blinds(horizontal)">
                                      <p:cBhvr>
                                        <p:cTn id="18" dur="500"/>
                                        <p:tgtEl>
                                          <p:spTgt spid="2170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07632"/>
                                        </p:tgtEl>
                                        <p:attrNameLst>
                                          <p:attrName>style.visibility</p:attrName>
                                        </p:attrNameLst>
                                      </p:cBhvr>
                                      <p:to>
                                        <p:strVal val="visible"/>
                                      </p:to>
                                    </p:set>
                                    <p:animEffect transition="in" filter="blinds(horizontal)">
                                      <p:cBhvr>
                                        <p:cTn id="23" dur="500"/>
                                        <p:tgtEl>
                                          <p:spTgt spid="70763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17096"/>
                                        </p:tgtEl>
                                        <p:attrNameLst>
                                          <p:attrName>style.visibility</p:attrName>
                                        </p:attrNameLst>
                                      </p:cBhvr>
                                      <p:to>
                                        <p:strVal val="visible"/>
                                      </p:to>
                                    </p:set>
                                    <p:animEffect transition="in" filter="blinds(horizontal)">
                                      <p:cBhvr>
                                        <p:cTn id="28" dur="500"/>
                                        <p:tgtEl>
                                          <p:spTgt spid="21709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17101"/>
                                        </p:tgtEl>
                                        <p:attrNameLst>
                                          <p:attrName>style.visibility</p:attrName>
                                        </p:attrNameLst>
                                      </p:cBhvr>
                                      <p:to>
                                        <p:strVal val="visible"/>
                                      </p:to>
                                    </p:set>
                                    <p:animEffect transition="in" filter="blinds(horizontal)">
                                      <p:cBhvr>
                                        <p:cTn id="33" dur="500"/>
                                        <p:tgtEl>
                                          <p:spTgt spid="21710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17100"/>
                                        </p:tgtEl>
                                        <p:attrNameLst>
                                          <p:attrName>style.visibility</p:attrName>
                                        </p:attrNameLst>
                                      </p:cBhvr>
                                      <p:to>
                                        <p:strVal val="visible"/>
                                      </p:to>
                                    </p:set>
                                    <p:animEffect transition="in" filter="blinds(horizontal)">
                                      <p:cBhvr>
                                        <p:cTn id="36" dur="500"/>
                                        <p:tgtEl>
                                          <p:spTgt spid="21710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17102"/>
                                        </p:tgtEl>
                                        <p:attrNameLst>
                                          <p:attrName>style.visibility</p:attrName>
                                        </p:attrNameLst>
                                      </p:cBhvr>
                                      <p:to>
                                        <p:strVal val="visible"/>
                                      </p:to>
                                    </p:set>
                                    <p:animEffect transition="in" filter="blinds(horizontal)">
                                      <p:cBhvr>
                                        <p:cTn id="41" dur="500"/>
                                        <p:tgtEl>
                                          <p:spTgt spid="2171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217098"/>
                                        </p:tgtEl>
                                        <p:attrNameLst>
                                          <p:attrName>style.visibility</p:attrName>
                                        </p:attrNameLst>
                                      </p:cBhvr>
                                      <p:to>
                                        <p:strVal val="visible"/>
                                      </p:to>
                                    </p:set>
                                    <p:animEffect transition="in" filter="blinds(horizontal)">
                                      <p:cBhvr>
                                        <p:cTn id="46" dur="500"/>
                                        <p:tgtEl>
                                          <p:spTgt spid="217098"/>
                                        </p:tgtEl>
                                      </p:cBhvr>
                                    </p:animEffect>
                                  </p:childTnLst>
                                </p:cTn>
                              </p:par>
                              <p:par>
                                <p:cTn id="47" presetID="3" presetClass="entr" presetSubtype="10" fill="hold" nodeType="withEffect">
                                  <p:stCondLst>
                                    <p:cond delay="0"/>
                                  </p:stCondLst>
                                  <p:childTnLst>
                                    <p:set>
                                      <p:cBhvr>
                                        <p:cTn id="48" dur="1" fill="hold">
                                          <p:stCondLst>
                                            <p:cond delay="0"/>
                                          </p:stCondLst>
                                        </p:cTn>
                                        <p:tgtEl>
                                          <p:spTgt spid="217097"/>
                                        </p:tgtEl>
                                        <p:attrNameLst>
                                          <p:attrName>style.visibility</p:attrName>
                                        </p:attrNameLst>
                                      </p:cBhvr>
                                      <p:to>
                                        <p:strVal val="visible"/>
                                      </p:to>
                                    </p:set>
                                    <p:animEffect transition="in" filter="blinds(horizontal)">
                                      <p:cBhvr>
                                        <p:cTn id="49" dur="500"/>
                                        <p:tgtEl>
                                          <p:spTgt spid="21709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707643"/>
                                        </p:tgtEl>
                                        <p:attrNameLst>
                                          <p:attrName>style.visibility</p:attrName>
                                        </p:attrNameLst>
                                      </p:cBhvr>
                                      <p:to>
                                        <p:strVal val="visible"/>
                                      </p:to>
                                    </p:set>
                                    <p:animEffect transition="in" filter="blinds(horizontal)">
                                      <p:cBhvr>
                                        <p:cTn id="52" dur="500"/>
                                        <p:tgtEl>
                                          <p:spTgt spid="70764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17104"/>
                                        </p:tgtEl>
                                        <p:attrNameLst>
                                          <p:attrName>style.visibility</p:attrName>
                                        </p:attrNameLst>
                                      </p:cBhvr>
                                      <p:to>
                                        <p:strVal val="visible"/>
                                      </p:to>
                                    </p:set>
                                    <p:animEffect transition="in" filter="blinds(horizontal)">
                                      <p:cBhvr>
                                        <p:cTn id="57" dur="500"/>
                                        <p:tgtEl>
                                          <p:spTgt spid="21710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17103"/>
                                        </p:tgtEl>
                                        <p:attrNameLst>
                                          <p:attrName>style.visibility</p:attrName>
                                        </p:attrNameLst>
                                      </p:cBhvr>
                                      <p:to>
                                        <p:strVal val="visible"/>
                                      </p:to>
                                    </p:set>
                                    <p:animEffect transition="in" filter="blinds(horizontal)">
                                      <p:cBhvr>
                                        <p:cTn id="62" dur="500"/>
                                        <p:tgtEl>
                                          <p:spTgt spid="217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2" grpId="0"/>
      <p:bldP spid="707634" grpId="0"/>
      <p:bldP spid="707637" grpId="0" animBg="1"/>
      <p:bldP spid="707643" grpId="0" animBg="1"/>
      <p:bldP spid="21710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3252886-33F9-4808-AB62-2B89ACD74907}" type="slidenum">
              <a:rPr lang="en-US" altLang="zh-CN" sz="1400">
                <a:solidFill>
                  <a:srgbClr val="000000"/>
                </a:solidFill>
              </a:rPr>
              <a:pPr algn="r"/>
              <a:t>52</a:t>
            </a:fld>
            <a:endParaRPr lang="en-US" altLang="zh-CN" sz="1400">
              <a:solidFill>
                <a:srgbClr val="000000"/>
              </a:solidFill>
            </a:endParaRPr>
          </a:p>
        </p:txBody>
      </p:sp>
      <p:sp>
        <p:nvSpPr>
          <p:cNvPr id="218115" name="Rectangle 6"/>
          <p:cNvSpPr>
            <a:spLocks noChangeArrowheads="1"/>
          </p:cNvSpPr>
          <p:nvPr/>
        </p:nvSpPr>
        <p:spPr bwMode="auto">
          <a:xfrm>
            <a:off x="2063750" y="2636839"/>
            <a:ext cx="5976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CC"/>
                </a:solidFill>
                <a:latin typeface="Times New Roman" panose="02020603050405020304" pitchFamily="18" charset="0"/>
              </a:rPr>
              <a:t>Integral form (relationship for instantaneous power) </a:t>
            </a:r>
            <a:r>
              <a:rPr lang="zh-CN" altLang="en-US" sz="2000" b="1">
                <a:solidFill>
                  <a:srgbClr val="0000CC"/>
                </a:solidFill>
                <a:latin typeface="Times New Roman" panose="02020603050405020304" pitchFamily="18" charset="0"/>
              </a:rPr>
              <a:t>：</a:t>
            </a:r>
          </a:p>
        </p:txBody>
      </p:sp>
      <p:graphicFrame>
        <p:nvGraphicFramePr>
          <p:cNvPr id="218116" name="Object 7"/>
          <p:cNvGraphicFramePr>
            <a:graphicFrameLocks noChangeAspect="1"/>
          </p:cNvGraphicFramePr>
          <p:nvPr/>
        </p:nvGraphicFramePr>
        <p:xfrm>
          <a:off x="2566989" y="3141664"/>
          <a:ext cx="7418387" cy="854075"/>
        </p:xfrm>
        <a:graphic>
          <a:graphicData uri="http://schemas.openxmlformats.org/presentationml/2006/ole">
            <mc:AlternateContent xmlns:mc="http://schemas.openxmlformats.org/markup-compatibility/2006">
              <mc:Choice xmlns:v="urn:schemas-microsoft-com:vml" Requires="v">
                <p:oleObj spid="_x0000_s249918" name="公式" r:id="rId3" imgW="3533796" imgH="380876" progId="Equation.3">
                  <p:embed/>
                </p:oleObj>
              </mc:Choice>
              <mc:Fallback>
                <p:oleObj name="公式" r:id="rId3" imgW="3533796" imgH="38087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3141664"/>
                        <a:ext cx="7418387" cy="854075"/>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8117" name="Object 11"/>
          <p:cNvGraphicFramePr>
            <a:graphicFrameLocks noChangeAspect="1"/>
          </p:cNvGraphicFramePr>
          <p:nvPr/>
        </p:nvGraphicFramePr>
        <p:xfrm>
          <a:off x="2566989" y="1700213"/>
          <a:ext cx="5608637" cy="869950"/>
        </p:xfrm>
        <a:graphic>
          <a:graphicData uri="http://schemas.openxmlformats.org/presentationml/2006/ole">
            <mc:AlternateContent xmlns:mc="http://schemas.openxmlformats.org/markup-compatibility/2006">
              <mc:Choice xmlns:v="urn:schemas-microsoft-com:vml" Requires="v">
                <p:oleObj spid="_x0000_s249919" name="公式" r:id="rId5" imgW="2619506" imgH="380876" progId="Equation.3">
                  <p:embed/>
                </p:oleObj>
              </mc:Choice>
              <mc:Fallback>
                <p:oleObj name="公式" r:id="rId5" imgW="2619506" imgH="38087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89" y="1700213"/>
                        <a:ext cx="5608637" cy="86995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18" name="Text Box 12"/>
          <p:cNvSpPr txBox="1">
            <a:spLocks noChangeArrowheads="1"/>
          </p:cNvSpPr>
          <p:nvPr/>
        </p:nvSpPr>
        <p:spPr bwMode="auto">
          <a:xfrm>
            <a:off x="1593851" y="476250"/>
            <a:ext cx="8462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7"/>
              </a:buBlip>
            </a:pPr>
            <a:r>
              <a:rPr lang="en-US" altLang="zh-CN" sz="2400" b="1">
                <a:solidFill>
                  <a:srgbClr val="800000"/>
                </a:solidFill>
              </a:rPr>
              <a:t>The Poynting theorem and its physical meaning</a:t>
            </a:r>
          </a:p>
        </p:txBody>
      </p:sp>
      <p:sp>
        <p:nvSpPr>
          <p:cNvPr id="218119" name="Rectangle 13"/>
          <p:cNvSpPr>
            <a:spLocks noChangeArrowheads="1"/>
          </p:cNvSpPr>
          <p:nvPr/>
        </p:nvSpPr>
        <p:spPr bwMode="auto">
          <a:xfrm>
            <a:off x="2014538" y="1196976"/>
            <a:ext cx="7537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000" b="1">
                <a:solidFill>
                  <a:srgbClr val="000000"/>
                </a:solidFill>
                <a:latin typeface="Times New Roman" panose="02020603050405020304" pitchFamily="18" charset="0"/>
              </a:rPr>
              <a:t>Differential form (relationship for instantaneous power density) </a:t>
            </a:r>
            <a:r>
              <a:rPr lang="zh-CN" altLang="en-US" sz="2000" b="1">
                <a:solidFill>
                  <a:srgbClr val="000000"/>
                </a:solidFill>
                <a:latin typeface="Times New Roman" panose="02020603050405020304" pitchFamily="18" charset="0"/>
              </a:rPr>
              <a:t>：</a:t>
            </a:r>
          </a:p>
        </p:txBody>
      </p:sp>
      <p:sp>
        <p:nvSpPr>
          <p:cNvPr id="218120" name="Rectangle 14"/>
          <p:cNvSpPr>
            <a:spLocks noChangeArrowheads="1"/>
          </p:cNvSpPr>
          <p:nvPr/>
        </p:nvSpPr>
        <p:spPr bwMode="auto">
          <a:xfrm>
            <a:off x="5375275" y="4508501"/>
            <a:ext cx="25209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000" b="1">
                <a:solidFill>
                  <a:srgbClr val="000000"/>
                </a:solidFill>
                <a:latin typeface="Times New Roman" panose="02020603050405020304" pitchFamily="18" charset="0"/>
                <a:ea typeface="幼圆" panose="02010509060101010101" pitchFamily="49" charset="-122"/>
                <a:cs typeface="Arial" panose="020B0604020202020204" pitchFamily="34" charset="0"/>
              </a:rPr>
              <a:t>    </a:t>
            </a:r>
            <a:r>
              <a:rPr lang="en-US" altLang="zh-CN" sz="2000" b="1">
                <a:solidFill>
                  <a:srgbClr val="800000"/>
                </a:solidFill>
                <a:latin typeface="Times New Roman" panose="02020603050405020304" pitchFamily="18" charset="0"/>
                <a:ea typeface="幼圆" panose="02010509060101010101" pitchFamily="49" charset="-122"/>
                <a:cs typeface="Arial" panose="020B0604020202020204" pitchFamily="34" charset="0"/>
              </a:rPr>
              <a:t>Electromagnetic power increased in the volume V</a:t>
            </a:r>
          </a:p>
        </p:txBody>
      </p:sp>
      <p:sp>
        <p:nvSpPr>
          <p:cNvPr id="838671" name="Rectangle 15"/>
          <p:cNvSpPr>
            <a:spLocks noChangeArrowheads="1"/>
          </p:cNvSpPr>
          <p:nvPr/>
        </p:nvSpPr>
        <p:spPr bwMode="auto">
          <a:xfrm>
            <a:off x="8112126" y="4508501"/>
            <a:ext cx="20875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000" b="1">
                <a:solidFill>
                  <a:srgbClr val="0000CC"/>
                </a:solidFill>
                <a:latin typeface="Times New Roman" panose="02020603050405020304" pitchFamily="18" charset="0"/>
                <a:ea typeface="幼圆" panose="02010509060101010101" pitchFamily="49" charset="-122"/>
                <a:cs typeface="Arial" panose="020B0604020202020204" pitchFamily="34" charset="0"/>
              </a:rPr>
              <a:t>    Power loss in the volume V</a:t>
            </a:r>
          </a:p>
        </p:txBody>
      </p:sp>
      <p:sp>
        <p:nvSpPr>
          <p:cNvPr id="838672" name="Rectangle 16"/>
          <p:cNvSpPr>
            <a:spLocks noChangeArrowheads="1"/>
          </p:cNvSpPr>
          <p:nvPr/>
        </p:nvSpPr>
        <p:spPr bwMode="auto">
          <a:xfrm>
            <a:off x="2351089" y="4508501"/>
            <a:ext cx="22320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000" b="1">
                <a:solidFill>
                  <a:srgbClr val="0000CC"/>
                </a:solidFill>
                <a:latin typeface="Times New Roman" panose="02020603050405020304" pitchFamily="18" charset="0"/>
                <a:ea typeface="幼圆" panose="02010509060101010101" pitchFamily="49" charset="-122"/>
                <a:cs typeface="Arial" panose="020B0604020202020204" pitchFamily="34" charset="0"/>
              </a:rPr>
              <a:t>    the power is flowing into volume V</a:t>
            </a:r>
          </a:p>
          <a:p>
            <a:pPr eaLnBrk="0" fontAlgn="ctr" hangingPunct="0"/>
            <a:r>
              <a:rPr lang="en-US" altLang="zh-CN" sz="2000" b="1">
                <a:solidFill>
                  <a:srgbClr val="0000CC"/>
                </a:solidFill>
                <a:latin typeface="Times New Roman" panose="02020603050405020304" pitchFamily="18" charset="0"/>
                <a:ea typeface="幼圆" panose="02010509060101010101" pitchFamily="49" charset="-122"/>
                <a:cs typeface="Arial" panose="020B0604020202020204" pitchFamily="34" charset="0"/>
              </a:rPr>
              <a:t> </a:t>
            </a:r>
            <a:r>
              <a:rPr lang="zh-CN" altLang="en-US" sz="2000" b="1">
                <a:solidFill>
                  <a:srgbClr val="0000CC"/>
                </a:solidFill>
                <a:latin typeface="Times New Roman" panose="02020603050405020304" pitchFamily="18" charset="0"/>
                <a:ea typeface="幼圆" panose="02010509060101010101" pitchFamily="49" charset="-122"/>
                <a:cs typeface="Arial" panose="020B0604020202020204" pitchFamily="34" charset="0"/>
              </a:rPr>
              <a:t>（ </a:t>
            </a:r>
            <a:r>
              <a:rPr lang="en-US" altLang="zh-CN" sz="2000" b="1">
                <a:solidFill>
                  <a:srgbClr val="0000CC"/>
                </a:solidFill>
                <a:latin typeface="Times New Roman" panose="02020603050405020304" pitchFamily="18" charset="0"/>
                <a:ea typeface="幼圆" panose="02010509060101010101" pitchFamily="49" charset="-122"/>
                <a:cs typeface="Arial" panose="020B0604020202020204" pitchFamily="34" charset="0"/>
              </a:rPr>
              <a:t>New physical quantity </a:t>
            </a:r>
            <a:r>
              <a:rPr lang="zh-CN" altLang="en-US" sz="2000" b="1">
                <a:solidFill>
                  <a:srgbClr val="0000CC"/>
                </a:solidFill>
                <a:latin typeface="Times New Roman" panose="02020603050405020304" pitchFamily="18" charset="0"/>
                <a:ea typeface="幼圆" panose="02010509060101010101" pitchFamily="49" charset="-122"/>
                <a:cs typeface="Arial" panose="020B0604020202020204" pitchFamily="34" charset="0"/>
              </a:rPr>
              <a:t>）</a:t>
            </a:r>
          </a:p>
        </p:txBody>
      </p:sp>
      <p:sp>
        <p:nvSpPr>
          <p:cNvPr id="218123" name="AutoShape 17"/>
          <p:cNvSpPr>
            <a:spLocks noChangeArrowheads="1"/>
          </p:cNvSpPr>
          <p:nvPr/>
        </p:nvSpPr>
        <p:spPr bwMode="auto">
          <a:xfrm>
            <a:off x="9120189" y="4005263"/>
            <a:ext cx="288925" cy="431800"/>
          </a:xfrm>
          <a:prstGeom prst="upArrow">
            <a:avLst>
              <a:gd name="adj1" fmla="val 50000"/>
              <a:gd name="adj2" fmla="val 37363"/>
            </a:avLst>
          </a:prstGeom>
          <a:solidFill>
            <a:schemeClr val="tx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sp>
        <p:nvSpPr>
          <p:cNvPr id="218124" name="AutoShape 18"/>
          <p:cNvSpPr>
            <a:spLocks noChangeArrowheads="1"/>
          </p:cNvSpPr>
          <p:nvPr/>
        </p:nvSpPr>
        <p:spPr bwMode="auto">
          <a:xfrm>
            <a:off x="6311901" y="4005263"/>
            <a:ext cx="288925" cy="431800"/>
          </a:xfrm>
          <a:prstGeom prst="upArrow">
            <a:avLst>
              <a:gd name="adj1" fmla="val 50000"/>
              <a:gd name="adj2" fmla="val 37363"/>
            </a:avLst>
          </a:prstGeom>
          <a:solidFill>
            <a:schemeClr val="tx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sp>
        <p:nvSpPr>
          <p:cNvPr id="218125" name="AutoShape 19"/>
          <p:cNvSpPr>
            <a:spLocks noChangeArrowheads="1"/>
          </p:cNvSpPr>
          <p:nvPr/>
        </p:nvSpPr>
        <p:spPr bwMode="auto">
          <a:xfrm>
            <a:off x="3359151" y="4005263"/>
            <a:ext cx="288925" cy="431800"/>
          </a:xfrm>
          <a:prstGeom prst="upArrow">
            <a:avLst>
              <a:gd name="adj1" fmla="val 50000"/>
              <a:gd name="adj2" fmla="val 37363"/>
            </a:avLst>
          </a:prstGeom>
          <a:solidFill>
            <a:schemeClr val="tx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graphicFrame>
        <p:nvGraphicFramePr>
          <p:cNvPr id="218126" name="Object 21"/>
          <p:cNvGraphicFramePr>
            <a:graphicFrameLocks noGrp="1" noChangeAspect="1"/>
          </p:cNvGraphicFramePr>
          <p:nvPr>
            <p:ph idx="4294967295"/>
          </p:nvPr>
        </p:nvGraphicFramePr>
        <p:xfrm>
          <a:off x="4583113" y="5661025"/>
          <a:ext cx="4824412" cy="755650"/>
        </p:xfrm>
        <a:graphic>
          <a:graphicData uri="http://schemas.openxmlformats.org/presentationml/2006/ole">
            <mc:AlternateContent xmlns:mc="http://schemas.openxmlformats.org/markup-compatibility/2006">
              <mc:Choice xmlns:v="urn:schemas-microsoft-com:vml" Requires="v">
                <p:oleObj spid="_x0000_s249920" name="Equation" r:id="rId8" imgW="2514600" imgH="393480" progId="Equation.DSMT4">
                  <p:embed/>
                </p:oleObj>
              </mc:Choice>
              <mc:Fallback>
                <p:oleObj name="Equation" r:id="rId8" imgW="2514600" imgH="393480" progId="Equation.DSMT4">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3113" y="5661025"/>
                        <a:ext cx="4824412" cy="75565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42728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8117"/>
                                        </p:tgtEl>
                                        <p:attrNameLst>
                                          <p:attrName>style.visibility</p:attrName>
                                        </p:attrNameLst>
                                      </p:cBhvr>
                                      <p:to>
                                        <p:strVal val="visible"/>
                                      </p:to>
                                    </p:set>
                                    <p:animEffect transition="in" filter="blinds(horizontal)">
                                      <p:cBhvr>
                                        <p:cTn id="7" dur="500"/>
                                        <p:tgtEl>
                                          <p:spTgt spid="2181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8119"/>
                                        </p:tgtEl>
                                        <p:attrNameLst>
                                          <p:attrName>style.visibility</p:attrName>
                                        </p:attrNameLst>
                                      </p:cBhvr>
                                      <p:to>
                                        <p:strVal val="visible"/>
                                      </p:to>
                                    </p:set>
                                    <p:animEffect transition="in" filter="blinds(horizontal)">
                                      <p:cBhvr>
                                        <p:cTn id="10" dur="500"/>
                                        <p:tgtEl>
                                          <p:spTgt spid="2181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8115"/>
                                        </p:tgtEl>
                                        <p:attrNameLst>
                                          <p:attrName>style.visibility</p:attrName>
                                        </p:attrNameLst>
                                      </p:cBhvr>
                                      <p:to>
                                        <p:strVal val="visible"/>
                                      </p:to>
                                    </p:set>
                                    <p:animEffect transition="in" filter="blinds(horizontal)">
                                      <p:cBhvr>
                                        <p:cTn id="15" dur="500"/>
                                        <p:tgtEl>
                                          <p:spTgt spid="218115"/>
                                        </p:tgtEl>
                                      </p:cBhvr>
                                    </p:animEffect>
                                  </p:childTnLst>
                                </p:cTn>
                              </p:par>
                              <p:par>
                                <p:cTn id="16" presetID="3" presetClass="entr" presetSubtype="10" fill="hold" nodeType="withEffect">
                                  <p:stCondLst>
                                    <p:cond delay="0"/>
                                  </p:stCondLst>
                                  <p:childTnLst>
                                    <p:set>
                                      <p:cBhvr>
                                        <p:cTn id="17" dur="1" fill="hold">
                                          <p:stCondLst>
                                            <p:cond delay="0"/>
                                          </p:stCondLst>
                                        </p:cTn>
                                        <p:tgtEl>
                                          <p:spTgt spid="218116"/>
                                        </p:tgtEl>
                                        <p:attrNameLst>
                                          <p:attrName>style.visibility</p:attrName>
                                        </p:attrNameLst>
                                      </p:cBhvr>
                                      <p:to>
                                        <p:strVal val="visible"/>
                                      </p:to>
                                    </p:set>
                                    <p:animEffect transition="in" filter="blinds(horizontal)">
                                      <p:cBhvr>
                                        <p:cTn id="18" dur="500"/>
                                        <p:tgtEl>
                                          <p:spTgt spid="2181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8120"/>
                                        </p:tgtEl>
                                        <p:attrNameLst>
                                          <p:attrName>style.visibility</p:attrName>
                                        </p:attrNameLst>
                                      </p:cBhvr>
                                      <p:to>
                                        <p:strVal val="visible"/>
                                      </p:to>
                                    </p:set>
                                    <p:animEffect transition="in" filter="blinds(horizontal)">
                                      <p:cBhvr>
                                        <p:cTn id="23" dur="500"/>
                                        <p:tgtEl>
                                          <p:spTgt spid="2181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8124"/>
                                        </p:tgtEl>
                                        <p:attrNameLst>
                                          <p:attrName>style.visibility</p:attrName>
                                        </p:attrNameLst>
                                      </p:cBhvr>
                                      <p:to>
                                        <p:strVal val="visible"/>
                                      </p:to>
                                    </p:set>
                                    <p:animEffect transition="in" filter="blinds(horizontal)">
                                      <p:cBhvr>
                                        <p:cTn id="26" dur="500"/>
                                        <p:tgtEl>
                                          <p:spTgt spid="21812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38671"/>
                                        </p:tgtEl>
                                        <p:attrNameLst>
                                          <p:attrName>style.visibility</p:attrName>
                                        </p:attrNameLst>
                                      </p:cBhvr>
                                      <p:to>
                                        <p:strVal val="visible"/>
                                      </p:to>
                                    </p:set>
                                    <p:animEffect transition="in" filter="blinds(horizontal)">
                                      <p:cBhvr>
                                        <p:cTn id="31" dur="500"/>
                                        <p:tgtEl>
                                          <p:spTgt spid="83867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8123"/>
                                        </p:tgtEl>
                                        <p:attrNameLst>
                                          <p:attrName>style.visibility</p:attrName>
                                        </p:attrNameLst>
                                      </p:cBhvr>
                                      <p:to>
                                        <p:strVal val="visible"/>
                                      </p:to>
                                    </p:set>
                                    <p:animEffect transition="in" filter="blinds(horizontal)">
                                      <p:cBhvr>
                                        <p:cTn id="34" dur="500"/>
                                        <p:tgtEl>
                                          <p:spTgt spid="21812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838672"/>
                                        </p:tgtEl>
                                        <p:attrNameLst>
                                          <p:attrName>style.visibility</p:attrName>
                                        </p:attrNameLst>
                                      </p:cBhvr>
                                      <p:to>
                                        <p:strVal val="visible"/>
                                      </p:to>
                                    </p:set>
                                    <p:animEffect transition="in" filter="blinds(horizontal)">
                                      <p:cBhvr>
                                        <p:cTn id="39" dur="500"/>
                                        <p:tgtEl>
                                          <p:spTgt spid="83867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18125"/>
                                        </p:tgtEl>
                                        <p:attrNameLst>
                                          <p:attrName>style.visibility</p:attrName>
                                        </p:attrNameLst>
                                      </p:cBhvr>
                                      <p:to>
                                        <p:strVal val="visible"/>
                                      </p:to>
                                    </p:set>
                                    <p:animEffect transition="in" filter="blinds(horizontal)">
                                      <p:cBhvr>
                                        <p:cTn id="42" dur="500"/>
                                        <p:tgtEl>
                                          <p:spTgt spid="2181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18126"/>
                                        </p:tgtEl>
                                        <p:attrNameLst>
                                          <p:attrName>style.visibility</p:attrName>
                                        </p:attrNameLst>
                                      </p:cBhvr>
                                      <p:to>
                                        <p:strVal val="visible"/>
                                      </p:to>
                                    </p:set>
                                    <p:animEffect transition="in" filter="blinds(horizontal)">
                                      <p:cBhvr>
                                        <p:cTn id="47" dur="500"/>
                                        <p:tgtEl>
                                          <p:spTgt spid="218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p:bldP spid="218119" grpId="0"/>
      <p:bldP spid="218120" grpId="0"/>
      <p:bldP spid="838671" grpId="0"/>
      <p:bldP spid="838672" grpId="0"/>
      <p:bldP spid="218123" grpId="0" animBg="1"/>
      <p:bldP spid="218124" grpId="0" animBg="1"/>
      <p:bldP spid="2181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AF15647-F144-408E-9064-FF392812517F}" type="slidenum">
              <a:rPr lang="en-US" altLang="zh-CN" sz="1400">
                <a:solidFill>
                  <a:srgbClr val="000000"/>
                </a:solidFill>
              </a:rPr>
              <a:pPr algn="r"/>
              <a:t>53</a:t>
            </a:fld>
            <a:endParaRPr lang="en-US" altLang="zh-CN" sz="1400">
              <a:solidFill>
                <a:srgbClr val="000000"/>
              </a:solidFill>
            </a:endParaRPr>
          </a:p>
        </p:txBody>
      </p:sp>
      <p:grpSp>
        <p:nvGrpSpPr>
          <p:cNvPr id="219139" name="Group 34"/>
          <p:cNvGrpSpPr>
            <a:grpSpLocks/>
          </p:cNvGrpSpPr>
          <p:nvPr/>
        </p:nvGrpSpPr>
        <p:grpSpPr bwMode="auto">
          <a:xfrm>
            <a:off x="1846263" y="2120901"/>
            <a:ext cx="6121400" cy="587375"/>
            <a:chOff x="67" y="1117"/>
            <a:chExt cx="3856" cy="370"/>
          </a:xfrm>
        </p:grpSpPr>
        <p:sp>
          <p:nvSpPr>
            <p:cNvPr id="219140" name="Text Box 14"/>
            <p:cNvSpPr txBox="1">
              <a:spLocks noChangeArrowheads="1"/>
            </p:cNvSpPr>
            <p:nvPr/>
          </p:nvSpPr>
          <p:spPr bwMode="auto">
            <a:xfrm>
              <a:off x="67" y="1117"/>
              <a:ext cx="385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3"/>
                </a:buBlip>
              </a:pPr>
              <a:r>
                <a:rPr lang="en-US" altLang="zh-CN" sz="2400" b="1">
                  <a:solidFill>
                    <a:srgbClr val="000000"/>
                  </a:solidFill>
                  <a:latin typeface="Times New Roman" panose="02020603050405020304" pitchFamily="18" charset="0"/>
                  <a:ea typeface="楷体_GB2312" pitchFamily="49" charset="-122"/>
                </a:rPr>
                <a:t> </a:t>
              </a:r>
              <a:r>
                <a:rPr lang="en-US" altLang="zh-CN" b="1">
                  <a:solidFill>
                    <a:srgbClr val="000000"/>
                  </a:solidFill>
                  <a:latin typeface="Times New Roman" panose="02020603050405020304" pitchFamily="18" charset="0"/>
                  <a:ea typeface="楷体_GB2312" pitchFamily="49" charset="-122"/>
                </a:rPr>
                <a:t>Definition</a:t>
              </a:r>
              <a:r>
                <a:rPr lang="zh-CN" altLang="en-US" sz="2400" b="1">
                  <a:solidFill>
                    <a:srgbClr val="000000"/>
                  </a:solidFill>
                </a:rPr>
                <a:t>：                </a:t>
              </a:r>
              <a:r>
                <a:rPr lang="en-US" altLang="zh-CN" sz="2000">
                  <a:solidFill>
                    <a:srgbClr val="000000"/>
                  </a:solidFill>
                  <a:latin typeface="Times New Roman" panose="02020603050405020304" pitchFamily="18" charset="0"/>
                  <a:ea typeface="黑体" panose="02010609060101010101" pitchFamily="49" charset="-122"/>
                </a:rPr>
                <a:t>( </a:t>
              </a:r>
              <a:r>
                <a:rPr lang="en-US" altLang="zh-CN" sz="2000" b="1">
                  <a:solidFill>
                    <a:srgbClr val="000000"/>
                  </a:solidFill>
                  <a:latin typeface="Times New Roman" panose="02020603050405020304" pitchFamily="18" charset="0"/>
                  <a:ea typeface="黑体" panose="02010609060101010101" pitchFamily="49" charset="-122"/>
                </a:rPr>
                <a:t>W/m</a:t>
              </a:r>
              <a:r>
                <a:rPr lang="en-US" altLang="zh-CN" sz="2000" b="1" baseline="30000">
                  <a:solidFill>
                    <a:srgbClr val="000000"/>
                  </a:solidFill>
                  <a:latin typeface="Times New Roman" panose="02020603050405020304" pitchFamily="18" charset="0"/>
                  <a:ea typeface="黑体" panose="02010609060101010101" pitchFamily="49" charset="-122"/>
                </a:rPr>
                <a:t>2</a:t>
              </a:r>
              <a:r>
                <a:rPr lang="en-US" altLang="zh-CN" sz="2000" b="1">
                  <a:solidFill>
                    <a:srgbClr val="000000"/>
                  </a:solidFill>
                  <a:ea typeface="黑体" panose="02010609060101010101" pitchFamily="49" charset="-122"/>
                </a:rPr>
                <a:t> </a:t>
              </a:r>
              <a:r>
                <a:rPr lang="en-US" altLang="zh-CN" sz="2000">
                  <a:solidFill>
                    <a:srgbClr val="000000"/>
                  </a:solidFill>
                  <a:latin typeface="Times New Roman" panose="02020603050405020304" pitchFamily="18" charset="0"/>
                  <a:ea typeface="黑体" panose="02010609060101010101" pitchFamily="49" charset="-122"/>
                </a:rPr>
                <a:t>)</a:t>
              </a:r>
            </a:p>
          </p:txBody>
        </p:sp>
        <p:graphicFrame>
          <p:nvGraphicFramePr>
            <p:cNvPr id="219141" name="Object 16"/>
            <p:cNvGraphicFramePr>
              <a:graphicFrameLocks noChangeAspect="1"/>
            </p:cNvGraphicFramePr>
            <p:nvPr/>
          </p:nvGraphicFramePr>
          <p:xfrm>
            <a:off x="975" y="1207"/>
            <a:ext cx="848" cy="280"/>
          </p:xfrm>
          <a:graphic>
            <a:graphicData uri="http://schemas.openxmlformats.org/presentationml/2006/ole">
              <mc:AlternateContent xmlns:mc="http://schemas.openxmlformats.org/markup-compatibility/2006">
                <mc:Choice xmlns:v="urn:schemas-microsoft-com:vml" Requires="v">
                  <p:oleObj spid="_x0000_s250987" name="公式" r:id="rId4" imgW="647588" imgH="209468" progId="Equation.3">
                    <p:embed/>
                  </p:oleObj>
                </mc:Choice>
                <mc:Fallback>
                  <p:oleObj name="公式" r:id="rId4" imgW="647588" imgH="2094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1207"/>
                          <a:ext cx="848" cy="280"/>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8625" name="Text Box 17"/>
          <p:cNvSpPr txBox="1">
            <a:spLocks noChangeArrowheads="1"/>
          </p:cNvSpPr>
          <p:nvPr/>
        </p:nvSpPr>
        <p:spPr bwMode="auto">
          <a:xfrm>
            <a:off x="1847851" y="3078163"/>
            <a:ext cx="4392613"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3"/>
              </a:buBlip>
            </a:pPr>
            <a:r>
              <a:rPr lang="en-US" altLang="zh-CN" sz="2400" b="1">
                <a:solidFill>
                  <a:srgbClr val="000000"/>
                </a:solidFill>
                <a:latin typeface="Times New Roman" panose="02020603050405020304" pitchFamily="18" charset="0"/>
                <a:ea typeface="黑体" panose="02010609060101010101" pitchFamily="49" charset="-122"/>
              </a:rPr>
              <a:t> </a:t>
            </a:r>
            <a:r>
              <a:rPr lang="en-US" altLang="zh-CN" b="1">
                <a:solidFill>
                  <a:srgbClr val="000000"/>
                </a:solidFill>
                <a:latin typeface="Times New Roman" panose="02020603050405020304" pitchFamily="18" charset="0"/>
                <a:ea typeface="黑体" panose="02010609060101010101" pitchFamily="49" charset="-122"/>
              </a:rPr>
              <a:t>Physical meaning </a:t>
            </a:r>
            <a:r>
              <a:rPr lang="zh-CN" altLang="en-US" sz="2400">
                <a:solidFill>
                  <a:srgbClr val="000000"/>
                </a:solidFill>
              </a:rPr>
              <a:t>：</a:t>
            </a:r>
            <a:r>
              <a:rPr lang="zh-CN" altLang="en-US" sz="2400" b="1">
                <a:solidFill>
                  <a:srgbClr val="000000"/>
                </a:solidFill>
              </a:rPr>
              <a:t> </a:t>
            </a:r>
            <a:endParaRPr lang="zh-CN" altLang="en-US" sz="2400">
              <a:solidFill>
                <a:srgbClr val="000000"/>
              </a:solidFill>
              <a:latin typeface="Times New Roman" panose="02020603050405020304" pitchFamily="18" charset="0"/>
              <a:ea typeface="黑体" panose="02010609060101010101" pitchFamily="49" charset="-122"/>
            </a:endParaRPr>
          </a:p>
        </p:txBody>
      </p:sp>
      <p:grpSp>
        <p:nvGrpSpPr>
          <p:cNvPr id="708632" name="Group 24"/>
          <p:cNvGrpSpPr>
            <a:grpSpLocks/>
          </p:cNvGrpSpPr>
          <p:nvPr/>
        </p:nvGrpSpPr>
        <p:grpSpPr bwMode="auto">
          <a:xfrm>
            <a:off x="1884364" y="3835400"/>
            <a:ext cx="5761037" cy="731838"/>
            <a:chOff x="295" y="1963"/>
            <a:chExt cx="3629" cy="461"/>
          </a:xfrm>
        </p:grpSpPr>
        <p:sp>
          <p:nvSpPr>
            <p:cNvPr id="708626" name="Rectangle 18"/>
            <p:cNvSpPr>
              <a:spLocks noChangeArrowheads="1"/>
            </p:cNvSpPr>
            <p:nvPr/>
          </p:nvSpPr>
          <p:spPr bwMode="auto">
            <a:xfrm>
              <a:off x="295" y="1963"/>
              <a:ext cx="3629"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00"/>
                  </a:solidFill>
                  <a:latin typeface="Times New Roman" panose="02020603050405020304" pitchFamily="18" charset="0"/>
                </a:rPr>
                <a:t>Direction of     </a:t>
              </a:r>
              <a:r>
                <a:rPr lang="en-US" altLang="zh-CN" sz="2400" b="1">
                  <a:solidFill>
                    <a:srgbClr val="000000"/>
                  </a:solidFill>
                  <a:latin typeface="Times New Roman" panose="02020603050405020304" pitchFamily="18" charset="0"/>
                  <a:ea typeface="楷体_GB2312" pitchFamily="49" charset="-122"/>
                </a:rPr>
                <a:t>— </a:t>
              </a:r>
              <a:r>
                <a:rPr lang="en-US" altLang="zh-CN" b="1">
                  <a:solidFill>
                    <a:srgbClr val="000000"/>
                  </a:solidFill>
                  <a:latin typeface="Times New Roman" panose="02020603050405020304" pitchFamily="18" charset="0"/>
                  <a:ea typeface="楷体_GB2312" pitchFamily="49" charset="-122"/>
                </a:rPr>
                <a:t>The direction of electromagnetic energy transmission</a:t>
              </a:r>
            </a:p>
          </p:txBody>
        </p:sp>
        <p:graphicFrame>
          <p:nvGraphicFramePr>
            <p:cNvPr id="219145" name="Object 19"/>
            <p:cNvGraphicFramePr>
              <a:graphicFrameLocks noChangeAspect="1"/>
            </p:cNvGraphicFramePr>
            <p:nvPr/>
          </p:nvGraphicFramePr>
          <p:xfrm>
            <a:off x="1066" y="1971"/>
            <a:ext cx="180" cy="280"/>
          </p:xfrm>
          <a:graphic>
            <a:graphicData uri="http://schemas.openxmlformats.org/presentationml/2006/ole">
              <mc:AlternateContent xmlns:mc="http://schemas.openxmlformats.org/markup-compatibility/2006">
                <mc:Choice xmlns:v="urn:schemas-microsoft-com:vml" Requires="v">
                  <p:oleObj spid="_x0000_s250988" name="公式" r:id="rId6" imgW="133351" imgH="209468" progId="Equation.3">
                    <p:embed/>
                  </p:oleObj>
                </mc:Choice>
                <mc:Fallback>
                  <p:oleObj name="公式" r:id="rId6" imgW="133351" imgH="20946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 y="1971"/>
                          <a:ext cx="180" cy="280"/>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8643" name="Group 35"/>
          <p:cNvGrpSpPr>
            <a:grpSpLocks/>
          </p:cNvGrpSpPr>
          <p:nvPr/>
        </p:nvGrpSpPr>
        <p:grpSpPr bwMode="auto">
          <a:xfrm>
            <a:off x="1847850" y="5084763"/>
            <a:ext cx="8675688" cy="488950"/>
            <a:chOff x="295" y="2581"/>
            <a:chExt cx="5465" cy="308"/>
          </a:xfrm>
        </p:grpSpPr>
        <p:sp>
          <p:nvSpPr>
            <p:cNvPr id="219147" name="Rectangle 20"/>
            <p:cNvSpPr>
              <a:spLocks noChangeArrowheads="1"/>
            </p:cNvSpPr>
            <p:nvPr/>
          </p:nvSpPr>
          <p:spPr bwMode="auto">
            <a:xfrm>
              <a:off x="295" y="2581"/>
              <a:ext cx="546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b="1">
                  <a:solidFill>
                    <a:srgbClr val="000000"/>
                  </a:solidFill>
                  <a:latin typeface="Times New Roman" panose="02020603050405020304" pitchFamily="18" charset="0"/>
                </a:rPr>
                <a:t>Value of      </a:t>
              </a:r>
              <a:r>
                <a:rPr lang="en-US" altLang="zh-CN" sz="2000" b="1">
                  <a:solidFill>
                    <a:srgbClr val="000000"/>
                  </a:solidFill>
                  <a:latin typeface="Times New Roman" panose="02020603050405020304" pitchFamily="18" charset="0"/>
                  <a:ea typeface="楷体_GB2312" pitchFamily="49" charset="-122"/>
                </a:rPr>
                <a:t>——  </a:t>
              </a:r>
            </a:p>
          </p:txBody>
        </p:sp>
        <p:graphicFrame>
          <p:nvGraphicFramePr>
            <p:cNvPr id="219148" name="Object 21"/>
            <p:cNvGraphicFramePr>
              <a:graphicFrameLocks noChangeAspect="1"/>
            </p:cNvGraphicFramePr>
            <p:nvPr/>
          </p:nvGraphicFramePr>
          <p:xfrm>
            <a:off x="884" y="2606"/>
            <a:ext cx="180" cy="280"/>
          </p:xfrm>
          <a:graphic>
            <a:graphicData uri="http://schemas.openxmlformats.org/presentationml/2006/ole">
              <mc:AlternateContent xmlns:mc="http://schemas.openxmlformats.org/markup-compatibility/2006">
                <mc:Choice xmlns:v="urn:schemas-microsoft-com:vml" Requires="v">
                  <p:oleObj spid="_x0000_s250989" name="公式" r:id="rId8" imgW="133351" imgH="209468" progId="Equation.3">
                    <p:embed/>
                  </p:oleObj>
                </mc:Choice>
                <mc:Fallback>
                  <p:oleObj name="公式" r:id="rId8" imgW="133351" imgH="2094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 y="2606"/>
                          <a:ext cx="180" cy="280"/>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9149" name="Rectangle 22"/>
          <p:cNvSpPr>
            <a:spLocks noChangeArrowheads="1"/>
          </p:cNvSpPr>
          <p:nvPr/>
        </p:nvSpPr>
        <p:spPr bwMode="auto">
          <a:xfrm>
            <a:off x="1495570" y="1059626"/>
            <a:ext cx="99898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CC"/>
                </a:solidFill>
                <a:ea typeface="楷体_GB2312" pitchFamily="49" charset="-122"/>
              </a:rPr>
              <a:t>     It describes the characteristics of the electromagnetic energy transmission  (flow) in the time varying electromagnetic field</a:t>
            </a:r>
          </a:p>
        </p:txBody>
      </p:sp>
      <p:sp>
        <p:nvSpPr>
          <p:cNvPr id="219150" name="Text Box 36"/>
          <p:cNvSpPr txBox="1">
            <a:spLocks noChangeArrowheads="1"/>
          </p:cNvSpPr>
          <p:nvPr/>
        </p:nvSpPr>
        <p:spPr bwMode="auto">
          <a:xfrm>
            <a:off x="1846263" y="363538"/>
            <a:ext cx="7526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10"/>
              </a:buBlip>
            </a:pPr>
            <a:r>
              <a:rPr lang="en-US" altLang="zh-CN" sz="2400" b="1" dirty="0">
                <a:solidFill>
                  <a:srgbClr val="000000"/>
                </a:solidFill>
                <a:latin typeface="Times New Roman" panose="02020603050405020304" pitchFamily="18" charset="0"/>
              </a:rPr>
              <a:t>  </a:t>
            </a:r>
            <a:r>
              <a:rPr lang="en-US" altLang="zh-CN" sz="2400" b="1" dirty="0">
                <a:solidFill>
                  <a:srgbClr val="800000"/>
                </a:solidFill>
                <a:latin typeface="Times New Roman" panose="02020603050405020304" pitchFamily="18" charset="0"/>
              </a:rPr>
              <a:t>The </a:t>
            </a:r>
            <a:r>
              <a:rPr lang="en-US" altLang="zh-CN" sz="2400" b="1" dirty="0" err="1">
                <a:solidFill>
                  <a:srgbClr val="800000"/>
                </a:solidFill>
                <a:latin typeface="Times New Roman" panose="02020603050405020304" pitchFamily="18" charset="0"/>
              </a:rPr>
              <a:t>Poynting</a:t>
            </a:r>
            <a:r>
              <a:rPr lang="en-US" altLang="zh-CN" sz="2400" b="1" dirty="0">
                <a:solidFill>
                  <a:srgbClr val="800000"/>
                </a:solidFill>
                <a:latin typeface="Times New Roman" panose="02020603050405020304" pitchFamily="18" charset="0"/>
              </a:rPr>
              <a:t> vector (energy flow density vector)</a:t>
            </a:r>
          </a:p>
        </p:txBody>
      </p:sp>
      <p:grpSp>
        <p:nvGrpSpPr>
          <p:cNvPr id="219151" name="Group 46"/>
          <p:cNvGrpSpPr>
            <a:grpSpLocks/>
          </p:cNvGrpSpPr>
          <p:nvPr/>
        </p:nvGrpSpPr>
        <p:grpSpPr bwMode="auto">
          <a:xfrm>
            <a:off x="7177089" y="2043114"/>
            <a:ext cx="3311525" cy="2681287"/>
            <a:chOff x="3561" y="1151"/>
            <a:chExt cx="2086" cy="1689"/>
          </a:xfrm>
        </p:grpSpPr>
        <p:graphicFrame>
          <p:nvGraphicFramePr>
            <p:cNvPr id="219152" name="Object 42"/>
            <p:cNvGraphicFramePr>
              <a:graphicFrameLocks noChangeAspect="1"/>
            </p:cNvGraphicFramePr>
            <p:nvPr/>
          </p:nvGraphicFramePr>
          <p:xfrm>
            <a:off x="3561" y="1151"/>
            <a:ext cx="2086" cy="1689"/>
          </p:xfrm>
          <a:graphic>
            <a:graphicData uri="http://schemas.openxmlformats.org/presentationml/2006/ole">
              <mc:AlternateContent xmlns:mc="http://schemas.openxmlformats.org/markup-compatibility/2006">
                <mc:Choice xmlns:v="urn:schemas-microsoft-com:vml" Requires="v">
                  <p:oleObj spid="_x0000_s250990" name="Picture" r:id="rId11" imgW="1828800" imgH="1419120" progId="Word.Picture.8">
                    <p:embed/>
                  </p:oleObj>
                </mc:Choice>
                <mc:Fallback>
                  <p:oleObj name="Picture" r:id="rId11" imgW="1828800" imgH="1419120"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1" y="1151"/>
                          <a:ext cx="2086" cy="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53" name="Object 44"/>
            <p:cNvGraphicFramePr>
              <a:graphicFrameLocks noChangeAspect="1"/>
            </p:cNvGraphicFramePr>
            <p:nvPr/>
          </p:nvGraphicFramePr>
          <p:xfrm>
            <a:off x="4408" y="1877"/>
            <a:ext cx="177" cy="207"/>
          </p:xfrm>
          <a:graphic>
            <a:graphicData uri="http://schemas.openxmlformats.org/presentationml/2006/ole">
              <mc:AlternateContent xmlns:mc="http://schemas.openxmlformats.org/markup-compatibility/2006">
                <mc:Choice xmlns:v="urn:schemas-microsoft-com:vml" Requires="v">
                  <p:oleObj spid="_x0000_s250991" name="公式" r:id="rId13" imgW="142799" imgH="171408" progId="Equation.3">
                    <p:embed/>
                  </p:oleObj>
                </mc:Choice>
                <mc:Fallback>
                  <p:oleObj name="公式" r:id="rId13" imgW="142799" imgH="17140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08" y="1877"/>
                          <a:ext cx="177" cy="207"/>
                        </a:xfrm>
                        <a:prstGeom prst="rect">
                          <a:avLst/>
                        </a:prstGeom>
                        <a:noFill/>
                        <a:ln>
                          <a:noFill/>
                        </a:ln>
                        <a:effectLst/>
                        <a:extLst>
                          <a:ext uri="{909E8E84-426E-40DD-AFC4-6F175D3DCCD1}">
                            <a14:hiddenFill xmlns:a14="http://schemas.microsoft.com/office/drawing/2010/main">
                              <a:solidFill>
                                <a:srgbClr val="33333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8655" name="AutoShape 47"/>
          <p:cNvSpPr>
            <a:spLocks/>
          </p:cNvSpPr>
          <p:nvPr/>
        </p:nvSpPr>
        <p:spPr bwMode="auto">
          <a:xfrm>
            <a:off x="4300539" y="2924175"/>
            <a:ext cx="1939925" cy="609600"/>
          </a:xfrm>
          <a:prstGeom prst="borderCallout1">
            <a:avLst>
              <a:gd name="adj1" fmla="val 18750"/>
              <a:gd name="adj2" fmla="val -3926"/>
              <a:gd name="adj3" fmla="val -52083"/>
              <a:gd name="adj4" fmla="val -3926"/>
            </a:avLst>
          </a:prstGeom>
          <a:solidFill>
            <a:srgbClr val="FFFFFF"/>
          </a:solidFill>
          <a:ln w="9525" algn="ctr">
            <a:solidFill>
              <a:srgbClr val="FFFF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b="1">
                <a:solidFill>
                  <a:srgbClr val="000000"/>
                </a:solidFill>
                <a:latin typeface="Times New Roman" panose="02020603050405020304" pitchFamily="18" charset="0"/>
                <a:ea typeface="仿宋_GB2312" pitchFamily="49" charset="-122"/>
                <a:cs typeface="Arial" panose="020B0604020202020204" pitchFamily="34" charset="0"/>
              </a:rPr>
              <a:t>Flow of power per unit area</a:t>
            </a:r>
          </a:p>
        </p:txBody>
      </p:sp>
      <p:sp>
        <p:nvSpPr>
          <p:cNvPr id="219155" name="矩形 4"/>
          <p:cNvSpPr>
            <a:spLocks noChangeArrowheads="1"/>
          </p:cNvSpPr>
          <p:nvPr/>
        </p:nvSpPr>
        <p:spPr bwMode="auto">
          <a:xfrm>
            <a:off x="3863976" y="5157788"/>
            <a:ext cx="58023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00"/>
                </a:solidFill>
                <a:latin typeface="Times New Roman" panose="02020603050405020304" pitchFamily="18" charset="0"/>
                <a:ea typeface="幼圆" panose="02010509060101010101" pitchFamily="49" charset="-122"/>
              </a:rPr>
              <a:t>it is the electromagnetic power per unit area at the perpendicular the transmission direction of the energy </a:t>
            </a:r>
          </a:p>
        </p:txBody>
      </p:sp>
    </p:spTree>
    <p:extLst>
      <p:ext uri="{BB962C8B-B14F-4D97-AF65-F5344CB8AC3E}">
        <p14:creationId xmlns:p14="http://schemas.microsoft.com/office/powerpoint/2010/main" val="3727758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8655"/>
                                        </p:tgtEl>
                                        <p:attrNameLst>
                                          <p:attrName>style.visibility</p:attrName>
                                        </p:attrNameLst>
                                      </p:cBhvr>
                                      <p:to>
                                        <p:strVal val="visible"/>
                                      </p:to>
                                    </p:set>
                                    <p:animEffect transition="in" filter="blinds(horizontal)">
                                      <p:cBhvr>
                                        <p:cTn id="7" dur="500"/>
                                        <p:tgtEl>
                                          <p:spTgt spid="708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8625"/>
                                        </p:tgtEl>
                                        <p:attrNameLst>
                                          <p:attrName>style.visibility</p:attrName>
                                        </p:attrNameLst>
                                      </p:cBhvr>
                                      <p:to>
                                        <p:strVal val="visible"/>
                                      </p:to>
                                    </p:set>
                                    <p:animEffect transition="in" filter="blinds(horizontal)">
                                      <p:cBhvr>
                                        <p:cTn id="12" dur="500"/>
                                        <p:tgtEl>
                                          <p:spTgt spid="708625"/>
                                        </p:tgtEl>
                                      </p:cBhvr>
                                    </p:animEffect>
                                  </p:childTnLst>
                                </p:cTn>
                              </p:par>
                              <p:par>
                                <p:cTn id="13" presetID="3" presetClass="entr" presetSubtype="10" fill="hold" nodeType="withEffect">
                                  <p:stCondLst>
                                    <p:cond delay="0"/>
                                  </p:stCondLst>
                                  <p:childTnLst>
                                    <p:set>
                                      <p:cBhvr>
                                        <p:cTn id="14" dur="1" fill="hold">
                                          <p:stCondLst>
                                            <p:cond delay="0"/>
                                          </p:stCondLst>
                                        </p:cTn>
                                        <p:tgtEl>
                                          <p:spTgt spid="708632"/>
                                        </p:tgtEl>
                                        <p:attrNameLst>
                                          <p:attrName>style.visibility</p:attrName>
                                        </p:attrNameLst>
                                      </p:cBhvr>
                                      <p:to>
                                        <p:strVal val="visible"/>
                                      </p:to>
                                    </p:set>
                                    <p:animEffect transition="in" filter="blinds(horizontal)">
                                      <p:cBhvr>
                                        <p:cTn id="15" dur="500"/>
                                        <p:tgtEl>
                                          <p:spTgt spid="708632"/>
                                        </p:tgtEl>
                                      </p:cBhvr>
                                    </p:animEffect>
                                  </p:childTnLst>
                                </p:cTn>
                              </p:par>
                              <p:par>
                                <p:cTn id="16" presetID="3" presetClass="entr" presetSubtype="10" fill="hold" nodeType="withEffect">
                                  <p:stCondLst>
                                    <p:cond delay="0"/>
                                  </p:stCondLst>
                                  <p:childTnLst>
                                    <p:set>
                                      <p:cBhvr>
                                        <p:cTn id="17" dur="1" fill="hold">
                                          <p:stCondLst>
                                            <p:cond delay="0"/>
                                          </p:stCondLst>
                                        </p:cTn>
                                        <p:tgtEl>
                                          <p:spTgt spid="708643"/>
                                        </p:tgtEl>
                                        <p:attrNameLst>
                                          <p:attrName>style.visibility</p:attrName>
                                        </p:attrNameLst>
                                      </p:cBhvr>
                                      <p:to>
                                        <p:strVal val="visible"/>
                                      </p:to>
                                    </p:set>
                                    <p:animEffect transition="in" filter="blinds(horizontal)">
                                      <p:cBhvr>
                                        <p:cTn id="18" dur="500"/>
                                        <p:tgtEl>
                                          <p:spTgt spid="70864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9155"/>
                                        </p:tgtEl>
                                        <p:attrNameLst>
                                          <p:attrName>style.visibility</p:attrName>
                                        </p:attrNameLst>
                                      </p:cBhvr>
                                      <p:to>
                                        <p:strVal val="visible"/>
                                      </p:to>
                                    </p:set>
                                    <p:animEffect transition="in" filter="blinds(horizontal)">
                                      <p:cBhvr>
                                        <p:cTn id="23" dur="500"/>
                                        <p:tgtEl>
                                          <p:spTgt spid="21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25" grpId="0"/>
      <p:bldP spid="708655" grpId="0" animBg="1"/>
      <p:bldP spid="21915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994" name="Object 2"/>
          <p:cNvGraphicFramePr>
            <a:graphicFrameLocks noGrp="1" noChangeAspect="1"/>
          </p:cNvGraphicFramePr>
          <p:nvPr>
            <p:ph idx="4294967295"/>
            <p:extLst>
              <p:ext uri="{D42A27DB-BD31-4B8C-83A1-F6EECF244321}">
                <p14:modId xmlns:p14="http://schemas.microsoft.com/office/powerpoint/2010/main" val="759148706"/>
              </p:ext>
            </p:extLst>
          </p:nvPr>
        </p:nvGraphicFramePr>
        <p:xfrm>
          <a:off x="2289176" y="2535238"/>
          <a:ext cx="4906963" cy="558800"/>
        </p:xfrm>
        <a:graphic>
          <a:graphicData uri="http://schemas.openxmlformats.org/presentationml/2006/ole">
            <mc:AlternateContent xmlns:mc="http://schemas.openxmlformats.org/markup-compatibility/2006">
              <mc:Choice xmlns:v="urn:schemas-microsoft-com:vml" Requires="v">
                <p:oleObj spid="_x0000_s252200" name="Equation" r:id="rId3" imgW="3305160" imgH="406080" progId="Equation.DSMT4">
                  <p:embed/>
                </p:oleObj>
              </mc:Choice>
              <mc:Fallback>
                <p:oleObj name="Equation" r:id="rId3" imgW="3305160" imgH="40608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176" y="2535238"/>
                        <a:ext cx="4906963" cy="558800"/>
                      </a:xfrm>
                      <a:prstGeom prst="rect">
                        <a:avLst/>
                      </a:prstGeom>
                      <a:noFill/>
                      <a:ln>
                        <a:noFill/>
                      </a:ln>
                      <a:effectLst/>
                    </p:spPr>
                  </p:pic>
                </p:oleObj>
              </mc:Fallback>
            </mc:AlternateContent>
          </a:graphicData>
        </a:graphic>
      </p:graphicFrame>
      <p:sp>
        <p:nvSpPr>
          <p:cNvPr id="24072" name="灯片编号占位符 2"/>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6293B04-CA92-4C50-A4B7-0956C1B6F3E0}" type="slidenum">
              <a:rPr lang="en-US" altLang="zh-CN" sz="1400">
                <a:solidFill>
                  <a:srgbClr val="000000"/>
                </a:solidFill>
              </a:rPr>
              <a:pPr algn="r"/>
              <a:t>54</a:t>
            </a:fld>
            <a:endParaRPr lang="en-US" altLang="zh-CN" sz="1400">
              <a:solidFill>
                <a:srgbClr val="000000"/>
              </a:solidFill>
            </a:endParaRPr>
          </a:p>
        </p:txBody>
      </p:sp>
      <p:sp>
        <p:nvSpPr>
          <p:cNvPr id="212996" name="Text Box 2"/>
          <p:cNvSpPr txBox="1">
            <a:spLocks noChangeArrowheads="1"/>
          </p:cNvSpPr>
          <p:nvPr/>
        </p:nvSpPr>
        <p:spPr bwMode="auto">
          <a:xfrm>
            <a:off x="1524001" y="163365"/>
            <a:ext cx="575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rgbClr val="000000"/>
                </a:solidFill>
                <a:latin typeface="Times New Roman" panose="02020603050405020304" pitchFamily="18" charset="0"/>
              </a:rPr>
              <a:t>2</a:t>
            </a:r>
            <a:r>
              <a:rPr kumimoji="1" lang="zh-CN" altLang="en-US" sz="2400" b="1" dirty="0">
                <a:solidFill>
                  <a:srgbClr val="000000"/>
                </a:solidFill>
                <a:latin typeface="Times New Roman" panose="02020603050405020304" pitchFamily="18" charset="0"/>
              </a:rPr>
              <a:t>、</a:t>
            </a:r>
            <a:r>
              <a:rPr kumimoji="1" lang="en-US" altLang="zh-CN" sz="2400" b="1" dirty="0">
                <a:solidFill>
                  <a:srgbClr val="000000"/>
                </a:solidFill>
                <a:latin typeface="Times New Roman" panose="02020603050405020304" pitchFamily="18" charset="0"/>
                <a:ea typeface="楷体_GB2312" pitchFamily="49" charset="-122"/>
              </a:rPr>
              <a:t>Power density and Power flow density</a:t>
            </a:r>
          </a:p>
        </p:txBody>
      </p:sp>
      <p:graphicFrame>
        <p:nvGraphicFramePr>
          <p:cNvPr id="505865" name="Object 5"/>
          <p:cNvGraphicFramePr>
            <a:graphicFrameLocks noChangeAspect="1"/>
          </p:cNvGraphicFramePr>
          <p:nvPr>
            <p:extLst>
              <p:ext uri="{D42A27DB-BD31-4B8C-83A1-F6EECF244321}">
                <p14:modId xmlns:p14="http://schemas.microsoft.com/office/powerpoint/2010/main" val="1808309200"/>
              </p:ext>
            </p:extLst>
          </p:nvPr>
        </p:nvGraphicFramePr>
        <p:xfrm>
          <a:off x="2725736" y="1611351"/>
          <a:ext cx="2074863" cy="643424"/>
        </p:xfrm>
        <a:graphic>
          <a:graphicData uri="http://schemas.openxmlformats.org/presentationml/2006/ole">
            <mc:AlternateContent xmlns:mc="http://schemas.openxmlformats.org/markup-compatibility/2006">
              <mc:Choice xmlns:v="urn:schemas-microsoft-com:vml" Requires="v">
                <p:oleObj spid="_x0000_s252201" name="Equation" r:id="rId5" imgW="1398240" imgH="507600" progId="Equation.DSMT4">
                  <p:embed/>
                </p:oleObj>
              </mc:Choice>
              <mc:Fallback>
                <p:oleObj name="Equation" r:id="rId5" imgW="1398240" imgH="507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5736" y="1611351"/>
                        <a:ext cx="2074863" cy="643424"/>
                      </a:xfrm>
                      <a:prstGeom prst="rect">
                        <a:avLst/>
                      </a:prstGeom>
                      <a:noFill/>
                    </p:spPr>
                  </p:pic>
                </p:oleObj>
              </mc:Fallback>
            </mc:AlternateContent>
          </a:graphicData>
        </a:graphic>
      </p:graphicFrame>
      <p:graphicFrame>
        <p:nvGraphicFramePr>
          <p:cNvPr id="505860" name="Object 6"/>
          <p:cNvGraphicFramePr>
            <a:graphicFrameLocks noChangeAspect="1"/>
          </p:cNvGraphicFramePr>
          <p:nvPr/>
        </p:nvGraphicFramePr>
        <p:xfrm>
          <a:off x="7319963" y="1522413"/>
          <a:ext cx="863600" cy="322262"/>
        </p:xfrm>
        <a:graphic>
          <a:graphicData uri="http://schemas.openxmlformats.org/presentationml/2006/ole">
            <mc:AlternateContent xmlns:mc="http://schemas.openxmlformats.org/markup-compatibility/2006">
              <mc:Choice xmlns:v="urn:schemas-microsoft-com:vml" Requires="v">
                <p:oleObj spid="_x0000_s252202" name="Equation" r:id="rId7" imgW="813600" imgH="355320" progId="Equation.DSMT4">
                  <p:embed/>
                </p:oleObj>
              </mc:Choice>
              <mc:Fallback>
                <p:oleObj name="Equation" r:id="rId7" imgW="813600" imgH="3553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1522413"/>
                        <a:ext cx="863600" cy="322262"/>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sp>
        <p:nvSpPr>
          <p:cNvPr id="505870" name="Rectangle 14"/>
          <p:cNvSpPr>
            <a:spLocks noChangeArrowheads="1"/>
          </p:cNvSpPr>
          <p:nvPr/>
        </p:nvSpPr>
        <p:spPr bwMode="auto">
          <a:xfrm>
            <a:off x="1633248" y="1670992"/>
            <a:ext cx="1117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None/>
            </a:pPr>
            <a:r>
              <a:rPr kumimoji="1" lang="en-US" altLang="zh-CN" sz="2400" b="1" dirty="0">
                <a:solidFill>
                  <a:srgbClr val="000000"/>
                </a:solidFill>
                <a:latin typeface="楷体_GB2312" pitchFamily="49" charset="-122"/>
                <a:ea typeface="楷体_GB2312" pitchFamily="49" charset="-122"/>
              </a:rPr>
              <a:t>where,</a:t>
            </a:r>
          </a:p>
        </p:txBody>
      </p:sp>
      <p:graphicFrame>
        <p:nvGraphicFramePr>
          <p:cNvPr id="505873" name="Object 8"/>
          <p:cNvGraphicFramePr>
            <a:graphicFrameLocks noChangeAspect="1"/>
          </p:cNvGraphicFramePr>
          <p:nvPr/>
        </p:nvGraphicFramePr>
        <p:xfrm>
          <a:off x="3894139" y="981076"/>
          <a:ext cx="1862137" cy="519113"/>
        </p:xfrm>
        <a:graphic>
          <a:graphicData uri="http://schemas.openxmlformats.org/presentationml/2006/ole">
            <mc:AlternateContent xmlns:mc="http://schemas.openxmlformats.org/markup-compatibility/2006">
              <mc:Choice xmlns:v="urn:schemas-microsoft-com:vml" Requires="v">
                <p:oleObj spid="_x0000_s252203" name="Equation" r:id="rId9" imgW="1004400" imgH="291960" progId="Equation.DSMT4">
                  <p:embed/>
                </p:oleObj>
              </mc:Choice>
              <mc:Fallback>
                <p:oleObj name="Equation" r:id="rId9" imgW="1004400" imgH="291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4139" y="981076"/>
                        <a:ext cx="1862137"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5869" name="Line 13"/>
          <p:cNvSpPr>
            <a:spLocks noChangeShapeType="1"/>
          </p:cNvSpPr>
          <p:nvPr/>
        </p:nvSpPr>
        <p:spPr bwMode="auto">
          <a:xfrm flipH="1">
            <a:off x="9120189" y="1412876"/>
            <a:ext cx="71437" cy="360363"/>
          </a:xfrm>
          <a:prstGeom prst="line">
            <a:avLst/>
          </a:prstGeom>
          <a:noFill/>
          <a:ln w="317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2855" name="Rectangle 1047"/>
          <p:cNvSpPr>
            <a:spLocks noChangeArrowheads="1"/>
          </p:cNvSpPr>
          <p:nvPr/>
        </p:nvSpPr>
        <p:spPr bwMode="auto">
          <a:xfrm>
            <a:off x="6810376" y="620713"/>
            <a:ext cx="3857625" cy="944562"/>
          </a:xfrm>
          <a:prstGeom prst="rect">
            <a:avLst/>
          </a:prstGeom>
          <a:solidFill>
            <a:srgbClr val="CCFFFF"/>
          </a:solidFill>
          <a:ln w="28575">
            <a:solidFill>
              <a:srgbClr val="FF99CC"/>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None/>
            </a:pPr>
            <a:r>
              <a:rPr kumimoji="1" lang="en-US" altLang="zh-CN" b="1">
                <a:solidFill>
                  <a:srgbClr val="000000"/>
                </a:solidFill>
                <a:latin typeface="Times New Roman" panose="02020603050405020304" pitchFamily="18" charset="0"/>
                <a:cs typeface="Times New Roman" panose="02020603050405020304" pitchFamily="18" charset="0"/>
              </a:rPr>
              <a:t>The electric field energy and the magnetic field energy of uniform plane wave in ideal medium  is equal.</a:t>
            </a:r>
          </a:p>
        </p:txBody>
      </p:sp>
      <p:graphicFrame>
        <p:nvGraphicFramePr>
          <p:cNvPr id="632860" name="Object 11"/>
          <p:cNvGraphicFramePr>
            <a:graphicFrameLocks noChangeAspect="1"/>
          </p:cNvGraphicFramePr>
          <p:nvPr/>
        </p:nvGraphicFramePr>
        <p:xfrm>
          <a:off x="3746501" y="3378200"/>
          <a:ext cx="2536825" cy="457200"/>
        </p:xfrm>
        <a:graphic>
          <a:graphicData uri="http://schemas.openxmlformats.org/presentationml/2006/ole">
            <mc:AlternateContent xmlns:mc="http://schemas.openxmlformats.org/markup-compatibility/2006">
              <mc:Choice xmlns:v="urn:schemas-microsoft-com:vml" Requires="v">
                <p:oleObj spid="_x0000_s252204" name="Equation" r:id="rId11" imgW="1614600" imgH="304560" progId="Equation.DSMT4">
                  <p:embed/>
                </p:oleObj>
              </mc:Choice>
              <mc:Fallback>
                <p:oleObj name="Equation" r:id="rId11" imgW="161460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6501" y="3378200"/>
                        <a:ext cx="2536825" cy="457200"/>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632861" name="Object 12"/>
          <p:cNvGraphicFramePr>
            <a:graphicFrameLocks noChangeAspect="1"/>
          </p:cNvGraphicFramePr>
          <p:nvPr>
            <p:extLst>
              <p:ext uri="{D42A27DB-BD31-4B8C-83A1-F6EECF244321}">
                <p14:modId xmlns:p14="http://schemas.microsoft.com/office/powerpoint/2010/main" val="2504963570"/>
              </p:ext>
            </p:extLst>
          </p:nvPr>
        </p:nvGraphicFramePr>
        <p:xfrm>
          <a:off x="4999831" y="1621846"/>
          <a:ext cx="2175670" cy="622085"/>
        </p:xfrm>
        <a:graphic>
          <a:graphicData uri="http://schemas.openxmlformats.org/presentationml/2006/ole">
            <mc:AlternateContent xmlns:mc="http://schemas.openxmlformats.org/markup-compatibility/2006">
              <mc:Choice xmlns:v="urn:schemas-microsoft-com:vml" Requires="v">
                <p:oleObj spid="_x0000_s252205" name="Equation" r:id="rId13" imgW="1512720" imgH="507600" progId="Equation.DSMT4">
                  <p:embed/>
                </p:oleObj>
              </mc:Choice>
              <mc:Fallback>
                <p:oleObj name="Equation" r:id="rId13" imgW="1512720" imgH="507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9831" y="1621846"/>
                        <a:ext cx="2175670" cy="622085"/>
                      </a:xfrm>
                      <a:prstGeom prst="rect">
                        <a:avLst/>
                      </a:prstGeom>
                      <a:noFill/>
                    </p:spPr>
                  </p:pic>
                </p:oleObj>
              </mc:Fallback>
            </mc:AlternateContent>
          </a:graphicData>
        </a:graphic>
      </p:graphicFrame>
      <p:graphicFrame>
        <p:nvGraphicFramePr>
          <p:cNvPr id="632863" name="Object 13"/>
          <p:cNvGraphicFramePr>
            <a:graphicFrameLocks noChangeAspect="1"/>
          </p:cNvGraphicFramePr>
          <p:nvPr/>
        </p:nvGraphicFramePr>
        <p:xfrm>
          <a:off x="8472488" y="1649414"/>
          <a:ext cx="1327150" cy="484187"/>
        </p:xfrm>
        <a:graphic>
          <a:graphicData uri="http://schemas.openxmlformats.org/presentationml/2006/ole">
            <mc:AlternateContent xmlns:mc="http://schemas.openxmlformats.org/markup-compatibility/2006">
              <mc:Choice xmlns:v="urn:schemas-microsoft-com:vml" Requires="v">
                <p:oleObj spid="_x0000_s252206" name="Equation" r:id="rId15" imgW="686520" imgH="291960" progId="Equation.DSMT4">
                  <p:embed/>
                </p:oleObj>
              </mc:Choice>
              <mc:Fallback>
                <p:oleObj name="Equation" r:id="rId15" imgW="686520" imgH="29196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2488" y="1649414"/>
                        <a:ext cx="1327150"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2865" name="Text Box 1057"/>
          <p:cNvSpPr txBox="1">
            <a:spLocks noChangeArrowheads="1"/>
          </p:cNvSpPr>
          <p:nvPr/>
        </p:nvSpPr>
        <p:spPr bwMode="auto">
          <a:xfrm>
            <a:off x="1524001" y="981075"/>
            <a:ext cx="2232025" cy="4572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sng">
                <a:solidFill>
                  <a:srgbClr val="000000"/>
                </a:solidFill>
                <a:latin typeface="Times New Roman" panose="02020603050405020304" pitchFamily="18" charset="0"/>
                <a:ea typeface="楷体_GB2312" pitchFamily="49" charset="-122"/>
              </a:rPr>
              <a:t>Power density : </a:t>
            </a:r>
          </a:p>
        </p:txBody>
      </p:sp>
      <p:sp>
        <p:nvSpPr>
          <p:cNvPr id="632870" name="AutoShape 1062"/>
          <p:cNvSpPr>
            <a:spLocks noChangeArrowheads="1"/>
          </p:cNvSpPr>
          <p:nvPr/>
        </p:nvSpPr>
        <p:spPr bwMode="auto">
          <a:xfrm>
            <a:off x="7248525" y="1844675"/>
            <a:ext cx="1079500" cy="114300"/>
          </a:xfrm>
          <a:prstGeom prst="rightArrow">
            <a:avLst>
              <a:gd name="adj1" fmla="val 50000"/>
              <a:gd name="adj2" fmla="val 236111"/>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632871" name="Text Box 1063"/>
          <p:cNvSpPr txBox="1">
            <a:spLocks noChangeArrowheads="1"/>
          </p:cNvSpPr>
          <p:nvPr/>
        </p:nvSpPr>
        <p:spPr bwMode="auto">
          <a:xfrm>
            <a:off x="1323975" y="3416143"/>
            <a:ext cx="2308225" cy="3968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b="1" u="sng" dirty="0">
                <a:solidFill>
                  <a:srgbClr val="000000"/>
                </a:solidFill>
                <a:latin typeface="Times New Roman" panose="02020603050405020304" pitchFamily="18" charset="0"/>
                <a:ea typeface="楷体_GB2312" pitchFamily="49" charset="-122"/>
              </a:rPr>
              <a:t>Power flow density :</a:t>
            </a:r>
          </a:p>
        </p:txBody>
      </p:sp>
      <p:sp>
        <p:nvSpPr>
          <p:cNvPr id="632873" name="AutoShape 1065"/>
          <p:cNvSpPr>
            <a:spLocks noChangeArrowheads="1"/>
          </p:cNvSpPr>
          <p:nvPr/>
        </p:nvSpPr>
        <p:spPr bwMode="auto">
          <a:xfrm>
            <a:off x="6288088" y="3649663"/>
            <a:ext cx="1079500" cy="114300"/>
          </a:xfrm>
          <a:prstGeom prst="rightArrow">
            <a:avLst>
              <a:gd name="adj1" fmla="val 50000"/>
              <a:gd name="adj2" fmla="val 236111"/>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632877" name="Object 18"/>
          <p:cNvGraphicFramePr>
            <a:graphicFrameLocks noChangeAspect="1"/>
          </p:cNvGraphicFramePr>
          <p:nvPr/>
        </p:nvGraphicFramePr>
        <p:xfrm>
          <a:off x="6270626" y="3217863"/>
          <a:ext cx="1096963" cy="476250"/>
        </p:xfrm>
        <a:graphic>
          <a:graphicData uri="http://schemas.openxmlformats.org/presentationml/2006/ole">
            <mc:AlternateContent xmlns:mc="http://schemas.openxmlformats.org/markup-compatibility/2006">
              <mc:Choice xmlns:v="urn:schemas-microsoft-com:vml" Requires="v">
                <p:oleObj spid="_x0000_s252207" name="Equation" r:id="rId17" imgW="1055160" imgH="545760" progId="Equation.DSMT4">
                  <p:embed/>
                </p:oleObj>
              </mc:Choice>
              <mc:Fallback>
                <p:oleObj name="Equation" r:id="rId17" imgW="1055160" imgH="5457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70626" y="3217863"/>
                        <a:ext cx="1096963" cy="476250"/>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213011" name="Object 19"/>
          <p:cNvGraphicFramePr>
            <a:graphicFrameLocks noChangeAspect="1"/>
          </p:cNvGraphicFramePr>
          <p:nvPr/>
        </p:nvGraphicFramePr>
        <p:xfrm>
          <a:off x="2466975" y="4149725"/>
          <a:ext cx="3816350" cy="744538"/>
        </p:xfrm>
        <a:graphic>
          <a:graphicData uri="http://schemas.openxmlformats.org/presentationml/2006/ole">
            <mc:AlternateContent xmlns:mc="http://schemas.openxmlformats.org/markup-compatibility/2006">
              <mc:Choice xmlns:v="urn:schemas-microsoft-com:vml" Requires="v">
                <p:oleObj spid="_x0000_s252208" name="Equation" r:id="rId19" imgW="2593440" imgH="545760" progId="Equation.DSMT4">
                  <p:embed/>
                </p:oleObj>
              </mc:Choice>
              <mc:Fallback>
                <p:oleObj name="Equation" r:id="rId19" imgW="2593440" imgH="5457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66975" y="4149725"/>
                        <a:ext cx="3816350" cy="744538"/>
                      </a:xfrm>
                      <a:prstGeom prst="rect">
                        <a:avLst/>
                      </a:prstGeom>
                      <a:solidFill>
                        <a:schemeClr val="bg1"/>
                      </a:solidFill>
                    </p:spPr>
                  </p:pic>
                </p:oleObj>
              </mc:Fallback>
            </mc:AlternateContent>
          </a:graphicData>
        </a:graphic>
      </p:graphicFrame>
      <p:graphicFrame>
        <p:nvGraphicFramePr>
          <p:cNvPr id="632882" name="Object 20"/>
          <p:cNvGraphicFramePr>
            <a:graphicFrameLocks noChangeAspect="1"/>
          </p:cNvGraphicFramePr>
          <p:nvPr/>
        </p:nvGraphicFramePr>
        <p:xfrm>
          <a:off x="7423151" y="3333751"/>
          <a:ext cx="3097213" cy="792163"/>
        </p:xfrm>
        <a:graphic>
          <a:graphicData uri="http://schemas.openxmlformats.org/presentationml/2006/ole">
            <mc:AlternateContent xmlns:mc="http://schemas.openxmlformats.org/markup-compatibility/2006">
              <mc:Choice xmlns:v="urn:schemas-microsoft-com:vml" Requires="v">
                <p:oleObj spid="_x0000_s252209" name="Equation" r:id="rId21" imgW="2275560" imgH="545760" progId="Equation.DSMT4">
                  <p:embed/>
                </p:oleObj>
              </mc:Choice>
              <mc:Fallback>
                <p:oleObj name="Equation" r:id="rId21" imgW="2275560" imgH="54576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23151" y="3333751"/>
                        <a:ext cx="3097213" cy="792163"/>
                      </a:xfrm>
                      <a:prstGeom prst="rect">
                        <a:avLst/>
                      </a:prstGeom>
                      <a:noFill/>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Lst>
                    </p:spPr>
                  </p:pic>
                </p:oleObj>
              </mc:Fallback>
            </mc:AlternateContent>
          </a:graphicData>
        </a:graphic>
      </p:graphicFrame>
      <p:graphicFrame>
        <p:nvGraphicFramePr>
          <p:cNvPr id="213013" name="Object 21"/>
          <p:cNvGraphicFramePr>
            <a:graphicFrameLocks noChangeAspect="1"/>
          </p:cNvGraphicFramePr>
          <p:nvPr/>
        </p:nvGraphicFramePr>
        <p:xfrm>
          <a:off x="7535864" y="2420939"/>
          <a:ext cx="2663825" cy="752475"/>
        </p:xfrm>
        <a:graphic>
          <a:graphicData uri="http://schemas.openxmlformats.org/presentationml/2006/ole">
            <mc:AlternateContent xmlns:mc="http://schemas.openxmlformats.org/markup-compatibility/2006">
              <mc:Choice xmlns:v="urn:schemas-microsoft-com:vml" Requires="v">
                <p:oleObj spid="_x0000_s252210" name="Equation" r:id="rId23" imgW="1868760" imgH="507600" progId="Equation.DSMT4">
                  <p:embed/>
                </p:oleObj>
              </mc:Choice>
              <mc:Fallback>
                <p:oleObj name="Equation" r:id="rId23" imgW="1868760" imgH="507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35864" y="2420939"/>
                        <a:ext cx="2663825" cy="752475"/>
                      </a:xfrm>
                      <a:prstGeom prst="rect">
                        <a:avLst/>
                      </a:prstGeom>
                      <a:solidFill>
                        <a:srgbClr val="FFFFFF"/>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014" name="Object 22"/>
          <p:cNvGraphicFramePr>
            <a:graphicFrameLocks noChangeAspect="1"/>
          </p:cNvGraphicFramePr>
          <p:nvPr/>
        </p:nvGraphicFramePr>
        <p:xfrm>
          <a:off x="6311900" y="4149725"/>
          <a:ext cx="3587750" cy="744538"/>
        </p:xfrm>
        <a:graphic>
          <a:graphicData uri="http://schemas.openxmlformats.org/presentationml/2006/ole">
            <mc:AlternateContent xmlns:mc="http://schemas.openxmlformats.org/markup-compatibility/2006">
              <mc:Choice xmlns:v="urn:schemas-microsoft-com:vml" Requires="v">
                <p:oleObj spid="_x0000_s252211" name="Equation" r:id="rId25" imgW="2631600" imgH="545760" progId="Equation.DSMT4">
                  <p:embed/>
                </p:oleObj>
              </mc:Choice>
              <mc:Fallback>
                <p:oleObj name="Equation" r:id="rId25" imgW="2631600" imgH="54576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11900" y="4149725"/>
                        <a:ext cx="3587750" cy="744538"/>
                      </a:xfrm>
                      <a:prstGeom prst="rect">
                        <a:avLst/>
                      </a:prstGeom>
                      <a:solidFill>
                        <a:schemeClr val="bg1"/>
                      </a:solidFill>
                    </p:spPr>
                  </p:pic>
                </p:oleObj>
              </mc:Fallback>
            </mc:AlternateContent>
          </a:graphicData>
        </a:graphic>
      </p:graphicFrame>
      <p:sp>
        <p:nvSpPr>
          <p:cNvPr id="632888" name="Text Box 1080"/>
          <p:cNvSpPr txBox="1">
            <a:spLocks noChangeArrowheads="1"/>
          </p:cNvSpPr>
          <p:nvPr/>
        </p:nvSpPr>
        <p:spPr bwMode="auto">
          <a:xfrm>
            <a:off x="1524001" y="5276850"/>
            <a:ext cx="1908175" cy="4572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u="sng">
                <a:solidFill>
                  <a:srgbClr val="000000"/>
                </a:solidFill>
                <a:latin typeface="Times New Roman" panose="02020603050405020304" pitchFamily="18" charset="0"/>
                <a:ea typeface="楷体_GB2312" pitchFamily="49" charset="-122"/>
              </a:rPr>
              <a:t>Relationship :</a:t>
            </a:r>
          </a:p>
        </p:txBody>
      </p:sp>
      <p:graphicFrame>
        <p:nvGraphicFramePr>
          <p:cNvPr id="632890" name="Object 24"/>
          <p:cNvGraphicFramePr>
            <a:graphicFrameLocks noChangeAspect="1"/>
          </p:cNvGraphicFramePr>
          <p:nvPr/>
        </p:nvGraphicFramePr>
        <p:xfrm>
          <a:off x="3575050" y="5229225"/>
          <a:ext cx="1430338" cy="534988"/>
        </p:xfrm>
        <a:graphic>
          <a:graphicData uri="http://schemas.openxmlformats.org/presentationml/2006/ole">
            <mc:AlternateContent xmlns:mc="http://schemas.openxmlformats.org/markup-compatibility/2006">
              <mc:Choice xmlns:v="urn:schemas-microsoft-com:vml" Requires="v">
                <p:oleObj spid="_x0000_s252212" name="Equation" r:id="rId27" imgW="801000" imgH="330120" progId="Equation.DSMT4">
                  <p:embed/>
                </p:oleObj>
              </mc:Choice>
              <mc:Fallback>
                <p:oleObj name="Equation" r:id="rId27" imgW="801000" imgH="33012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75050" y="5229225"/>
                        <a:ext cx="1430338" cy="534988"/>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32892" name="Object 25"/>
          <p:cNvGraphicFramePr>
            <a:graphicFrameLocks noChangeAspect="1"/>
          </p:cNvGraphicFramePr>
          <p:nvPr>
            <p:extLst>
              <p:ext uri="{D42A27DB-BD31-4B8C-83A1-F6EECF244321}">
                <p14:modId xmlns:p14="http://schemas.microsoft.com/office/powerpoint/2010/main" val="850928531"/>
              </p:ext>
            </p:extLst>
          </p:nvPr>
        </p:nvGraphicFramePr>
        <p:xfrm>
          <a:off x="4800599" y="5635794"/>
          <a:ext cx="2191043" cy="817394"/>
        </p:xfrm>
        <a:graphic>
          <a:graphicData uri="http://schemas.openxmlformats.org/presentationml/2006/ole">
            <mc:AlternateContent xmlns:mc="http://schemas.openxmlformats.org/markup-compatibility/2006">
              <mc:Choice xmlns:v="urn:schemas-microsoft-com:vml" Requires="v">
                <p:oleObj spid="_x0000_s252213" name="Equation" r:id="rId29" imgW="1411200" imgH="583920" progId="Equation.DSMT4">
                  <p:embed/>
                </p:oleObj>
              </mc:Choice>
              <mc:Fallback>
                <p:oleObj name="Equation" r:id="rId29" imgW="1411200" imgH="58392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00599" y="5635794"/>
                        <a:ext cx="2191043" cy="817394"/>
                      </a:xfrm>
                      <a:prstGeom prst="rect">
                        <a:avLst/>
                      </a:prstGeom>
                      <a:noFill/>
                    </p:spPr>
                  </p:pic>
                </p:oleObj>
              </mc:Fallback>
            </mc:AlternateContent>
          </a:graphicData>
        </a:graphic>
      </p:graphicFrame>
      <p:sp>
        <p:nvSpPr>
          <p:cNvPr id="632893" name="AutoShape 1085"/>
          <p:cNvSpPr>
            <a:spLocks noChangeArrowheads="1"/>
          </p:cNvSpPr>
          <p:nvPr/>
        </p:nvSpPr>
        <p:spPr bwMode="auto">
          <a:xfrm>
            <a:off x="3648075" y="6022975"/>
            <a:ext cx="1079500" cy="114300"/>
          </a:xfrm>
          <a:prstGeom prst="rightArrow">
            <a:avLst>
              <a:gd name="adj1" fmla="val 50000"/>
              <a:gd name="adj2" fmla="val 236111"/>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632900" name="Line 1092"/>
          <p:cNvSpPr>
            <a:spLocks noChangeShapeType="1"/>
          </p:cNvSpPr>
          <p:nvPr/>
        </p:nvSpPr>
        <p:spPr bwMode="auto">
          <a:xfrm flipH="1">
            <a:off x="6888164" y="5732463"/>
            <a:ext cx="503237" cy="144462"/>
          </a:xfrm>
          <a:prstGeom prst="line">
            <a:avLst/>
          </a:prstGeom>
          <a:noFill/>
          <a:ln w="3175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2901" name="Rectangle 1093"/>
          <p:cNvSpPr>
            <a:spLocks noChangeArrowheads="1"/>
          </p:cNvSpPr>
          <p:nvPr/>
        </p:nvSpPr>
        <p:spPr bwMode="auto">
          <a:xfrm>
            <a:off x="7423151" y="5143500"/>
            <a:ext cx="3059113" cy="1339850"/>
          </a:xfrm>
          <a:prstGeom prst="rect">
            <a:avLst/>
          </a:prstGeom>
          <a:solidFill>
            <a:srgbClr val="CCFFFF"/>
          </a:solidFill>
          <a:ln w="28575">
            <a:solidFill>
              <a:srgbClr val="FF99CC"/>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Font typeface="Wingdings" panose="05000000000000000000" pitchFamily="2" charset="2"/>
              <a:buNone/>
            </a:pPr>
            <a:r>
              <a:rPr kumimoji="1" lang="en-US" altLang="zh-CN" sz="2000" b="1">
                <a:solidFill>
                  <a:srgbClr val="000000"/>
                </a:solidFill>
                <a:latin typeface="Times New Roman" panose="02020603050405020304" pitchFamily="18" charset="0"/>
                <a:cs typeface="Times New Roman" panose="02020603050405020304" pitchFamily="18" charset="0"/>
              </a:rPr>
              <a:t> The energy velocity and the phase velocity of uniform plane wave in ideal medium is equal</a:t>
            </a:r>
          </a:p>
        </p:txBody>
      </p:sp>
    </p:spTree>
    <p:extLst>
      <p:ext uri="{BB962C8B-B14F-4D97-AF65-F5344CB8AC3E}">
        <p14:creationId xmlns:p14="http://schemas.microsoft.com/office/powerpoint/2010/main" val="3910867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2865"/>
                                        </p:tgtEl>
                                        <p:attrNameLst>
                                          <p:attrName>style.visibility</p:attrName>
                                        </p:attrNameLst>
                                      </p:cBhvr>
                                      <p:to>
                                        <p:strVal val="visible"/>
                                      </p:to>
                                    </p:set>
                                    <p:animEffect transition="in" filter="blinds(horizontal)">
                                      <p:cBhvr>
                                        <p:cTn id="7" dur="500"/>
                                        <p:tgtEl>
                                          <p:spTgt spid="6328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05873"/>
                                        </p:tgtEl>
                                        <p:attrNameLst>
                                          <p:attrName>style.visibility</p:attrName>
                                        </p:attrNameLst>
                                      </p:cBhvr>
                                      <p:to>
                                        <p:strVal val="visible"/>
                                      </p:to>
                                    </p:set>
                                    <p:animEffect transition="in" filter="blinds(horizontal)">
                                      <p:cBhvr>
                                        <p:cTn id="12" dur="500"/>
                                        <p:tgtEl>
                                          <p:spTgt spid="5058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5870"/>
                                        </p:tgtEl>
                                        <p:attrNameLst>
                                          <p:attrName>style.visibility</p:attrName>
                                        </p:attrNameLst>
                                      </p:cBhvr>
                                      <p:to>
                                        <p:strVal val="visible"/>
                                      </p:to>
                                    </p:set>
                                    <p:animEffect transition="in" filter="blinds(horizontal)">
                                      <p:cBhvr>
                                        <p:cTn id="17" dur="500"/>
                                        <p:tgtEl>
                                          <p:spTgt spid="505870"/>
                                        </p:tgtEl>
                                      </p:cBhvr>
                                    </p:animEffect>
                                  </p:childTnLst>
                                </p:cTn>
                              </p:par>
                              <p:par>
                                <p:cTn id="18" presetID="3" presetClass="entr" presetSubtype="10" fill="hold" nodeType="withEffect">
                                  <p:stCondLst>
                                    <p:cond delay="0"/>
                                  </p:stCondLst>
                                  <p:childTnLst>
                                    <p:set>
                                      <p:cBhvr>
                                        <p:cTn id="19" dur="1" fill="hold">
                                          <p:stCondLst>
                                            <p:cond delay="0"/>
                                          </p:stCondLst>
                                        </p:cTn>
                                        <p:tgtEl>
                                          <p:spTgt spid="505865"/>
                                        </p:tgtEl>
                                        <p:attrNameLst>
                                          <p:attrName>style.visibility</p:attrName>
                                        </p:attrNameLst>
                                      </p:cBhvr>
                                      <p:to>
                                        <p:strVal val="visible"/>
                                      </p:to>
                                    </p:set>
                                    <p:animEffect transition="in" filter="blinds(horizontal)">
                                      <p:cBhvr>
                                        <p:cTn id="20" dur="500"/>
                                        <p:tgtEl>
                                          <p:spTgt spid="505865"/>
                                        </p:tgtEl>
                                      </p:cBhvr>
                                    </p:animEffect>
                                  </p:childTnLst>
                                </p:cTn>
                              </p:par>
                              <p:par>
                                <p:cTn id="21" presetID="3" presetClass="entr" presetSubtype="10" fill="hold" nodeType="withEffect">
                                  <p:stCondLst>
                                    <p:cond delay="0"/>
                                  </p:stCondLst>
                                  <p:childTnLst>
                                    <p:set>
                                      <p:cBhvr>
                                        <p:cTn id="22" dur="1" fill="hold">
                                          <p:stCondLst>
                                            <p:cond delay="0"/>
                                          </p:stCondLst>
                                        </p:cTn>
                                        <p:tgtEl>
                                          <p:spTgt spid="632861"/>
                                        </p:tgtEl>
                                        <p:attrNameLst>
                                          <p:attrName>style.visibility</p:attrName>
                                        </p:attrNameLst>
                                      </p:cBhvr>
                                      <p:to>
                                        <p:strVal val="visible"/>
                                      </p:to>
                                    </p:set>
                                    <p:animEffect transition="in" filter="blinds(horizontal)">
                                      <p:cBhvr>
                                        <p:cTn id="23" dur="500"/>
                                        <p:tgtEl>
                                          <p:spTgt spid="6328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32870"/>
                                        </p:tgtEl>
                                        <p:attrNameLst>
                                          <p:attrName>style.visibility</p:attrName>
                                        </p:attrNameLst>
                                      </p:cBhvr>
                                      <p:to>
                                        <p:strVal val="visible"/>
                                      </p:to>
                                    </p:set>
                                    <p:animEffect transition="in" filter="blinds(horizontal)">
                                      <p:cBhvr>
                                        <p:cTn id="28" dur="500"/>
                                        <p:tgtEl>
                                          <p:spTgt spid="632870"/>
                                        </p:tgtEl>
                                      </p:cBhvr>
                                    </p:animEffect>
                                  </p:childTnLst>
                                </p:cTn>
                              </p:par>
                              <p:par>
                                <p:cTn id="29" presetID="3" presetClass="entr" presetSubtype="10" fill="hold" nodeType="withEffect">
                                  <p:stCondLst>
                                    <p:cond delay="0"/>
                                  </p:stCondLst>
                                  <p:childTnLst>
                                    <p:set>
                                      <p:cBhvr>
                                        <p:cTn id="30" dur="1" fill="hold">
                                          <p:stCondLst>
                                            <p:cond delay="0"/>
                                          </p:stCondLst>
                                        </p:cTn>
                                        <p:tgtEl>
                                          <p:spTgt spid="505860"/>
                                        </p:tgtEl>
                                        <p:attrNameLst>
                                          <p:attrName>style.visibility</p:attrName>
                                        </p:attrNameLst>
                                      </p:cBhvr>
                                      <p:to>
                                        <p:strVal val="visible"/>
                                      </p:to>
                                    </p:set>
                                    <p:animEffect transition="in" filter="blinds(horizontal)">
                                      <p:cBhvr>
                                        <p:cTn id="31" dur="500"/>
                                        <p:tgtEl>
                                          <p:spTgt spid="505860"/>
                                        </p:tgtEl>
                                      </p:cBhvr>
                                    </p:animEffect>
                                  </p:childTnLst>
                                </p:cTn>
                              </p:par>
                              <p:par>
                                <p:cTn id="32" presetID="3" presetClass="entr" presetSubtype="10" fill="hold" nodeType="withEffect">
                                  <p:stCondLst>
                                    <p:cond delay="0"/>
                                  </p:stCondLst>
                                  <p:childTnLst>
                                    <p:set>
                                      <p:cBhvr>
                                        <p:cTn id="33" dur="1" fill="hold">
                                          <p:stCondLst>
                                            <p:cond delay="0"/>
                                          </p:stCondLst>
                                        </p:cTn>
                                        <p:tgtEl>
                                          <p:spTgt spid="632863"/>
                                        </p:tgtEl>
                                        <p:attrNameLst>
                                          <p:attrName>style.visibility</p:attrName>
                                        </p:attrNameLst>
                                      </p:cBhvr>
                                      <p:to>
                                        <p:strVal val="visible"/>
                                      </p:to>
                                    </p:set>
                                    <p:animEffect transition="in" filter="blinds(horizontal)">
                                      <p:cBhvr>
                                        <p:cTn id="34" dur="500"/>
                                        <p:tgtEl>
                                          <p:spTgt spid="63286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05869"/>
                                        </p:tgtEl>
                                        <p:attrNameLst>
                                          <p:attrName>style.visibility</p:attrName>
                                        </p:attrNameLst>
                                      </p:cBhvr>
                                      <p:to>
                                        <p:strVal val="visible"/>
                                      </p:to>
                                    </p:set>
                                    <p:animEffect transition="in" filter="blinds(horizontal)">
                                      <p:cBhvr>
                                        <p:cTn id="39" dur="500"/>
                                        <p:tgtEl>
                                          <p:spTgt spid="50586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32855"/>
                                        </p:tgtEl>
                                        <p:attrNameLst>
                                          <p:attrName>style.visibility</p:attrName>
                                        </p:attrNameLst>
                                      </p:cBhvr>
                                      <p:to>
                                        <p:strVal val="visible"/>
                                      </p:to>
                                    </p:set>
                                    <p:animEffect transition="in" filter="blinds(horizontal)">
                                      <p:cBhvr>
                                        <p:cTn id="42" dur="500"/>
                                        <p:tgtEl>
                                          <p:spTgt spid="6328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1" nodeType="clickEffect">
                                  <p:stCondLst>
                                    <p:cond delay="0"/>
                                  </p:stCondLst>
                                  <p:childTnLst>
                                    <p:set>
                                      <p:cBhvr>
                                        <p:cTn id="46" dur="1" fill="hold">
                                          <p:stCondLst>
                                            <p:cond delay="0"/>
                                          </p:stCondLst>
                                        </p:cTn>
                                        <p:tgtEl>
                                          <p:spTgt spid="505869"/>
                                        </p:tgtEl>
                                        <p:attrNameLst>
                                          <p:attrName>style.visibility</p:attrName>
                                        </p:attrNameLst>
                                      </p:cBhvr>
                                      <p:to>
                                        <p:strVal val="visible"/>
                                      </p:to>
                                    </p:set>
                                    <p:animEffect transition="in" filter="blinds(horizontal)">
                                      <p:cBhvr>
                                        <p:cTn id="47" dur="500"/>
                                        <p:tgtEl>
                                          <p:spTgt spid="505869"/>
                                        </p:tgtEl>
                                      </p:cBhvr>
                                    </p:animEffect>
                                  </p:childTnLst>
                                </p:cTn>
                              </p:par>
                              <p:par>
                                <p:cTn id="48" presetID="3" presetClass="entr" presetSubtype="10" fill="hold" grpId="1" nodeType="withEffect">
                                  <p:stCondLst>
                                    <p:cond delay="0"/>
                                  </p:stCondLst>
                                  <p:childTnLst>
                                    <p:set>
                                      <p:cBhvr>
                                        <p:cTn id="49" dur="1" fill="hold">
                                          <p:stCondLst>
                                            <p:cond delay="0"/>
                                          </p:stCondLst>
                                        </p:cTn>
                                        <p:tgtEl>
                                          <p:spTgt spid="632855"/>
                                        </p:tgtEl>
                                        <p:attrNameLst>
                                          <p:attrName>style.visibility</p:attrName>
                                        </p:attrNameLst>
                                      </p:cBhvr>
                                      <p:to>
                                        <p:strVal val="visible"/>
                                      </p:to>
                                    </p:set>
                                    <p:animEffect transition="in" filter="blinds(horizontal)">
                                      <p:cBhvr>
                                        <p:cTn id="50" dur="500"/>
                                        <p:tgtEl>
                                          <p:spTgt spid="632855"/>
                                        </p:tgtEl>
                                      </p:cBhvr>
                                    </p:animEffect>
                                  </p:childTnLst>
                                </p:cTn>
                              </p:par>
                              <p:par>
                                <p:cTn id="51" presetID="3" presetClass="entr" presetSubtype="10" fill="hold" nodeType="withEffect">
                                  <p:stCondLst>
                                    <p:cond delay="0"/>
                                  </p:stCondLst>
                                  <p:childTnLst>
                                    <p:set>
                                      <p:cBhvr>
                                        <p:cTn id="52" dur="1" fill="hold">
                                          <p:stCondLst>
                                            <p:cond delay="0"/>
                                          </p:stCondLst>
                                        </p:cTn>
                                        <p:tgtEl>
                                          <p:spTgt spid="212994"/>
                                        </p:tgtEl>
                                        <p:attrNameLst>
                                          <p:attrName>style.visibility</p:attrName>
                                        </p:attrNameLst>
                                      </p:cBhvr>
                                      <p:to>
                                        <p:strVal val="visible"/>
                                      </p:to>
                                    </p:set>
                                    <p:animEffect transition="in" filter="blinds(horizontal)">
                                      <p:cBhvr>
                                        <p:cTn id="53" dur="500"/>
                                        <p:tgtEl>
                                          <p:spTgt spid="212994"/>
                                        </p:tgtEl>
                                      </p:cBhvr>
                                    </p:animEffect>
                                  </p:childTnLst>
                                </p:cTn>
                              </p:par>
                              <p:par>
                                <p:cTn id="54" presetID="3" presetClass="entr" presetSubtype="10" fill="hold" nodeType="withEffect">
                                  <p:stCondLst>
                                    <p:cond delay="0"/>
                                  </p:stCondLst>
                                  <p:childTnLst>
                                    <p:set>
                                      <p:cBhvr>
                                        <p:cTn id="55" dur="1" fill="hold">
                                          <p:stCondLst>
                                            <p:cond delay="0"/>
                                          </p:stCondLst>
                                        </p:cTn>
                                        <p:tgtEl>
                                          <p:spTgt spid="213013"/>
                                        </p:tgtEl>
                                        <p:attrNameLst>
                                          <p:attrName>style.visibility</p:attrName>
                                        </p:attrNameLst>
                                      </p:cBhvr>
                                      <p:to>
                                        <p:strVal val="visible"/>
                                      </p:to>
                                    </p:set>
                                    <p:animEffect transition="in" filter="blinds(horizontal)">
                                      <p:cBhvr>
                                        <p:cTn id="56" dur="500"/>
                                        <p:tgtEl>
                                          <p:spTgt spid="2130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32871"/>
                                        </p:tgtEl>
                                        <p:attrNameLst>
                                          <p:attrName>style.visibility</p:attrName>
                                        </p:attrNameLst>
                                      </p:cBhvr>
                                      <p:to>
                                        <p:strVal val="visible"/>
                                      </p:to>
                                    </p:set>
                                    <p:animEffect transition="in" filter="blinds(horizontal)">
                                      <p:cBhvr>
                                        <p:cTn id="61" dur="500"/>
                                        <p:tgtEl>
                                          <p:spTgt spid="63287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632860"/>
                                        </p:tgtEl>
                                        <p:attrNameLst>
                                          <p:attrName>style.visibility</p:attrName>
                                        </p:attrNameLst>
                                      </p:cBhvr>
                                      <p:to>
                                        <p:strVal val="visible"/>
                                      </p:to>
                                    </p:set>
                                    <p:animEffect transition="in" filter="blinds(horizontal)">
                                      <p:cBhvr>
                                        <p:cTn id="66" dur="500"/>
                                        <p:tgtEl>
                                          <p:spTgt spid="63286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632877"/>
                                        </p:tgtEl>
                                        <p:attrNameLst>
                                          <p:attrName>style.visibility</p:attrName>
                                        </p:attrNameLst>
                                      </p:cBhvr>
                                      <p:to>
                                        <p:strVal val="visible"/>
                                      </p:to>
                                    </p:set>
                                    <p:animEffect transition="in" filter="blinds(horizontal)">
                                      <p:cBhvr>
                                        <p:cTn id="71" dur="500"/>
                                        <p:tgtEl>
                                          <p:spTgt spid="63287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632873"/>
                                        </p:tgtEl>
                                        <p:attrNameLst>
                                          <p:attrName>style.visibility</p:attrName>
                                        </p:attrNameLst>
                                      </p:cBhvr>
                                      <p:to>
                                        <p:strVal val="visible"/>
                                      </p:to>
                                    </p:set>
                                    <p:animEffect transition="in" filter="blinds(horizontal)">
                                      <p:cBhvr>
                                        <p:cTn id="74" dur="500"/>
                                        <p:tgtEl>
                                          <p:spTgt spid="632873"/>
                                        </p:tgtEl>
                                      </p:cBhvr>
                                    </p:animEffect>
                                  </p:childTnLst>
                                </p:cTn>
                              </p:par>
                              <p:par>
                                <p:cTn id="75" presetID="3" presetClass="entr" presetSubtype="10" fill="hold" nodeType="withEffect">
                                  <p:stCondLst>
                                    <p:cond delay="0"/>
                                  </p:stCondLst>
                                  <p:childTnLst>
                                    <p:set>
                                      <p:cBhvr>
                                        <p:cTn id="76" dur="1" fill="hold">
                                          <p:stCondLst>
                                            <p:cond delay="0"/>
                                          </p:stCondLst>
                                        </p:cTn>
                                        <p:tgtEl>
                                          <p:spTgt spid="632882"/>
                                        </p:tgtEl>
                                        <p:attrNameLst>
                                          <p:attrName>style.visibility</p:attrName>
                                        </p:attrNameLst>
                                      </p:cBhvr>
                                      <p:to>
                                        <p:strVal val="visible"/>
                                      </p:to>
                                    </p:set>
                                    <p:animEffect transition="in" filter="blinds(horizontal)">
                                      <p:cBhvr>
                                        <p:cTn id="77" dur="500"/>
                                        <p:tgtEl>
                                          <p:spTgt spid="63288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213011"/>
                                        </p:tgtEl>
                                        <p:attrNameLst>
                                          <p:attrName>style.visibility</p:attrName>
                                        </p:attrNameLst>
                                      </p:cBhvr>
                                      <p:to>
                                        <p:strVal val="visible"/>
                                      </p:to>
                                    </p:set>
                                    <p:animEffect transition="in" filter="blinds(horizontal)">
                                      <p:cBhvr>
                                        <p:cTn id="82" dur="500"/>
                                        <p:tgtEl>
                                          <p:spTgt spid="213011"/>
                                        </p:tgtEl>
                                      </p:cBhvr>
                                    </p:animEffect>
                                  </p:childTnLst>
                                </p:cTn>
                              </p:par>
                              <p:par>
                                <p:cTn id="83" presetID="3" presetClass="entr" presetSubtype="10" fill="hold" nodeType="withEffect">
                                  <p:stCondLst>
                                    <p:cond delay="0"/>
                                  </p:stCondLst>
                                  <p:childTnLst>
                                    <p:set>
                                      <p:cBhvr>
                                        <p:cTn id="84" dur="1" fill="hold">
                                          <p:stCondLst>
                                            <p:cond delay="0"/>
                                          </p:stCondLst>
                                        </p:cTn>
                                        <p:tgtEl>
                                          <p:spTgt spid="213014"/>
                                        </p:tgtEl>
                                        <p:attrNameLst>
                                          <p:attrName>style.visibility</p:attrName>
                                        </p:attrNameLst>
                                      </p:cBhvr>
                                      <p:to>
                                        <p:strVal val="visible"/>
                                      </p:to>
                                    </p:set>
                                    <p:animEffect transition="in" filter="blinds(horizontal)">
                                      <p:cBhvr>
                                        <p:cTn id="85" dur="500"/>
                                        <p:tgtEl>
                                          <p:spTgt spid="21301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632888"/>
                                        </p:tgtEl>
                                        <p:attrNameLst>
                                          <p:attrName>style.visibility</p:attrName>
                                        </p:attrNameLst>
                                      </p:cBhvr>
                                      <p:to>
                                        <p:strVal val="visible"/>
                                      </p:to>
                                    </p:set>
                                    <p:animEffect transition="in" filter="blinds(horizontal)">
                                      <p:cBhvr>
                                        <p:cTn id="90" dur="500"/>
                                        <p:tgtEl>
                                          <p:spTgt spid="63288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nodeType="clickEffect">
                                  <p:stCondLst>
                                    <p:cond delay="0"/>
                                  </p:stCondLst>
                                  <p:childTnLst>
                                    <p:set>
                                      <p:cBhvr>
                                        <p:cTn id="94" dur="1" fill="hold">
                                          <p:stCondLst>
                                            <p:cond delay="0"/>
                                          </p:stCondLst>
                                        </p:cTn>
                                        <p:tgtEl>
                                          <p:spTgt spid="632890"/>
                                        </p:tgtEl>
                                        <p:attrNameLst>
                                          <p:attrName>style.visibility</p:attrName>
                                        </p:attrNameLst>
                                      </p:cBhvr>
                                      <p:to>
                                        <p:strVal val="visible"/>
                                      </p:to>
                                    </p:set>
                                    <p:animEffect transition="in" filter="blinds(horizontal)">
                                      <p:cBhvr>
                                        <p:cTn id="95" dur="500"/>
                                        <p:tgtEl>
                                          <p:spTgt spid="632890"/>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632893"/>
                                        </p:tgtEl>
                                        <p:attrNameLst>
                                          <p:attrName>style.visibility</p:attrName>
                                        </p:attrNameLst>
                                      </p:cBhvr>
                                      <p:to>
                                        <p:strVal val="visible"/>
                                      </p:to>
                                    </p:set>
                                    <p:animEffect transition="in" filter="blinds(horizontal)">
                                      <p:cBhvr>
                                        <p:cTn id="100" dur="500"/>
                                        <p:tgtEl>
                                          <p:spTgt spid="632893"/>
                                        </p:tgtEl>
                                      </p:cBhvr>
                                    </p:animEffect>
                                  </p:childTnLst>
                                </p:cTn>
                              </p:par>
                              <p:par>
                                <p:cTn id="101" presetID="3" presetClass="entr" presetSubtype="10" fill="hold" nodeType="withEffect">
                                  <p:stCondLst>
                                    <p:cond delay="0"/>
                                  </p:stCondLst>
                                  <p:childTnLst>
                                    <p:set>
                                      <p:cBhvr>
                                        <p:cTn id="102" dur="1" fill="hold">
                                          <p:stCondLst>
                                            <p:cond delay="0"/>
                                          </p:stCondLst>
                                        </p:cTn>
                                        <p:tgtEl>
                                          <p:spTgt spid="632892"/>
                                        </p:tgtEl>
                                        <p:attrNameLst>
                                          <p:attrName>style.visibility</p:attrName>
                                        </p:attrNameLst>
                                      </p:cBhvr>
                                      <p:to>
                                        <p:strVal val="visible"/>
                                      </p:to>
                                    </p:set>
                                    <p:animEffect transition="in" filter="blinds(horizontal)">
                                      <p:cBhvr>
                                        <p:cTn id="103" dur="500"/>
                                        <p:tgtEl>
                                          <p:spTgt spid="632892"/>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632901"/>
                                        </p:tgtEl>
                                        <p:attrNameLst>
                                          <p:attrName>style.visibility</p:attrName>
                                        </p:attrNameLst>
                                      </p:cBhvr>
                                      <p:to>
                                        <p:strVal val="visible"/>
                                      </p:to>
                                    </p:set>
                                    <p:animEffect transition="in" filter="blinds(horizontal)">
                                      <p:cBhvr>
                                        <p:cTn id="108" dur="500"/>
                                        <p:tgtEl>
                                          <p:spTgt spid="632901"/>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632900"/>
                                        </p:tgtEl>
                                        <p:attrNameLst>
                                          <p:attrName>style.visibility</p:attrName>
                                        </p:attrNameLst>
                                      </p:cBhvr>
                                      <p:to>
                                        <p:strVal val="visible"/>
                                      </p:to>
                                    </p:set>
                                    <p:animEffect transition="in" filter="blinds(horizontal)">
                                      <p:cBhvr>
                                        <p:cTn id="111" dur="500"/>
                                        <p:tgtEl>
                                          <p:spTgt spid="632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70" grpId="0"/>
      <p:bldP spid="505869" grpId="0" animBg="1"/>
      <p:bldP spid="505869" grpId="1" animBg="1"/>
      <p:bldP spid="632855" grpId="0" animBg="1"/>
      <p:bldP spid="632855" grpId="1" animBg="1"/>
      <p:bldP spid="632865" grpId="0" animBg="1"/>
      <p:bldP spid="632870" grpId="0" animBg="1"/>
      <p:bldP spid="632871" grpId="0" animBg="1"/>
      <p:bldP spid="632873" grpId="0" animBg="1"/>
      <p:bldP spid="632888" grpId="0" animBg="1"/>
      <p:bldP spid="632893" grpId="0" animBg="1"/>
      <p:bldP spid="632900" grpId="0" animBg="1"/>
      <p:bldP spid="63290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106DE35-F523-4A4E-B942-F636B16B1658}" type="slidenum">
              <a:rPr lang="en-US" altLang="zh-CN" sz="1400">
                <a:solidFill>
                  <a:srgbClr val="000000"/>
                </a:solidFill>
              </a:rPr>
              <a:pPr algn="r"/>
              <a:t>55</a:t>
            </a:fld>
            <a:endParaRPr lang="en-US" altLang="zh-CN" sz="1400">
              <a:solidFill>
                <a:srgbClr val="000000"/>
              </a:solidFill>
            </a:endParaRPr>
          </a:p>
        </p:txBody>
      </p:sp>
      <p:sp>
        <p:nvSpPr>
          <p:cNvPr id="223235" name="Rectangle 2"/>
          <p:cNvSpPr>
            <a:spLocks noChangeArrowheads="1"/>
          </p:cNvSpPr>
          <p:nvPr/>
        </p:nvSpPr>
        <p:spPr bwMode="auto">
          <a:xfrm>
            <a:off x="2135188" y="2708275"/>
            <a:ext cx="482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800000"/>
                </a:solidFill>
                <a:latin typeface="Times New Roman" panose="02020603050405020304" pitchFamily="18" charset="0"/>
                <a:ea typeface="仿宋_GB2312" pitchFamily="49" charset="-122"/>
                <a:cs typeface="Arial" panose="020B0604020202020204" pitchFamily="34" charset="0"/>
              </a:rPr>
              <a:t>Instantaneous power relation </a:t>
            </a:r>
            <a:r>
              <a:rPr lang="zh-CN" altLang="en-US" sz="2400" b="1">
                <a:solidFill>
                  <a:srgbClr val="800000"/>
                </a:solidFill>
                <a:latin typeface="Times New Roman" panose="02020603050405020304" pitchFamily="18" charset="0"/>
                <a:ea typeface="仿宋_GB2312" pitchFamily="49" charset="-122"/>
                <a:cs typeface="Arial" panose="020B0604020202020204" pitchFamily="34" charset="0"/>
              </a:rPr>
              <a:t>：</a:t>
            </a:r>
          </a:p>
        </p:txBody>
      </p:sp>
      <p:graphicFrame>
        <p:nvGraphicFramePr>
          <p:cNvPr id="223236" name="Object 3"/>
          <p:cNvGraphicFramePr>
            <a:graphicFrameLocks noChangeAspect="1"/>
          </p:cNvGraphicFramePr>
          <p:nvPr/>
        </p:nvGraphicFramePr>
        <p:xfrm>
          <a:off x="2640014" y="3135313"/>
          <a:ext cx="7140575" cy="957262"/>
        </p:xfrm>
        <a:graphic>
          <a:graphicData uri="http://schemas.openxmlformats.org/presentationml/2006/ole">
            <mc:AlternateContent xmlns:mc="http://schemas.openxmlformats.org/markup-compatibility/2006">
              <mc:Choice xmlns:v="urn:schemas-microsoft-com:vml" Requires="v">
                <p:oleObj spid="_x0000_s252990" name="Equation" r:id="rId3" imgW="3136680" imgH="393480" progId="Equation.DSMT4">
                  <p:embed/>
                </p:oleObj>
              </mc:Choice>
              <mc:Fallback>
                <p:oleObj name="Equation" r:id="rId3" imgW="31366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3135313"/>
                        <a:ext cx="7140575" cy="95726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37" name="Object 4"/>
          <p:cNvGraphicFramePr>
            <a:graphicFrameLocks noChangeAspect="1"/>
          </p:cNvGraphicFramePr>
          <p:nvPr/>
        </p:nvGraphicFramePr>
        <p:xfrm>
          <a:off x="3359150" y="1773238"/>
          <a:ext cx="4660900" cy="869950"/>
        </p:xfrm>
        <a:graphic>
          <a:graphicData uri="http://schemas.openxmlformats.org/presentationml/2006/ole">
            <mc:AlternateContent xmlns:mc="http://schemas.openxmlformats.org/markup-compatibility/2006">
              <mc:Choice xmlns:v="urn:schemas-microsoft-com:vml" Requires="v">
                <p:oleObj spid="_x0000_s252991" name="Equation" r:id="rId5" imgW="2171674" imgH="380876" progId="Equation.DSMT4">
                  <p:embed/>
                </p:oleObj>
              </mc:Choice>
              <mc:Fallback>
                <p:oleObj name="Equation" r:id="rId5" imgW="2171674" imgH="38087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1773238"/>
                        <a:ext cx="4660900" cy="86995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8" name="Rectangle 5"/>
          <p:cNvSpPr>
            <a:spLocks noChangeArrowheads="1"/>
          </p:cNvSpPr>
          <p:nvPr/>
        </p:nvSpPr>
        <p:spPr bwMode="auto">
          <a:xfrm>
            <a:off x="2135188" y="1268413"/>
            <a:ext cx="5759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400" b="1">
                <a:solidFill>
                  <a:srgbClr val="000000"/>
                </a:solidFill>
                <a:latin typeface="Times New Roman" panose="02020603050405020304" pitchFamily="18" charset="0"/>
                <a:ea typeface="仿宋_GB2312" pitchFamily="49" charset="-122"/>
              </a:rPr>
              <a:t>Instantaneous power density relation</a:t>
            </a:r>
            <a:r>
              <a:rPr lang="zh-CN" altLang="en-US" sz="2400" b="1">
                <a:solidFill>
                  <a:srgbClr val="000000"/>
                </a:solidFill>
                <a:latin typeface="Times New Roman" panose="02020603050405020304" pitchFamily="18" charset="0"/>
                <a:ea typeface="仿宋_GB2312" pitchFamily="49" charset="-122"/>
              </a:rPr>
              <a:t>：</a:t>
            </a:r>
            <a:endParaRPr lang="zh-CN" altLang="en-US" sz="2400" b="1">
              <a:solidFill>
                <a:srgbClr val="000000"/>
              </a:solidFill>
              <a:latin typeface="Times New Roman" panose="02020603050405020304" pitchFamily="18" charset="0"/>
              <a:ea typeface="仿宋_GB2312" pitchFamily="49" charset="-122"/>
              <a:cs typeface="Arial" panose="020B0604020202020204" pitchFamily="34" charset="0"/>
            </a:endParaRPr>
          </a:p>
        </p:txBody>
      </p:sp>
      <p:sp>
        <p:nvSpPr>
          <p:cNvPr id="223239" name="Text Box 6"/>
          <p:cNvSpPr txBox="1">
            <a:spLocks noChangeArrowheads="1"/>
          </p:cNvSpPr>
          <p:nvPr/>
        </p:nvSpPr>
        <p:spPr bwMode="auto">
          <a:xfrm>
            <a:off x="1919289" y="333376"/>
            <a:ext cx="75596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7"/>
              </a:buBlip>
            </a:pPr>
            <a:r>
              <a:rPr lang="en-US" altLang="zh-CN" sz="2400" b="1">
                <a:solidFill>
                  <a:srgbClr val="0000CC"/>
                </a:solidFill>
                <a:ea typeface="幼圆" panose="02010509060101010101" pitchFamily="49" charset="-122"/>
                <a:cs typeface="Arial" panose="020B0604020202020204" pitchFamily="34" charset="0"/>
              </a:rPr>
              <a:t> Instantaneous energy density and energy flow density vector</a:t>
            </a:r>
          </a:p>
        </p:txBody>
      </p:sp>
      <p:sp>
        <p:nvSpPr>
          <p:cNvPr id="223240" name="Text Box 7"/>
          <p:cNvSpPr txBox="1">
            <a:spLocks noChangeArrowheads="1"/>
          </p:cNvSpPr>
          <p:nvPr/>
        </p:nvSpPr>
        <p:spPr bwMode="auto">
          <a:xfrm>
            <a:off x="1919289" y="4149725"/>
            <a:ext cx="8137525"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en-US" altLang="zh-CN" sz="2400" b="1">
                <a:solidFill>
                  <a:srgbClr val="000000"/>
                </a:solidFill>
                <a:latin typeface="Times New Roman" panose="02020603050405020304" pitchFamily="18" charset="0"/>
                <a:ea typeface="幼圆" panose="02010509060101010101" pitchFamily="49" charset="-122"/>
                <a:cs typeface="Arial" panose="020B0604020202020204" pitchFamily="34" charset="0"/>
              </a:rPr>
              <a:t>Notice</a:t>
            </a:r>
            <a:r>
              <a:rPr lang="zh-CN" altLang="en-US" sz="2400" b="1">
                <a:solidFill>
                  <a:srgbClr val="000000"/>
                </a:solidFill>
                <a:latin typeface="Times New Roman" panose="02020603050405020304" pitchFamily="18" charset="0"/>
                <a:ea typeface="幼圆" panose="02010509060101010101" pitchFamily="49" charset="-122"/>
                <a:cs typeface="Arial" panose="020B0604020202020204" pitchFamily="34" charset="0"/>
              </a:rPr>
              <a:t>：</a:t>
            </a:r>
          </a:p>
          <a:p>
            <a:pPr>
              <a:buFont typeface="Wingdings" panose="05000000000000000000" pitchFamily="2" charset="2"/>
              <a:buChar char="l"/>
            </a:pPr>
            <a:r>
              <a:rPr lang="zh-CN" altLang="en-US" sz="2000" b="1">
                <a:solidFill>
                  <a:srgbClr val="000000"/>
                </a:solidFill>
                <a:latin typeface="Times New Roman" panose="02020603050405020304" pitchFamily="18" charset="0"/>
                <a:ea typeface="幼圆" panose="02010509060101010101" pitchFamily="49" charset="-122"/>
                <a:cs typeface="Arial" panose="020B0604020202020204" pitchFamily="34" charset="0"/>
              </a:rPr>
              <a:t> </a:t>
            </a:r>
            <a:r>
              <a:rPr lang="en-US" altLang="zh-CN" sz="2000" b="1">
                <a:solidFill>
                  <a:srgbClr val="000000"/>
                </a:solidFill>
                <a:latin typeface="Times New Roman" panose="02020603050405020304" pitchFamily="18" charset="0"/>
                <a:ea typeface="仿宋_GB2312" pitchFamily="49" charset="-122"/>
                <a:cs typeface="Arial" panose="020B0604020202020204" pitchFamily="34" charset="0"/>
              </a:rPr>
              <a:t>all the variables in the formula must be represented by real form.</a:t>
            </a:r>
          </a:p>
          <a:p>
            <a:pPr>
              <a:buFont typeface="Wingdings" panose="05000000000000000000" pitchFamily="2" charset="2"/>
              <a:buChar char="l"/>
            </a:pPr>
            <a:endParaRPr lang="en-US" altLang="zh-CN" sz="800" b="1">
              <a:solidFill>
                <a:srgbClr val="000000"/>
              </a:solidFill>
              <a:latin typeface="Times New Roman" panose="02020603050405020304" pitchFamily="18" charset="0"/>
              <a:ea typeface="仿宋_GB2312" pitchFamily="49" charset="-122"/>
              <a:cs typeface="Arial" panose="020B0604020202020204" pitchFamily="34" charset="0"/>
            </a:endParaRPr>
          </a:p>
          <a:p>
            <a:pPr>
              <a:buFont typeface="Wingdings" panose="05000000000000000000" pitchFamily="2" charset="2"/>
              <a:buChar char="l"/>
            </a:pPr>
            <a:r>
              <a:rPr lang="en-US" altLang="zh-CN" sz="2000" b="1">
                <a:solidFill>
                  <a:srgbClr val="0000CC"/>
                </a:solidFill>
                <a:latin typeface="Times New Roman" panose="02020603050405020304" pitchFamily="18" charset="0"/>
                <a:ea typeface="仿宋_GB2312" pitchFamily="49" charset="-122"/>
                <a:cs typeface="Arial" panose="020B0604020202020204" pitchFamily="34" charset="0"/>
              </a:rPr>
              <a:t> the real form of each variable need to be used when doing calculation.</a:t>
            </a:r>
          </a:p>
        </p:txBody>
      </p:sp>
      <p:graphicFrame>
        <p:nvGraphicFramePr>
          <p:cNvPr id="223241" name="Object 8"/>
          <p:cNvGraphicFramePr>
            <a:graphicFrameLocks noGrp="1" noChangeAspect="1"/>
          </p:cNvGraphicFramePr>
          <p:nvPr>
            <p:ph idx="4294967295"/>
          </p:nvPr>
        </p:nvGraphicFramePr>
        <p:xfrm>
          <a:off x="4224339" y="5589589"/>
          <a:ext cx="3240087" cy="649287"/>
        </p:xfrm>
        <a:graphic>
          <a:graphicData uri="http://schemas.openxmlformats.org/presentationml/2006/ole">
            <mc:AlternateContent xmlns:mc="http://schemas.openxmlformats.org/markup-compatibility/2006">
              <mc:Choice xmlns:v="urn:schemas-microsoft-com:vml" Requires="v">
                <p:oleObj spid="_x0000_s252992" name="Equation" r:id="rId8" imgW="1200157" imgH="228634" progId="Equation.DSMT4">
                  <p:embed/>
                </p:oleObj>
              </mc:Choice>
              <mc:Fallback>
                <p:oleObj name="Equation" r:id="rId8" imgW="1200157" imgH="228634" progId="Equation.DSMT4">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4339" y="5589589"/>
                        <a:ext cx="3240087"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817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52D01BF-0E72-43DA-A03C-9404A26FA0D8}" type="slidenum">
              <a:rPr lang="en-US" altLang="zh-CN" sz="1400">
                <a:solidFill>
                  <a:srgbClr val="000000"/>
                </a:solidFill>
              </a:rPr>
              <a:pPr algn="r"/>
              <a:t>56</a:t>
            </a:fld>
            <a:endParaRPr lang="en-US" altLang="zh-CN" sz="1400">
              <a:solidFill>
                <a:srgbClr val="000000"/>
              </a:solidFill>
            </a:endParaRPr>
          </a:p>
        </p:txBody>
      </p:sp>
      <p:sp>
        <p:nvSpPr>
          <p:cNvPr id="224259" name="Text Box 2"/>
          <p:cNvSpPr txBox="1">
            <a:spLocks noChangeArrowheads="1"/>
          </p:cNvSpPr>
          <p:nvPr/>
        </p:nvSpPr>
        <p:spPr bwMode="auto">
          <a:xfrm>
            <a:off x="1847850" y="692151"/>
            <a:ext cx="882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CC"/>
                </a:solidFill>
                <a:ea typeface="幼圆" panose="02010509060101010101" pitchFamily="49" charset="-122"/>
                <a:cs typeface="Arial" panose="020B0604020202020204" pitchFamily="34" charset="0"/>
              </a:rPr>
              <a:t>Ex</a:t>
            </a:r>
            <a:r>
              <a:rPr lang="zh-CN" altLang="en-US" sz="2000" b="1">
                <a:solidFill>
                  <a:srgbClr val="0000CC"/>
                </a:solidFill>
                <a:ea typeface="幼圆" panose="02010509060101010101" pitchFamily="49" charset="-122"/>
                <a:cs typeface="Arial" panose="020B0604020202020204" pitchFamily="34" charset="0"/>
              </a:rPr>
              <a:t>： </a:t>
            </a:r>
            <a:r>
              <a:rPr lang="en-US" altLang="zh-CN" sz="2000" b="1">
                <a:solidFill>
                  <a:srgbClr val="0000CC"/>
                </a:solidFill>
                <a:ea typeface="幼圆" panose="02010509060101010101" pitchFamily="49" charset="-122"/>
                <a:cs typeface="Arial" panose="020B0604020202020204" pitchFamily="34" charset="0"/>
              </a:rPr>
              <a:t>The calculation of the instantaneous Poynting vector</a:t>
            </a:r>
          </a:p>
        </p:txBody>
      </p:sp>
      <p:graphicFrame>
        <p:nvGraphicFramePr>
          <p:cNvPr id="224260" name="Object 3"/>
          <p:cNvGraphicFramePr>
            <a:graphicFrameLocks noGrp="1" noChangeAspect="1"/>
          </p:cNvGraphicFramePr>
          <p:nvPr>
            <p:ph sz="half" idx="4294967295"/>
          </p:nvPr>
        </p:nvGraphicFramePr>
        <p:xfrm>
          <a:off x="2927350" y="1196976"/>
          <a:ext cx="4681538" cy="1401763"/>
        </p:xfrm>
        <a:graphic>
          <a:graphicData uri="http://schemas.openxmlformats.org/presentationml/2006/ole">
            <mc:AlternateContent xmlns:mc="http://schemas.openxmlformats.org/markup-compatibility/2006">
              <mc:Choice xmlns:v="urn:schemas-microsoft-com:vml" Requires="v">
                <p:oleObj spid="_x0000_s254014" name="Equation" r:id="rId3" imgW="2238350" imgH="666736" progId="Equation.DSMT4">
                  <p:embed/>
                </p:oleObj>
              </mc:Choice>
              <mc:Fallback>
                <p:oleObj name="Equation" r:id="rId3" imgW="2238350" imgH="666736"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1196976"/>
                        <a:ext cx="4681538"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4261" name="Object 5"/>
          <p:cNvGraphicFramePr>
            <a:graphicFrameLocks noGrp="1" noChangeAspect="1"/>
          </p:cNvGraphicFramePr>
          <p:nvPr>
            <p:ph sz="quarter" idx="4294967295"/>
          </p:nvPr>
        </p:nvGraphicFramePr>
        <p:xfrm>
          <a:off x="3000375" y="3141664"/>
          <a:ext cx="3962400" cy="1373187"/>
        </p:xfrm>
        <a:graphic>
          <a:graphicData uri="http://schemas.openxmlformats.org/presentationml/2006/ole">
            <mc:AlternateContent xmlns:mc="http://schemas.openxmlformats.org/markup-compatibility/2006">
              <mc:Choice xmlns:v="urn:schemas-microsoft-com:vml" Requires="v">
                <p:oleObj spid="_x0000_s254015" name="Equation" r:id="rId5" imgW="2086103" imgH="800083" progId="Equation.DSMT4">
                  <p:embed/>
                </p:oleObj>
              </mc:Choice>
              <mc:Fallback>
                <p:oleObj name="Equation" r:id="rId5" imgW="2086103" imgH="800083"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375" y="3141664"/>
                        <a:ext cx="39624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4262" name="Text Box 4"/>
          <p:cNvSpPr txBox="1">
            <a:spLocks noChangeArrowheads="1"/>
          </p:cNvSpPr>
          <p:nvPr/>
        </p:nvSpPr>
        <p:spPr bwMode="auto">
          <a:xfrm>
            <a:off x="1847851" y="2420939"/>
            <a:ext cx="75596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00"/>
                </a:solidFill>
                <a:ea typeface="幼圆" panose="02010509060101010101" pitchFamily="49" charset="-122"/>
                <a:cs typeface="Arial" panose="020B0604020202020204" pitchFamily="34" charset="0"/>
              </a:rPr>
              <a:t>Ex</a:t>
            </a:r>
            <a:r>
              <a:rPr lang="zh-CN" altLang="en-US" sz="2000" b="1">
                <a:solidFill>
                  <a:srgbClr val="000000"/>
                </a:solidFill>
                <a:ea typeface="幼圆" panose="02010509060101010101" pitchFamily="49" charset="-122"/>
                <a:cs typeface="Arial" panose="020B0604020202020204" pitchFamily="34" charset="0"/>
              </a:rPr>
              <a:t>： </a:t>
            </a:r>
            <a:r>
              <a:rPr lang="en-US" altLang="zh-CN" sz="2000" b="1">
                <a:solidFill>
                  <a:srgbClr val="000000"/>
                </a:solidFill>
                <a:ea typeface="幼圆" panose="02010509060101010101" pitchFamily="49" charset="-122"/>
                <a:cs typeface="Arial" panose="020B0604020202020204" pitchFamily="34" charset="0"/>
              </a:rPr>
              <a:t>Calculation of the electric field energy density of instantaneous storage</a:t>
            </a:r>
          </a:p>
        </p:txBody>
      </p:sp>
      <p:sp>
        <p:nvSpPr>
          <p:cNvPr id="224263" name="Text Box 8"/>
          <p:cNvSpPr txBox="1">
            <a:spLocks noChangeArrowheads="1"/>
          </p:cNvSpPr>
          <p:nvPr/>
        </p:nvSpPr>
        <p:spPr bwMode="auto">
          <a:xfrm>
            <a:off x="1847851" y="4508501"/>
            <a:ext cx="5832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0000CC"/>
                </a:solidFill>
                <a:ea typeface="幼圆" panose="02010509060101010101" pitchFamily="49" charset="-122"/>
                <a:cs typeface="Arial" panose="020B0604020202020204" pitchFamily="34" charset="0"/>
              </a:rPr>
              <a:t>Ex</a:t>
            </a:r>
            <a:r>
              <a:rPr lang="zh-CN" altLang="en-US" sz="2000" b="1">
                <a:solidFill>
                  <a:srgbClr val="0000CC"/>
                </a:solidFill>
                <a:ea typeface="幼圆" panose="02010509060101010101" pitchFamily="49" charset="-122"/>
                <a:cs typeface="Arial" panose="020B0604020202020204" pitchFamily="34" charset="0"/>
              </a:rPr>
              <a:t>：</a:t>
            </a:r>
            <a:r>
              <a:rPr lang="en-US" altLang="zh-CN" sz="2000" b="1">
                <a:solidFill>
                  <a:srgbClr val="0000CC"/>
                </a:solidFill>
                <a:ea typeface="幼圆" panose="02010509060101010101" pitchFamily="49" charset="-122"/>
                <a:cs typeface="Arial" panose="020B0604020202020204" pitchFamily="34" charset="0"/>
              </a:rPr>
              <a:t>Calculation of instantaneous power density consumption</a:t>
            </a:r>
          </a:p>
        </p:txBody>
      </p:sp>
      <p:graphicFrame>
        <p:nvGraphicFramePr>
          <p:cNvPr id="224264" name="Object 9"/>
          <p:cNvGraphicFramePr>
            <a:graphicFrameLocks noGrp="1" noChangeAspect="1"/>
          </p:cNvGraphicFramePr>
          <p:nvPr>
            <p:ph sz="quarter" idx="4294967295"/>
          </p:nvPr>
        </p:nvGraphicFramePr>
        <p:xfrm>
          <a:off x="3143250" y="5300664"/>
          <a:ext cx="4319588" cy="1025525"/>
        </p:xfrm>
        <a:graphic>
          <a:graphicData uri="http://schemas.openxmlformats.org/presentationml/2006/ole">
            <mc:AlternateContent xmlns:mc="http://schemas.openxmlformats.org/markup-compatibility/2006">
              <mc:Choice xmlns:v="urn:schemas-microsoft-com:vml" Requires="v">
                <p:oleObj spid="_x0000_s254016" name="Equation" r:id="rId7" imgW="2019428" imgH="476163" progId="Equation.DSMT4">
                  <p:embed/>
                </p:oleObj>
              </mc:Choice>
              <mc:Fallback>
                <p:oleObj name="Equation" r:id="rId7" imgW="2019428" imgH="476163"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5300664"/>
                        <a:ext cx="4319588"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4265" name="Text Box 12"/>
          <p:cNvSpPr txBox="1">
            <a:spLocks noChangeArrowheads="1"/>
          </p:cNvSpPr>
          <p:nvPr/>
        </p:nvSpPr>
        <p:spPr bwMode="auto">
          <a:xfrm>
            <a:off x="7319963" y="3357563"/>
            <a:ext cx="3097212"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latin typeface="Times New Roman" panose="02020603050405020304" pitchFamily="18" charset="0"/>
                <a:ea typeface="幼圆" panose="02010509060101010101" pitchFamily="49" charset="-122"/>
                <a:cs typeface="Arial" panose="020B0604020202020204" pitchFamily="34" charset="0"/>
              </a:rPr>
              <a:t>When solving the problems ,the instantaneous expression of the field must be written </a:t>
            </a:r>
            <a:r>
              <a:rPr lang="zh-CN" altLang="en-US" sz="2400" b="1">
                <a:solidFill>
                  <a:srgbClr val="FF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3125612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4265"/>
                                        </p:tgtEl>
                                        <p:attrNameLst>
                                          <p:attrName>style.visibility</p:attrName>
                                        </p:attrNameLst>
                                      </p:cBhvr>
                                      <p:to>
                                        <p:strVal val="visible"/>
                                      </p:to>
                                    </p:set>
                                    <p:animEffect transition="in" filter="blinds(horizontal)">
                                      <p:cBhvr>
                                        <p:cTn id="7" dur="500"/>
                                        <p:tgtEl>
                                          <p:spTgt spid="224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7A051BA-3F7B-4F2C-A735-573E6C7A946F}" type="slidenum">
              <a:rPr lang="en-US" altLang="zh-CN" sz="1400">
                <a:solidFill>
                  <a:srgbClr val="000000"/>
                </a:solidFill>
              </a:rPr>
              <a:pPr algn="r"/>
              <a:t>57</a:t>
            </a:fld>
            <a:endParaRPr lang="en-US" altLang="zh-CN" sz="1400">
              <a:solidFill>
                <a:srgbClr val="000000"/>
              </a:solidFill>
            </a:endParaRPr>
          </a:p>
        </p:txBody>
      </p:sp>
      <p:graphicFrame>
        <p:nvGraphicFramePr>
          <p:cNvPr id="225283" name="Object 4"/>
          <p:cNvGraphicFramePr>
            <a:graphicFrameLocks noChangeAspect="1"/>
          </p:cNvGraphicFramePr>
          <p:nvPr/>
        </p:nvGraphicFramePr>
        <p:xfrm>
          <a:off x="3143251" y="3141663"/>
          <a:ext cx="3497263" cy="2132012"/>
        </p:xfrm>
        <a:graphic>
          <a:graphicData uri="http://schemas.openxmlformats.org/presentationml/2006/ole">
            <mc:AlternateContent xmlns:mc="http://schemas.openxmlformats.org/markup-compatibility/2006">
              <mc:Choice xmlns:v="urn:schemas-microsoft-com:vml" Requires="v">
                <p:oleObj spid="_x0000_s254998" name="Equation" r:id="rId3" imgW="1628823" imgH="952596" progId="Equation.DSMT4">
                  <p:embed/>
                </p:oleObj>
              </mc:Choice>
              <mc:Fallback>
                <p:oleObj name="Equation" r:id="rId3" imgW="1628823" imgH="95259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1" y="3141663"/>
                        <a:ext cx="3497263" cy="2132012"/>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84" name="Rectangle 6"/>
          <p:cNvSpPr>
            <a:spLocks noChangeArrowheads="1"/>
          </p:cNvSpPr>
          <p:nvPr/>
        </p:nvSpPr>
        <p:spPr bwMode="auto">
          <a:xfrm>
            <a:off x="2279650" y="2276475"/>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400" b="1">
                <a:solidFill>
                  <a:srgbClr val="800000"/>
                </a:solidFill>
                <a:latin typeface="Times New Roman" panose="02020603050405020304" pitchFamily="18" charset="0"/>
                <a:ea typeface="仿宋_GB2312" pitchFamily="49" charset="-122"/>
              </a:rPr>
              <a:t>Time average definition of time functions</a:t>
            </a:r>
            <a:r>
              <a:rPr lang="zh-CN" altLang="en-US" sz="2400" b="1">
                <a:solidFill>
                  <a:srgbClr val="800000"/>
                </a:solidFill>
                <a:latin typeface="Times New Roman" panose="02020603050405020304" pitchFamily="18" charset="0"/>
                <a:ea typeface="仿宋_GB2312" pitchFamily="49" charset="-122"/>
              </a:rPr>
              <a:t>：</a:t>
            </a:r>
            <a:endParaRPr lang="zh-CN" altLang="en-US" sz="2400" b="1">
              <a:solidFill>
                <a:srgbClr val="800000"/>
              </a:solidFill>
              <a:latin typeface="Times New Roman" panose="02020603050405020304" pitchFamily="18" charset="0"/>
              <a:ea typeface="仿宋_GB2312" pitchFamily="49" charset="-122"/>
              <a:cs typeface="Arial" panose="020B0604020202020204" pitchFamily="34" charset="0"/>
            </a:endParaRPr>
          </a:p>
        </p:txBody>
      </p:sp>
      <p:sp>
        <p:nvSpPr>
          <p:cNvPr id="225285" name="Text Box 14"/>
          <p:cNvSpPr txBox="1">
            <a:spLocks noChangeArrowheads="1"/>
          </p:cNvSpPr>
          <p:nvPr/>
        </p:nvSpPr>
        <p:spPr bwMode="auto">
          <a:xfrm>
            <a:off x="1919289" y="908051"/>
            <a:ext cx="75596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5"/>
              </a:buBlip>
            </a:pPr>
            <a:r>
              <a:rPr lang="en-US" altLang="zh-CN" sz="2400" b="1">
                <a:solidFill>
                  <a:srgbClr val="0000CC"/>
                </a:solidFill>
                <a:ea typeface="幼圆" panose="02010509060101010101" pitchFamily="49" charset="-122"/>
                <a:cs typeface="Arial" panose="020B0604020202020204" pitchFamily="34" charset="0"/>
              </a:rPr>
              <a:t> Average energy / power density and energy flow density vector</a:t>
            </a:r>
          </a:p>
        </p:txBody>
      </p:sp>
      <p:sp>
        <p:nvSpPr>
          <p:cNvPr id="225286" name="Rectangle 17"/>
          <p:cNvSpPr>
            <a:spLocks noChangeArrowheads="1"/>
          </p:cNvSpPr>
          <p:nvPr/>
        </p:nvSpPr>
        <p:spPr bwMode="auto">
          <a:xfrm>
            <a:off x="7535863" y="3860801"/>
            <a:ext cx="28813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400">
                <a:solidFill>
                  <a:srgbClr val="000000"/>
                </a:solidFill>
                <a:ea typeface="仿宋_GB2312" pitchFamily="49" charset="-122"/>
              </a:rPr>
              <a:t>    </a:t>
            </a:r>
            <a:r>
              <a:rPr lang="en-US" altLang="zh-CN" sz="2400" b="1">
                <a:solidFill>
                  <a:srgbClr val="000000"/>
                </a:solidFill>
              </a:rPr>
              <a:t>it is a periodic function with time T</a:t>
            </a:r>
            <a:endParaRPr lang="en-US" altLang="zh-CN" sz="2400">
              <a:solidFill>
                <a:srgbClr val="000000"/>
              </a:solidFill>
              <a:latin typeface="Times New Roman" panose="02020603050405020304" pitchFamily="18" charset="0"/>
              <a:ea typeface="仿宋_GB2312" pitchFamily="49" charset="-122"/>
              <a:cs typeface="Arial" panose="020B0604020202020204" pitchFamily="34" charset="0"/>
            </a:endParaRPr>
          </a:p>
        </p:txBody>
      </p:sp>
      <p:sp>
        <p:nvSpPr>
          <p:cNvPr id="225287" name="AutoShape 18"/>
          <p:cNvSpPr>
            <a:spLocks noChangeArrowheads="1"/>
          </p:cNvSpPr>
          <p:nvPr/>
        </p:nvSpPr>
        <p:spPr bwMode="auto">
          <a:xfrm>
            <a:off x="6743701" y="4292600"/>
            <a:ext cx="792163" cy="215900"/>
          </a:xfrm>
          <a:prstGeom prst="leftArrow">
            <a:avLst>
              <a:gd name="adj1" fmla="val 50000"/>
              <a:gd name="adj2" fmla="val 91728"/>
            </a:avLst>
          </a:prstGeom>
          <a:solidFill>
            <a:schemeClr val="tx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b="1">
              <a:solidFill>
                <a:srgbClr val="000000"/>
              </a:solidFill>
              <a:latin typeface="Times New Roman" panose="02020603050405020304" pitchFamily="18" charset="0"/>
              <a:ea typeface="幼圆" panose="02010509060101010101" pitchFamily="49" charset="-122"/>
            </a:endParaRPr>
          </a:p>
        </p:txBody>
      </p:sp>
    </p:spTree>
    <p:extLst>
      <p:ext uri="{BB962C8B-B14F-4D97-AF65-F5344CB8AC3E}">
        <p14:creationId xmlns:p14="http://schemas.microsoft.com/office/powerpoint/2010/main" val="1655922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FFA1FE2-8865-4089-93EA-C546AB041C9B}" type="slidenum">
              <a:rPr lang="en-US" altLang="zh-CN" sz="1400">
                <a:solidFill>
                  <a:srgbClr val="000000"/>
                </a:solidFill>
              </a:rPr>
              <a:pPr algn="r"/>
              <a:t>58</a:t>
            </a:fld>
            <a:endParaRPr lang="en-US" altLang="zh-CN" sz="1400">
              <a:solidFill>
                <a:srgbClr val="000000"/>
              </a:solidFill>
            </a:endParaRPr>
          </a:p>
        </p:txBody>
      </p:sp>
      <p:graphicFrame>
        <p:nvGraphicFramePr>
          <p:cNvPr id="226307" name="Object 4"/>
          <p:cNvGraphicFramePr>
            <a:graphicFrameLocks noChangeAspect="1"/>
          </p:cNvGraphicFramePr>
          <p:nvPr/>
        </p:nvGraphicFramePr>
        <p:xfrm>
          <a:off x="2566989" y="1557339"/>
          <a:ext cx="5526087" cy="4097337"/>
        </p:xfrm>
        <a:graphic>
          <a:graphicData uri="http://schemas.openxmlformats.org/presentationml/2006/ole">
            <mc:AlternateContent xmlns:mc="http://schemas.openxmlformats.org/markup-compatibility/2006">
              <mc:Choice xmlns:v="urn:schemas-microsoft-com:vml" Requires="v">
                <p:oleObj spid="_x0000_s256022" name="Equation" r:id="rId3" imgW="2581175" imgH="1847965" progId="Equation.DSMT4">
                  <p:embed/>
                </p:oleObj>
              </mc:Choice>
              <mc:Fallback>
                <p:oleObj name="Equation" r:id="rId3" imgW="2581175" imgH="18479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1557339"/>
                        <a:ext cx="5526087" cy="4097337"/>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08" name="Text Box 6"/>
          <p:cNvSpPr txBox="1">
            <a:spLocks noChangeArrowheads="1"/>
          </p:cNvSpPr>
          <p:nvPr/>
        </p:nvSpPr>
        <p:spPr bwMode="auto">
          <a:xfrm>
            <a:off x="1919289" y="620714"/>
            <a:ext cx="75596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en-US" altLang="zh-CN" sz="2400" b="1">
                <a:solidFill>
                  <a:srgbClr val="0000CC"/>
                </a:solidFill>
                <a:ea typeface="幼圆" panose="02010509060101010101" pitchFamily="49" charset="-122"/>
                <a:cs typeface="Arial" panose="020B0604020202020204" pitchFamily="34" charset="0"/>
              </a:rPr>
              <a:t> The average Poynting vector </a:t>
            </a:r>
            <a:r>
              <a:rPr lang="zh-CN" altLang="en-US" sz="2400" b="1">
                <a:solidFill>
                  <a:srgbClr val="0000CC"/>
                </a:solidFill>
                <a:ea typeface="幼圆" panose="02010509060101010101" pitchFamily="49" charset="-122"/>
                <a:cs typeface="Arial" panose="020B0604020202020204" pitchFamily="34" charset="0"/>
              </a:rPr>
              <a:t>（ </a:t>
            </a:r>
            <a:r>
              <a:rPr lang="en-US" altLang="zh-CN" sz="2400" b="1">
                <a:solidFill>
                  <a:srgbClr val="0000CC"/>
                </a:solidFill>
                <a:ea typeface="幼圆" panose="02010509060101010101" pitchFamily="49" charset="-122"/>
                <a:cs typeface="Arial" panose="020B0604020202020204" pitchFamily="34" charset="0"/>
              </a:rPr>
              <a:t>energy flow density vector</a:t>
            </a:r>
            <a:r>
              <a:rPr lang="zh-CN" altLang="en-US" sz="2400" b="1">
                <a:solidFill>
                  <a:srgbClr val="0000CC"/>
                </a:solidFill>
                <a:ea typeface="幼圆" panose="02010509060101010101" pitchFamily="49" charset="-122"/>
                <a:cs typeface="Arial" panose="020B0604020202020204" pitchFamily="34" charset="0"/>
              </a:rPr>
              <a:t>）</a:t>
            </a:r>
          </a:p>
        </p:txBody>
      </p:sp>
      <p:sp>
        <p:nvSpPr>
          <p:cNvPr id="875528" name="Text Box 8"/>
          <p:cNvSpPr txBox="1">
            <a:spLocks noChangeArrowheads="1"/>
          </p:cNvSpPr>
          <p:nvPr/>
        </p:nvSpPr>
        <p:spPr bwMode="auto">
          <a:xfrm>
            <a:off x="7175500" y="4508501"/>
            <a:ext cx="3024188" cy="16160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FF0000"/>
                </a:solidFill>
                <a:latin typeface="Times New Roman" panose="02020603050405020304" pitchFamily="18" charset="0"/>
                <a:ea typeface="幼圆" panose="02010509060101010101" pitchFamily="49" charset="-122"/>
                <a:cs typeface="Arial" panose="020B0604020202020204" pitchFamily="34" charset="0"/>
              </a:rPr>
              <a:t>When solving the problems ,the instantaneous expression of the source is not required to be written </a:t>
            </a:r>
            <a:r>
              <a:rPr lang="zh-CN" altLang="en-US" sz="2000" b="1" dirty="0">
                <a:solidFill>
                  <a:srgbClr val="FF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1237703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5528"/>
                                        </p:tgtEl>
                                        <p:attrNameLst>
                                          <p:attrName>style.visibility</p:attrName>
                                        </p:attrNameLst>
                                      </p:cBhvr>
                                      <p:to>
                                        <p:strVal val="visible"/>
                                      </p:to>
                                    </p:set>
                                    <p:animEffect transition="in" filter="blinds(horizontal)">
                                      <p:cBhvr>
                                        <p:cTn id="7" dur="500"/>
                                        <p:tgtEl>
                                          <p:spTgt spid="875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0F53021-332D-4E91-9CB8-534B550A5262}" type="slidenum">
              <a:rPr lang="en-US" altLang="zh-CN" sz="1400">
                <a:solidFill>
                  <a:srgbClr val="000000"/>
                </a:solidFill>
              </a:rPr>
              <a:pPr algn="r"/>
              <a:t>59</a:t>
            </a:fld>
            <a:endParaRPr lang="en-US" altLang="zh-CN" sz="1400">
              <a:solidFill>
                <a:srgbClr val="000000"/>
              </a:solidFill>
            </a:endParaRPr>
          </a:p>
        </p:txBody>
      </p:sp>
      <p:graphicFrame>
        <p:nvGraphicFramePr>
          <p:cNvPr id="227331" name="Object 2"/>
          <p:cNvGraphicFramePr>
            <a:graphicFrameLocks noChangeAspect="1"/>
          </p:cNvGraphicFramePr>
          <p:nvPr/>
        </p:nvGraphicFramePr>
        <p:xfrm>
          <a:off x="2527300" y="1108076"/>
          <a:ext cx="5607050" cy="4995863"/>
        </p:xfrm>
        <a:graphic>
          <a:graphicData uri="http://schemas.openxmlformats.org/presentationml/2006/ole">
            <mc:AlternateContent xmlns:mc="http://schemas.openxmlformats.org/markup-compatibility/2006">
              <mc:Choice xmlns:v="urn:schemas-microsoft-com:vml" Requires="v">
                <p:oleObj spid="_x0000_s257046" name="Equation" r:id="rId3" imgW="2619506" imgH="2248007" progId="Equation.DSMT4">
                  <p:embed/>
                </p:oleObj>
              </mc:Choice>
              <mc:Fallback>
                <p:oleObj name="Equation" r:id="rId3" imgW="2619506" imgH="22480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300" y="1108076"/>
                        <a:ext cx="5607050" cy="499586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32" name="Text Box 3"/>
          <p:cNvSpPr txBox="1">
            <a:spLocks noChangeArrowheads="1"/>
          </p:cNvSpPr>
          <p:nvPr/>
        </p:nvSpPr>
        <p:spPr bwMode="auto">
          <a:xfrm>
            <a:off x="1847851" y="620713"/>
            <a:ext cx="755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en-US" altLang="zh-CN" sz="2400" b="1">
                <a:solidFill>
                  <a:srgbClr val="0000CC"/>
                </a:solidFill>
                <a:ea typeface="幼圆" panose="02010509060101010101" pitchFamily="49" charset="-122"/>
                <a:cs typeface="Arial" panose="020B0604020202020204" pitchFamily="34" charset="0"/>
              </a:rPr>
              <a:t>   Average electric field energy density</a:t>
            </a:r>
          </a:p>
        </p:txBody>
      </p:sp>
      <p:sp>
        <p:nvSpPr>
          <p:cNvPr id="880644" name="Text Box 4"/>
          <p:cNvSpPr txBox="1">
            <a:spLocks noChangeArrowheads="1"/>
          </p:cNvSpPr>
          <p:nvPr/>
        </p:nvSpPr>
        <p:spPr bwMode="auto">
          <a:xfrm>
            <a:off x="7032625" y="4292601"/>
            <a:ext cx="3024188" cy="16160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ea typeface="幼圆" panose="02010509060101010101" pitchFamily="49" charset="-122"/>
                <a:cs typeface="Arial" panose="020B0604020202020204" pitchFamily="34" charset="0"/>
              </a:rPr>
              <a:t>When solving the problems ,the instantaneous expression of the source is not required to be written </a:t>
            </a:r>
            <a:r>
              <a:rPr lang="zh-CN" altLang="en-US" sz="2000" b="1">
                <a:solidFill>
                  <a:srgbClr val="FF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4161515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644"/>
                                        </p:tgtEl>
                                        <p:attrNameLst>
                                          <p:attrName>style.visibility</p:attrName>
                                        </p:attrNameLst>
                                      </p:cBhvr>
                                      <p:to>
                                        <p:strVal val="visible"/>
                                      </p:to>
                                    </p:set>
                                    <p:animEffect transition="in" filter="blinds(horizontal)">
                                      <p:cBhvr>
                                        <p:cTn id="7" dur="500"/>
                                        <p:tgtEl>
                                          <p:spTgt spid="88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4" name="Object 2"/>
          <p:cNvGraphicFramePr>
            <a:graphicFrameLocks noGrp="1" noChangeAspect="1"/>
          </p:cNvGraphicFramePr>
          <p:nvPr>
            <p:ph sz="half" idx="4294967295"/>
          </p:nvPr>
        </p:nvGraphicFramePr>
        <p:xfrm>
          <a:off x="4295776" y="1196976"/>
          <a:ext cx="3095625" cy="619125"/>
        </p:xfrm>
        <a:graphic>
          <a:graphicData uri="http://schemas.openxmlformats.org/presentationml/2006/ole">
            <mc:AlternateContent xmlns:mc="http://schemas.openxmlformats.org/markup-compatibility/2006">
              <mc:Choice xmlns:v="urn:schemas-microsoft-com:vml" Requires="v">
                <p:oleObj spid="_x0000_s206970" name="Equation" r:id="rId3" imgW="1677960" imgH="330120" progId="Equation.DSMT4">
                  <p:embed/>
                </p:oleObj>
              </mc:Choice>
              <mc:Fallback>
                <p:oleObj name="Equation" r:id="rId3" imgW="1677960" imgH="33012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196976"/>
                        <a:ext cx="3095625" cy="6191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5" name="Object 3"/>
          <p:cNvGraphicFramePr>
            <a:graphicFrameLocks noGrp="1" noChangeAspect="1"/>
          </p:cNvGraphicFramePr>
          <p:nvPr>
            <p:ph sz="quarter" idx="4294967295"/>
          </p:nvPr>
        </p:nvGraphicFramePr>
        <p:xfrm>
          <a:off x="3255964" y="3630614"/>
          <a:ext cx="1044575" cy="434975"/>
        </p:xfrm>
        <a:graphic>
          <a:graphicData uri="http://schemas.openxmlformats.org/presentationml/2006/ole">
            <mc:AlternateContent xmlns:mc="http://schemas.openxmlformats.org/markup-compatibility/2006">
              <mc:Choice xmlns:v="urn:schemas-microsoft-com:vml" Requires="v">
                <p:oleObj spid="_x0000_s206971" name="Equation" r:id="rId5" imgW="495720" imgH="228600" progId="Equation.DSMT4">
                  <p:embed/>
                </p:oleObj>
              </mc:Choice>
              <mc:Fallback>
                <p:oleObj name="Equation" r:id="rId5" imgW="495720" imgH="2286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5964" y="3630614"/>
                        <a:ext cx="104457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6" name="Object 4"/>
          <p:cNvGraphicFramePr>
            <a:graphicFrameLocks noGrp="1" noChangeAspect="1"/>
          </p:cNvGraphicFramePr>
          <p:nvPr>
            <p:ph sz="quarter" idx="4294967295"/>
          </p:nvPr>
        </p:nvGraphicFramePr>
        <p:xfrm>
          <a:off x="7464425" y="3573464"/>
          <a:ext cx="1162050" cy="484187"/>
        </p:xfrm>
        <a:graphic>
          <a:graphicData uri="http://schemas.openxmlformats.org/presentationml/2006/ole">
            <mc:AlternateContent xmlns:mc="http://schemas.openxmlformats.org/markup-compatibility/2006">
              <mc:Choice xmlns:v="urn:schemas-microsoft-com:vml" Requires="v">
                <p:oleObj spid="_x0000_s206972" name="Equation" r:id="rId7" imgW="495720" imgH="228600" progId="Equation.DSMT4">
                  <p:embed/>
                </p:oleObj>
              </mc:Choice>
              <mc:Fallback>
                <p:oleObj name="Equation" r:id="rId7" imgW="495720" imgH="22860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425" y="3573464"/>
                        <a:ext cx="1162050"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03" name="灯片编号占位符 5"/>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8626FEB-98F8-4365-8DEC-3AD56DBC634E}" type="slidenum">
              <a:rPr lang="en-US" altLang="zh-CN" sz="1400">
                <a:solidFill>
                  <a:srgbClr val="000000"/>
                </a:solidFill>
              </a:rPr>
              <a:pPr algn="r"/>
              <a:t>6</a:t>
            </a:fld>
            <a:endParaRPr lang="en-US" altLang="zh-CN" sz="1400">
              <a:solidFill>
                <a:srgbClr val="000000"/>
              </a:solidFill>
            </a:endParaRPr>
          </a:p>
        </p:txBody>
      </p:sp>
      <p:sp>
        <p:nvSpPr>
          <p:cNvPr id="141318" name="Line 71"/>
          <p:cNvSpPr>
            <a:spLocks noChangeShapeType="1"/>
          </p:cNvSpPr>
          <p:nvPr/>
        </p:nvSpPr>
        <p:spPr bwMode="auto">
          <a:xfrm>
            <a:off x="5808663" y="1844676"/>
            <a:ext cx="0" cy="360363"/>
          </a:xfrm>
          <a:prstGeom prst="line">
            <a:avLst/>
          </a:prstGeom>
          <a:noFill/>
          <a:ln w="857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9" name="Line 72"/>
          <p:cNvSpPr>
            <a:spLocks noChangeShapeType="1"/>
          </p:cNvSpPr>
          <p:nvPr/>
        </p:nvSpPr>
        <p:spPr bwMode="auto">
          <a:xfrm flipV="1">
            <a:off x="3756026" y="2249489"/>
            <a:ext cx="4176713" cy="26987"/>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20" name="AutoShape 73"/>
          <p:cNvSpPr>
            <a:spLocks noChangeArrowheads="1"/>
          </p:cNvSpPr>
          <p:nvPr/>
        </p:nvSpPr>
        <p:spPr bwMode="auto">
          <a:xfrm>
            <a:off x="3684589" y="2249489"/>
            <a:ext cx="288925" cy="301625"/>
          </a:xfrm>
          <a:prstGeom prst="downArrow">
            <a:avLst>
              <a:gd name="adj1" fmla="val 50546"/>
              <a:gd name="adj2" fmla="val 25823"/>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ea typeface="楷体_GB2312" pitchFamily="49" charset="-122"/>
            </a:endParaRPr>
          </a:p>
        </p:txBody>
      </p:sp>
      <p:sp>
        <p:nvSpPr>
          <p:cNvPr id="141321" name="AutoShape 74"/>
          <p:cNvSpPr>
            <a:spLocks noChangeArrowheads="1"/>
          </p:cNvSpPr>
          <p:nvPr/>
        </p:nvSpPr>
        <p:spPr bwMode="auto">
          <a:xfrm>
            <a:off x="7716839" y="2263776"/>
            <a:ext cx="288925" cy="301625"/>
          </a:xfrm>
          <a:prstGeom prst="downArrow">
            <a:avLst>
              <a:gd name="adj1" fmla="val 50546"/>
              <a:gd name="adj2" fmla="val 25823"/>
            </a:avLst>
          </a:prstGeom>
          <a:solidFill>
            <a:schemeClr val="tx2"/>
          </a:solidFill>
          <a:ln w="9525">
            <a:solidFill>
              <a:schemeClr val="tx2"/>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endParaRPr lang="zh-CN" altLang="zh-CN" sz="2400">
              <a:solidFill>
                <a:srgbClr val="000000"/>
              </a:solidFill>
              <a:ea typeface="楷体_GB2312" pitchFamily="49" charset="-122"/>
            </a:endParaRPr>
          </a:p>
        </p:txBody>
      </p:sp>
      <p:sp>
        <p:nvSpPr>
          <p:cNvPr id="141322" name="Text Box 75"/>
          <p:cNvSpPr txBox="1">
            <a:spLocks noChangeArrowheads="1"/>
          </p:cNvSpPr>
          <p:nvPr/>
        </p:nvSpPr>
        <p:spPr bwMode="auto">
          <a:xfrm>
            <a:off x="1673226" y="2708275"/>
            <a:ext cx="4060825" cy="579438"/>
          </a:xfrm>
          <a:prstGeom prst="rect">
            <a:avLst/>
          </a:prstGeom>
          <a:gradFill rotWithShape="1">
            <a:gsLst>
              <a:gs pos="0">
                <a:srgbClr val="737373"/>
              </a:gs>
              <a:gs pos="50000">
                <a:srgbClr val="F8F8F8"/>
              </a:gs>
              <a:gs pos="100000">
                <a:srgbClr val="73737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b="1">
                <a:solidFill>
                  <a:srgbClr val="000000"/>
                </a:solidFill>
                <a:latin typeface="Times New Roman" panose="02020603050405020304" pitchFamily="18" charset="0"/>
                <a:ea typeface="幼圆" panose="02010509060101010101" pitchFamily="49" charset="-122"/>
                <a:cs typeface="Arial" panose="020B0604020202020204" pitchFamily="34" charset="0"/>
              </a:rPr>
              <a:t>The ideal dielectric</a:t>
            </a:r>
          </a:p>
        </p:txBody>
      </p:sp>
      <p:sp>
        <p:nvSpPr>
          <p:cNvPr id="141323" name="Text Box 76"/>
          <p:cNvSpPr txBox="1">
            <a:spLocks noChangeArrowheads="1"/>
          </p:cNvSpPr>
          <p:nvPr/>
        </p:nvSpPr>
        <p:spPr bwMode="auto">
          <a:xfrm>
            <a:off x="6211888" y="2705100"/>
            <a:ext cx="3865562" cy="579438"/>
          </a:xfrm>
          <a:prstGeom prst="rect">
            <a:avLst/>
          </a:prstGeom>
          <a:gradFill rotWithShape="1">
            <a:gsLst>
              <a:gs pos="0">
                <a:srgbClr val="737373"/>
              </a:gs>
              <a:gs pos="50000">
                <a:srgbClr val="F8F8F8"/>
              </a:gs>
              <a:gs pos="100000">
                <a:srgbClr val="73737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b="1">
                <a:solidFill>
                  <a:srgbClr val="000000"/>
                </a:solidFill>
                <a:latin typeface="Times New Roman" panose="02020603050405020304" pitchFamily="18" charset="0"/>
                <a:ea typeface="幼圆" panose="02010509060101010101" pitchFamily="49" charset="-122"/>
                <a:cs typeface="Arial" panose="020B0604020202020204" pitchFamily="34" charset="0"/>
              </a:rPr>
              <a:t>Conductive medium</a:t>
            </a:r>
          </a:p>
        </p:txBody>
      </p:sp>
      <p:graphicFrame>
        <p:nvGraphicFramePr>
          <p:cNvPr id="141324" name="Object 12"/>
          <p:cNvGraphicFramePr>
            <a:graphicFrameLocks noChangeAspect="1"/>
          </p:cNvGraphicFramePr>
          <p:nvPr/>
        </p:nvGraphicFramePr>
        <p:xfrm>
          <a:off x="2782888" y="4173539"/>
          <a:ext cx="2305050" cy="644525"/>
        </p:xfrm>
        <a:graphic>
          <a:graphicData uri="http://schemas.openxmlformats.org/presentationml/2006/ole">
            <mc:AlternateContent xmlns:mc="http://schemas.openxmlformats.org/markup-compatibility/2006">
              <mc:Choice xmlns:v="urn:schemas-microsoft-com:vml" Requires="v">
                <p:oleObj spid="_x0000_s206973" name="Equation" r:id="rId9" imgW="1245960" imgH="330120" progId="Equation.DSMT4">
                  <p:embed/>
                </p:oleObj>
              </mc:Choice>
              <mc:Fallback>
                <p:oleObj name="Equation" r:id="rId9" imgW="1245960" imgH="3301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8" y="4173539"/>
                        <a:ext cx="2305050" cy="644525"/>
                      </a:xfrm>
                      <a:prstGeom prst="rect">
                        <a:avLst/>
                      </a:prstGeom>
                      <a:noFill/>
                      <a:extLst>
                        <a:ext uri="{909E8E84-426E-40DD-AFC4-6F175D3DCCD1}">
                          <a14:hiddenFill xmlns:a14="http://schemas.microsoft.com/office/drawing/2010/main">
                            <a:solidFill>
                              <a:srgbClr val="FF99FF"/>
                            </a:solidFill>
                          </a14:hiddenFill>
                        </a:ext>
                      </a:extLst>
                    </p:spPr>
                  </p:pic>
                </p:oleObj>
              </mc:Fallback>
            </mc:AlternateContent>
          </a:graphicData>
        </a:graphic>
      </p:graphicFrame>
      <p:graphicFrame>
        <p:nvGraphicFramePr>
          <p:cNvPr id="141325" name="Object 13"/>
          <p:cNvGraphicFramePr>
            <a:graphicFrameLocks noChangeAspect="1"/>
          </p:cNvGraphicFramePr>
          <p:nvPr/>
        </p:nvGraphicFramePr>
        <p:xfrm>
          <a:off x="6527800" y="4149726"/>
          <a:ext cx="3384550" cy="695325"/>
        </p:xfrm>
        <a:graphic>
          <a:graphicData uri="http://schemas.openxmlformats.org/presentationml/2006/ole">
            <mc:AlternateContent xmlns:mc="http://schemas.openxmlformats.org/markup-compatibility/2006">
              <mc:Choice xmlns:v="urn:schemas-microsoft-com:vml" Requires="v">
                <p:oleObj spid="_x0000_s206974" name="Equation" r:id="rId11" imgW="1779840" imgH="342720" progId="Equation.DSMT4">
                  <p:embed/>
                </p:oleObj>
              </mc:Choice>
              <mc:Fallback>
                <p:oleObj name="Equation" r:id="rId11" imgW="1779840" imgH="3427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7800" y="4149726"/>
                        <a:ext cx="3384550" cy="695325"/>
                      </a:xfrm>
                      <a:prstGeom prst="rect">
                        <a:avLst/>
                      </a:prstGeom>
                      <a:noFill/>
                      <a:extLst>
                        <a:ext uri="{909E8E84-426E-40DD-AFC4-6F175D3DCCD1}">
                          <a14:hiddenFill xmlns:a14="http://schemas.microsoft.com/office/drawing/2010/main">
                            <a:solidFill>
                              <a:srgbClr val="FF99FF"/>
                            </a:solidFill>
                          </a14:hiddenFill>
                        </a:ext>
                      </a:extLst>
                    </p:spPr>
                  </p:pic>
                </p:oleObj>
              </mc:Fallback>
            </mc:AlternateContent>
          </a:graphicData>
        </a:graphic>
      </p:graphicFrame>
      <p:graphicFrame>
        <p:nvGraphicFramePr>
          <p:cNvPr id="141326" name="Object 14"/>
          <p:cNvGraphicFramePr>
            <a:graphicFrameLocks noChangeAspect="1"/>
          </p:cNvGraphicFramePr>
          <p:nvPr/>
        </p:nvGraphicFramePr>
        <p:xfrm>
          <a:off x="2279651" y="5013326"/>
          <a:ext cx="3514725" cy="703263"/>
        </p:xfrm>
        <a:graphic>
          <a:graphicData uri="http://schemas.openxmlformats.org/presentationml/2006/ole">
            <mc:AlternateContent xmlns:mc="http://schemas.openxmlformats.org/markup-compatibility/2006">
              <mc:Choice xmlns:v="urn:schemas-microsoft-com:vml" Requires="v">
                <p:oleObj spid="_x0000_s206975" name="Equation" r:id="rId13" imgW="1677960" imgH="330120" progId="Equation.DSMT4">
                  <p:embed/>
                </p:oleObj>
              </mc:Choice>
              <mc:Fallback>
                <p:oleObj name="Equation" r:id="rId13" imgW="1677960" imgH="330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9651" y="5013326"/>
                        <a:ext cx="3514725" cy="703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00419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0CE6C62-BAEB-45D9-9DE9-5C15B33AFDBC}" type="slidenum">
              <a:rPr lang="en-US" altLang="zh-CN" sz="1400">
                <a:solidFill>
                  <a:srgbClr val="000000"/>
                </a:solidFill>
              </a:rPr>
              <a:pPr algn="r"/>
              <a:t>60</a:t>
            </a:fld>
            <a:endParaRPr lang="en-US" altLang="zh-CN" sz="1400">
              <a:solidFill>
                <a:srgbClr val="000000"/>
              </a:solidFill>
            </a:endParaRPr>
          </a:p>
        </p:txBody>
      </p:sp>
      <p:graphicFrame>
        <p:nvGraphicFramePr>
          <p:cNvPr id="228355" name="Object 2"/>
          <p:cNvGraphicFramePr>
            <a:graphicFrameLocks noChangeAspect="1"/>
          </p:cNvGraphicFramePr>
          <p:nvPr/>
        </p:nvGraphicFramePr>
        <p:xfrm>
          <a:off x="2514600" y="1108076"/>
          <a:ext cx="5634038" cy="4995863"/>
        </p:xfrm>
        <a:graphic>
          <a:graphicData uri="http://schemas.openxmlformats.org/presentationml/2006/ole">
            <mc:AlternateContent xmlns:mc="http://schemas.openxmlformats.org/markup-compatibility/2006">
              <mc:Choice xmlns:v="urn:schemas-microsoft-com:vml" Requires="v">
                <p:oleObj spid="_x0000_s258070" name="Equation" r:id="rId3" imgW="2628954" imgH="2248007" progId="Equation.DSMT4">
                  <p:embed/>
                </p:oleObj>
              </mc:Choice>
              <mc:Fallback>
                <p:oleObj name="Equation" r:id="rId3" imgW="2628954" imgH="22480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108076"/>
                        <a:ext cx="5634038" cy="499586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8356" name="Text Box 3"/>
          <p:cNvSpPr txBox="1">
            <a:spLocks noChangeArrowheads="1"/>
          </p:cNvSpPr>
          <p:nvPr/>
        </p:nvSpPr>
        <p:spPr bwMode="auto">
          <a:xfrm>
            <a:off x="1847851" y="620713"/>
            <a:ext cx="755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en-US" altLang="zh-CN" sz="2400" b="1">
                <a:solidFill>
                  <a:srgbClr val="0000CC"/>
                </a:solidFill>
                <a:ea typeface="幼圆" panose="02010509060101010101" pitchFamily="49" charset="-122"/>
                <a:cs typeface="Arial" panose="020B0604020202020204" pitchFamily="34" charset="0"/>
              </a:rPr>
              <a:t>   Average magnetic field energy density</a:t>
            </a:r>
          </a:p>
        </p:txBody>
      </p:sp>
      <p:sp>
        <p:nvSpPr>
          <p:cNvPr id="881668" name="Text Box 4"/>
          <p:cNvSpPr txBox="1">
            <a:spLocks noChangeArrowheads="1"/>
          </p:cNvSpPr>
          <p:nvPr/>
        </p:nvSpPr>
        <p:spPr bwMode="auto">
          <a:xfrm>
            <a:off x="7032626" y="4221164"/>
            <a:ext cx="3095625" cy="16160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ea typeface="幼圆" panose="02010509060101010101" pitchFamily="49" charset="-122"/>
                <a:cs typeface="Arial" panose="020B0604020202020204" pitchFamily="34" charset="0"/>
              </a:rPr>
              <a:t>When solving the problems ,the instantaneous expression of the source is not required to be written </a:t>
            </a:r>
            <a:r>
              <a:rPr lang="zh-CN" altLang="en-US" sz="2000" b="1">
                <a:solidFill>
                  <a:srgbClr val="FF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2432093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1668"/>
                                        </p:tgtEl>
                                        <p:attrNameLst>
                                          <p:attrName>style.visibility</p:attrName>
                                        </p:attrNameLst>
                                      </p:cBhvr>
                                      <p:to>
                                        <p:strVal val="visible"/>
                                      </p:to>
                                    </p:set>
                                    <p:animEffect transition="in" filter="blinds(horizontal)">
                                      <p:cBhvr>
                                        <p:cTn id="7" dur="500"/>
                                        <p:tgtEl>
                                          <p:spTgt spid="881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6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txBox="1">
            <a:spLocks noGrp="1"/>
          </p:cNvSpPr>
          <p:nvPr/>
        </p:nvSpPr>
        <p:spPr bwMode="auto">
          <a:xfrm>
            <a:off x="8401050" y="65089"/>
            <a:ext cx="2133600" cy="268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EBE4D31-1ABE-4300-9D73-26DB3B2DC5E8}" type="slidenum">
              <a:rPr lang="en-US" altLang="zh-CN" sz="1400">
                <a:solidFill>
                  <a:srgbClr val="000000"/>
                </a:solidFill>
              </a:rPr>
              <a:pPr algn="r"/>
              <a:t>61</a:t>
            </a:fld>
            <a:endParaRPr lang="en-US" altLang="zh-CN" sz="1400">
              <a:solidFill>
                <a:srgbClr val="000000"/>
              </a:solidFill>
            </a:endParaRPr>
          </a:p>
        </p:txBody>
      </p:sp>
      <p:graphicFrame>
        <p:nvGraphicFramePr>
          <p:cNvPr id="229379" name="Object 2"/>
          <p:cNvGraphicFramePr>
            <a:graphicFrameLocks noChangeAspect="1"/>
          </p:cNvGraphicFramePr>
          <p:nvPr/>
        </p:nvGraphicFramePr>
        <p:xfrm>
          <a:off x="2554289" y="1108076"/>
          <a:ext cx="5553075" cy="4995863"/>
        </p:xfrm>
        <a:graphic>
          <a:graphicData uri="http://schemas.openxmlformats.org/presentationml/2006/ole">
            <mc:AlternateContent xmlns:mc="http://schemas.openxmlformats.org/markup-compatibility/2006">
              <mc:Choice xmlns:v="urn:schemas-microsoft-com:vml" Requires="v">
                <p:oleObj spid="_x0000_s259094" name="Equation" r:id="rId3" imgW="2590892" imgH="2248007" progId="Equation.DSMT4">
                  <p:embed/>
                </p:oleObj>
              </mc:Choice>
              <mc:Fallback>
                <p:oleObj name="Equation" r:id="rId3" imgW="2590892" imgH="22480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289" y="1108076"/>
                        <a:ext cx="5553075" cy="499586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0" name="Text Box 3"/>
          <p:cNvSpPr txBox="1">
            <a:spLocks noChangeArrowheads="1"/>
          </p:cNvSpPr>
          <p:nvPr/>
        </p:nvSpPr>
        <p:spPr bwMode="auto">
          <a:xfrm>
            <a:off x="1847851" y="620713"/>
            <a:ext cx="755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en-US" altLang="zh-CN" sz="2400" b="1">
                <a:solidFill>
                  <a:srgbClr val="0000CC"/>
                </a:solidFill>
                <a:ea typeface="幼圆" panose="02010509060101010101" pitchFamily="49" charset="-122"/>
                <a:cs typeface="Arial" panose="020B0604020202020204" pitchFamily="34" charset="0"/>
              </a:rPr>
              <a:t>   Average Joule loss power density</a:t>
            </a:r>
          </a:p>
        </p:txBody>
      </p:sp>
      <p:sp>
        <p:nvSpPr>
          <p:cNvPr id="229381" name="Text Box 4"/>
          <p:cNvSpPr txBox="1">
            <a:spLocks noChangeArrowheads="1"/>
          </p:cNvSpPr>
          <p:nvPr/>
        </p:nvSpPr>
        <p:spPr bwMode="auto">
          <a:xfrm>
            <a:off x="7032625" y="4149725"/>
            <a:ext cx="3455988"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FF0000"/>
                </a:solidFill>
                <a:latin typeface="Times New Roman" panose="02020603050405020304" pitchFamily="18" charset="0"/>
                <a:ea typeface="幼圆" panose="02010509060101010101" pitchFamily="49" charset="-122"/>
                <a:cs typeface="Arial" panose="020B0604020202020204" pitchFamily="34" charset="0"/>
              </a:rPr>
              <a:t>When solving the problems ,the instantaneous expression of the source is not required to be written </a:t>
            </a:r>
            <a:r>
              <a:rPr lang="zh-CN" altLang="en-US" sz="2400" b="1">
                <a:solidFill>
                  <a:srgbClr val="FF0000"/>
                </a:solidFill>
                <a:latin typeface="Times New Roman" panose="02020603050405020304" pitchFamily="18" charset="0"/>
                <a:ea typeface="幼圆" panose="02010509060101010101" pitchFamily="49" charset="-122"/>
                <a:cs typeface="Arial" panose="020B0604020202020204" pitchFamily="34" charset="0"/>
              </a:rPr>
              <a:t>！</a:t>
            </a:r>
          </a:p>
        </p:txBody>
      </p:sp>
    </p:spTree>
    <p:extLst>
      <p:ext uri="{BB962C8B-B14F-4D97-AF65-F5344CB8AC3E}">
        <p14:creationId xmlns:p14="http://schemas.microsoft.com/office/powerpoint/2010/main" val="395288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9381"/>
                                        </p:tgtEl>
                                        <p:attrNameLst>
                                          <p:attrName>style.visibility</p:attrName>
                                        </p:attrNameLst>
                                      </p:cBhvr>
                                      <p:to>
                                        <p:strVal val="visible"/>
                                      </p:to>
                                    </p:set>
                                    <p:animEffect transition="in" filter="blinds(horizontal)">
                                      <p:cBhvr>
                                        <p:cTn id="7" dur="500"/>
                                        <p:tgtEl>
                                          <p:spTgt spid="229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1DE2D57-8D13-4EA9-A60E-20B8707ADF42}" type="slidenum">
              <a:rPr lang="en-US" altLang="zh-CN" sz="1400">
                <a:solidFill>
                  <a:srgbClr val="000000"/>
                </a:solidFill>
              </a:rPr>
              <a:pPr algn="r"/>
              <a:t>62</a:t>
            </a:fld>
            <a:endParaRPr lang="en-US" altLang="zh-CN" sz="1400">
              <a:solidFill>
                <a:srgbClr val="000000"/>
              </a:solidFill>
            </a:endParaRPr>
          </a:p>
        </p:txBody>
      </p:sp>
      <p:grpSp>
        <p:nvGrpSpPr>
          <p:cNvPr id="820226" name="Group 2"/>
          <p:cNvGrpSpPr>
            <a:grpSpLocks/>
          </p:cNvGrpSpPr>
          <p:nvPr/>
        </p:nvGrpSpPr>
        <p:grpSpPr bwMode="auto">
          <a:xfrm>
            <a:off x="1304925" y="2147889"/>
            <a:ext cx="9328150" cy="509587"/>
            <a:chOff x="-240" y="1026"/>
            <a:chExt cx="5876" cy="321"/>
          </a:xfrm>
        </p:grpSpPr>
        <p:graphicFrame>
          <p:nvGraphicFramePr>
            <p:cNvPr id="274436" name="Object 4"/>
            <p:cNvGraphicFramePr>
              <a:graphicFrameLocks noChangeAspect="1"/>
            </p:cNvGraphicFramePr>
            <p:nvPr/>
          </p:nvGraphicFramePr>
          <p:xfrm>
            <a:off x="4579" y="1026"/>
            <a:ext cx="1057" cy="321"/>
          </p:xfrm>
          <a:graphic>
            <a:graphicData uri="http://schemas.openxmlformats.org/presentationml/2006/ole">
              <mc:AlternateContent xmlns:mc="http://schemas.openxmlformats.org/markup-compatibility/2006">
                <mc:Choice xmlns:v="urn:schemas-microsoft-com:vml" Requires="v">
                  <p:oleObj spid="_x0000_s260218" name="Equation" r:id="rId3" imgW="1093320" imgH="330120" progId="Equation.DSMT4">
                    <p:embed/>
                  </p:oleObj>
                </mc:Choice>
                <mc:Fallback>
                  <p:oleObj name="Equation" r:id="rId3" imgW="1093320" imgH="330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 y="1026"/>
                          <a:ext cx="1057"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4437" name="Rectangle 4"/>
            <p:cNvSpPr>
              <a:spLocks noChangeArrowheads="1"/>
            </p:cNvSpPr>
            <p:nvPr/>
          </p:nvSpPr>
          <p:spPr bwMode="auto">
            <a:xfrm>
              <a:off x="-240" y="1026"/>
              <a:ext cx="49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幼圆" panose="02010509060101010101" pitchFamily="49" charset="-122"/>
                </a:rPr>
                <a:t>     Sloution</a:t>
              </a:r>
              <a:r>
                <a:rPr lang="zh-CN" altLang="en-US" sz="2400" b="1">
                  <a:solidFill>
                    <a:srgbClr val="0000CC"/>
                  </a:solidFill>
                  <a:latin typeface="Times New Roman" panose="02020603050405020304" pitchFamily="18" charset="0"/>
                  <a:ea typeface="幼圆" panose="02010509060101010101" pitchFamily="49" charset="-122"/>
                </a:rPr>
                <a:t>：</a:t>
              </a:r>
              <a:r>
                <a:rPr lang="en-US" altLang="zh-CN" sz="2400" b="1">
                  <a:solidFill>
                    <a:srgbClr val="0000CC"/>
                  </a:solidFill>
                  <a:latin typeface="Times New Roman" panose="02020603050405020304" pitchFamily="18" charset="0"/>
                  <a:ea typeface="幼圆" panose="02010509060101010101" pitchFamily="49" charset="-122"/>
                </a:rPr>
                <a:t>The complex expression of electric field is</a:t>
              </a:r>
              <a:endParaRPr lang="en-US" altLang="zh-CN" sz="2400" b="1">
                <a:solidFill>
                  <a:srgbClr val="0000CC"/>
                </a:solidFill>
                <a:latin typeface="Times New Roman" panose="02020603050405020304" pitchFamily="18" charset="0"/>
                <a:ea typeface="楷体_GB2312" pitchFamily="49" charset="-122"/>
              </a:endParaRPr>
            </a:p>
          </p:txBody>
        </p:sp>
      </p:grpSp>
      <p:grpSp>
        <p:nvGrpSpPr>
          <p:cNvPr id="820229" name="Group 5"/>
          <p:cNvGrpSpPr>
            <a:grpSpLocks/>
          </p:cNvGrpSpPr>
          <p:nvPr/>
        </p:nvGrpSpPr>
        <p:grpSpPr bwMode="auto">
          <a:xfrm>
            <a:off x="1631951" y="2636838"/>
            <a:ext cx="7637463" cy="501650"/>
            <a:chOff x="68" y="1434"/>
            <a:chExt cx="4811" cy="316"/>
          </a:xfrm>
        </p:grpSpPr>
        <p:graphicFrame>
          <p:nvGraphicFramePr>
            <p:cNvPr id="274439" name="Object 7"/>
            <p:cNvGraphicFramePr>
              <a:graphicFrameLocks noChangeAspect="1"/>
            </p:cNvGraphicFramePr>
            <p:nvPr/>
          </p:nvGraphicFramePr>
          <p:xfrm>
            <a:off x="3651" y="1434"/>
            <a:ext cx="1228" cy="316"/>
          </p:xfrm>
          <a:graphic>
            <a:graphicData uri="http://schemas.openxmlformats.org/presentationml/2006/ole">
              <mc:AlternateContent xmlns:mc="http://schemas.openxmlformats.org/markup-compatibility/2006">
                <mc:Choice xmlns:v="urn:schemas-microsoft-com:vml" Requires="v">
                  <p:oleObj spid="_x0000_s260219" name="Equation" r:id="rId5" imgW="1169640" imgH="291960" progId="Equation.DSMT4">
                    <p:embed/>
                  </p:oleObj>
                </mc:Choice>
                <mc:Fallback>
                  <p:oleObj name="Equation" r:id="rId5" imgW="1169640" imgH="291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 y="1434"/>
                          <a:ext cx="122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4440" name="Rectangle 7"/>
            <p:cNvSpPr>
              <a:spLocks noChangeArrowheads="1"/>
            </p:cNvSpPr>
            <p:nvPr/>
          </p:nvSpPr>
          <p:spPr bwMode="auto">
            <a:xfrm>
              <a:off x="68" y="1434"/>
              <a:ext cx="3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The intrinsic impedance of free space is</a:t>
              </a:r>
            </a:p>
          </p:txBody>
        </p:sp>
      </p:grpSp>
      <p:grpSp>
        <p:nvGrpSpPr>
          <p:cNvPr id="820232" name="Group 8"/>
          <p:cNvGrpSpPr>
            <a:grpSpLocks/>
          </p:cNvGrpSpPr>
          <p:nvPr/>
        </p:nvGrpSpPr>
        <p:grpSpPr bwMode="auto">
          <a:xfrm>
            <a:off x="1671639" y="3125789"/>
            <a:ext cx="8961437" cy="828675"/>
            <a:chOff x="93" y="1787"/>
            <a:chExt cx="5645" cy="522"/>
          </a:xfrm>
        </p:grpSpPr>
        <p:graphicFrame>
          <p:nvGraphicFramePr>
            <p:cNvPr id="274442" name="Object 10"/>
            <p:cNvGraphicFramePr>
              <a:graphicFrameLocks noChangeAspect="1"/>
            </p:cNvGraphicFramePr>
            <p:nvPr/>
          </p:nvGraphicFramePr>
          <p:xfrm>
            <a:off x="3621" y="1787"/>
            <a:ext cx="2117" cy="522"/>
          </p:xfrm>
          <a:graphic>
            <a:graphicData uri="http://schemas.openxmlformats.org/presentationml/2006/ole">
              <mc:AlternateContent xmlns:mc="http://schemas.openxmlformats.org/markup-compatibility/2006">
                <mc:Choice xmlns:v="urn:schemas-microsoft-com:vml" Requires="v">
                  <p:oleObj spid="_x0000_s260220" name="Equation" r:id="rId7" imgW="2326320" imgH="558360" progId="Equation.DSMT4">
                    <p:embed/>
                  </p:oleObj>
                </mc:Choice>
                <mc:Fallback>
                  <p:oleObj name="Equation" r:id="rId7" imgW="2326320" imgH="558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1" y="1787"/>
                          <a:ext cx="2117"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4443" name="Rectangle 10"/>
            <p:cNvSpPr>
              <a:spLocks noChangeArrowheads="1"/>
            </p:cNvSpPr>
            <p:nvPr/>
          </p:nvSpPr>
          <p:spPr bwMode="auto">
            <a:xfrm>
              <a:off x="93" y="1872"/>
              <a:ext cx="3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楷体_GB2312" pitchFamily="49" charset="-122"/>
                </a:rPr>
                <a:t>Get the expression of magnetic field</a:t>
              </a:r>
            </a:p>
          </p:txBody>
        </p:sp>
      </p:grpSp>
      <p:graphicFrame>
        <p:nvGraphicFramePr>
          <p:cNvPr id="274444" name="Object 12"/>
          <p:cNvGraphicFramePr>
            <a:graphicFrameLocks noChangeAspect="1"/>
          </p:cNvGraphicFramePr>
          <p:nvPr/>
        </p:nvGraphicFramePr>
        <p:xfrm>
          <a:off x="3155951" y="4365626"/>
          <a:ext cx="6169025" cy="735013"/>
        </p:xfrm>
        <a:graphic>
          <a:graphicData uri="http://schemas.openxmlformats.org/presentationml/2006/ole">
            <mc:AlternateContent xmlns:mc="http://schemas.openxmlformats.org/markup-compatibility/2006">
              <mc:Choice xmlns:v="urn:schemas-microsoft-com:vml" Requires="v">
                <p:oleObj spid="_x0000_s260221" name="Equation" r:id="rId9" imgW="4347720" imgH="507600" progId="Equation.DSMT4">
                  <p:embed/>
                </p:oleObj>
              </mc:Choice>
              <mc:Fallback>
                <p:oleObj name="Equation" r:id="rId9" imgW="4347720" imgH="507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5951" y="4365626"/>
                        <a:ext cx="61690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4445" name="Object 13"/>
          <p:cNvGraphicFramePr>
            <a:graphicFrameLocks noChangeAspect="1"/>
          </p:cNvGraphicFramePr>
          <p:nvPr/>
        </p:nvGraphicFramePr>
        <p:xfrm>
          <a:off x="2927351" y="5737225"/>
          <a:ext cx="6423025" cy="787400"/>
        </p:xfrm>
        <a:graphic>
          <a:graphicData uri="http://schemas.openxmlformats.org/presentationml/2006/ole">
            <mc:AlternateContent xmlns:mc="http://schemas.openxmlformats.org/markup-compatibility/2006">
              <mc:Choice xmlns:v="urn:schemas-microsoft-com:vml" Requires="v">
                <p:oleObj spid="_x0000_s260222" name="Equation" r:id="rId11" imgW="4525560" imgH="507600" progId="Equation.DSMT4">
                  <p:embed/>
                </p:oleObj>
              </mc:Choice>
              <mc:Fallback>
                <p:oleObj name="Equation" r:id="rId11" imgW="4525560" imgH="507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7351" y="5737225"/>
                        <a:ext cx="64230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37" name="Rectangle 13"/>
          <p:cNvSpPr>
            <a:spLocks noChangeArrowheads="1"/>
          </p:cNvSpPr>
          <p:nvPr/>
        </p:nvSpPr>
        <p:spPr bwMode="auto">
          <a:xfrm>
            <a:off x="1631950" y="3908425"/>
            <a:ext cx="4872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So ,  the average Poynting vector is</a:t>
            </a:r>
          </a:p>
        </p:txBody>
      </p:sp>
      <p:sp>
        <p:nvSpPr>
          <p:cNvPr id="820238" name="Rectangle 14"/>
          <p:cNvSpPr>
            <a:spLocks noChangeArrowheads="1"/>
          </p:cNvSpPr>
          <p:nvPr/>
        </p:nvSpPr>
        <p:spPr bwMode="auto">
          <a:xfrm>
            <a:off x="1631951" y="5203825"/>
            <a:ext cx="7637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CC"/>
                </a:solidFill>
                <a:latin typeface="Times New Roman" panose="02020603050405020304" pitchFamily="18" charset="0"/>
                <a:ea typeface="楷体_GB2312" pitchFamily="49" charset="-122"/>
              </a:rPr>
              <a:t>The average power of vertical cross a round plane is</a:t>
            </a:r>
            <a:r>
              <a:rPr lang="en-US" altLang="zh-CN" sz="2400" b="1">
                <a:solidFill>
                  <a:srgbClr val="000000"/>
                </a:solidFill>
                <a:latin typeface="Times New Roman" panose="02020603050405020304" pitchFamily="18" charset="0"/>
                <a:ea typeface="楷体_GB2312" pitchFamily="49" charset="-122"/>
              </a:rPr>
              <a:t> </a:t>
            </a:r>
          </a:p>
        </p:txBody>
      </p:sp>
      <p:sp>
        <p:nvSpPr>
          <p:cNvPr id="274448" name="Rectangle 15"/>
          <p:cNvSpPr>
            <a:spLocks noChangeArrowheads="1"/>
          </p:cNvSpPr>
          <p:nvPr/>
        </p:nvSpPr>
        <p:spPr bwMode="auto">
          <a:xfrm>
            <a:off x="1774826" y="260351"/>
            <a:ext cx="7864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sz="2400" b="1">
                <a:solidFill>
                  <a:srgbClr val="0000CC"/>
                </a:solidFill>
                <a:latin typeface="Times New Roman" panose="02020603050405020304" pitchFamily="18" charset="0"/>
                <a:ea typeface="幼圆" panose="02010509060101010101" pitchFamily="49" charset="-122"/>
              </a:rPr>
              <a:t> Ex.</a:t>
            </a:r>
            <a:r>
              <a:rPr lang="en-US" altLang="zh-CN" sz="2400" b="1">
                <a:solidFill>
                  <a:srgbClr val="0000CC"/>
                </a:solidFill>
                <a:latin typeface="Times New Roman" panose="02020603050405020304" pitchFamily="18" charset="0"/>
                <a:ea typeface="楷体_GB2312" pitchFamily="49" charset="-122"/>
              </a:rPr>
              <a:t> </a:t>
            </a:r>
            <a:r>
              <a:rPr lang="en-US" altLang="zh-CN" sz="2400">
                <a:solidFill>
                  <a:srgbClr val="0000CC"/>
                </a:solidFill>
                <a:latin typeface="Times New Roman" panose="02020603050405020304" pitchFamily="18" charset="0"/>
                <a:ea typeface="楷体_GB2312" pitchFamily="49" charset="-122"/>
              </a:rPr>
              <a:t> </a:t>
            </a:r>
            <a:r>
              <a:rPr lang="en-US" altLang="zh-CN" sz="2400" b="1">
                <a:solidFill>
                  <a:srgbClr val="0000CC"/>
                </a:solidFill>
                <a:latin typeface="Times New Roman" panose="02020603050405020304" pitchFamily="18" charset="0"/>
                <a:ea typeface="楷体_GB2312" pitchFamily="49" charset="-122"/>
              </a:rPr>
              <a:t>The electric field intensityof plane wave in free  space</a:t>
            </a:r>
          </a:p>
        </p:txBody>
      </p:sp>
      <p:graphicFrame>
        <p:nvGraphicFramePr>
          <p:cNvPr id="274449" name="Object 17"/>
          <p:cNvGraphicFramePr>
            <a:graphicFrameLocks noChangeAspect="1"/>
          </p:cNvGraphicFramePr>
          <p:nvPr/>
        </p:nvGraphicFramePr>
        <p:xfrm>
          <a:off x="4151313" y="692150"/>
          <a:ext cx="3332162" cy="546100"/>
        </p:xfrm>
        <a:graphic>
          <a:graphicData uri="http://schemas.openxmlformats.org/presentationml/2006/ole">
            <mc:AlternateContent xmlns:mc="http://schemas.openxmlformats.org/markup-compatibility/2006">
              <mc:Choice xmlns:v="urn:schemas-microsoft-com:vml" Requires="v">
                <p:oleObj spid="_x0000_s260223" name="Equation" r:id="rId13" imgW="2161080" imgH="330120" progId="Equation.DSMT4">
                  <p:embed/>
                </p:oleObj>
              </mc:Choice>
              <mc:Fallback>
                <p:oleObj name="Equation" r:id="rId13" imgW="2161080" imgH="330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1313" y="692150"/>
                        <a:ext cx="33321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4450" name="Rectangle 17"/>
          <p:cNvSpPr>
            <a:spLocks noChangeArrowheads="1"/>
          </p:cNvSpPr>
          <p:nvPr/>
        </p:nvSpPr>
        <p:spPr bwMode="auto">
          <a:xfrm>
            <a:off x="1847850" y="1268414"/>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find the average power of vertical cross a round plane (radius=2.5m) at z = z0.</a:t>
            </a:r>
          </a:p>
        </p:txBody>
      </p:sp>
    </p:spTree>
    <p:extLst>
      <p:ext uri="{BB962C8B-B14F-4D97-AF65-F5344CB8AC3E}">
        <p14:creationId xmlns:p14="http://schemas.microsoft.com/office/powerpoint/2010/main" val="528333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20226"/>
                                        </p:tgtEl>
                                        <p:attrNameLst>
                                          <p:attrName>style.visibility</p:attrName>
                                        </p:attrNameLst>
                                      </p:cBhvr>
                                      <p:to>
                                        <p:strVal val="visible"/>
                                      </p:to>
                                    </p:set>
                                    <p:animEffect transition="in" filter="wipe(left)">
                                      <p:cBhvr>
                                        <p:cTn id="7" dur="2000"/>
                                        <p:tgtEl>
                                          <p:spTgt spid="820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20229"/>
                                        </p:tgtEl>
                                        <p:attrNameLst>
                                          <p:attrName>style.visibility</p:attrName>
                                        </p:attrNameLst>
                                      </p:cBhvr>
                                      <p:to>
                                        <p:strVal val="visible"/>
                                      </p:to>
                                    </p:set>
                                    <p:animEffect transition="in" filter="wipe(left)">
                                      <p:cBhvr>
                                        <p:cTn id="12" dur="2000"/>
                                        <p:tgtEl>
                                          <p:spTgt spid="82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20232"/>
                                        </p:tgtEl>
                                        <p:attrNameLst>
                                          <p:attrName>style.visibility</p:attrName>
                                        </p:attrNameLst>
                                      </p:cBhvr>
                                      <p:to>
                                        <p:strVal val="visible"/>
                                      </p:to>
                                    </p:set>
                                    <p:animEffect transition="in" filter="wipe(left)">
                                      <p:cBhvr>
                                        <p:cTn id="17" dur="2000"/>
                                        <p:tgtEl>
                                          <p:spTgt spid="8202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0237"/>
                                        </p:tgtEl>
                                        <p:attrNameLst>
                                          <p:attrName>style.visibility</p:attrName>
                                        </p:attrNameLst>
                                      </p:cBhvr>
                                      <p:to>
                                        <p:strVal val="visible"/>
                                      </p:to>
                                    </p:set>
                                    <p:animEffect transition="in" filter="wipe(left)">
                                      <p:cBhvr>
                                        <p:cTn id="22" dur="2000"/>
                                        <p:tgtEl>
                                          <p:spTgt spid="820237"/>
                                        </p:tgtEl>
                                      </p:cBhvr>
                                    </p:animEffect>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4444"/>
                                        </p:tgtEl>
                                        <p:attrNameLst>
                                          <p:attrName>style.visibility</p:attrName>
                                        </p:attrNameLst>
                                      </p:cBhvr>
                                      <p:to>
                                        <p:strVal val="visible"/>
                                      </p:to>
                                    </p:set>
                                    <p:animEffect transition="in" filter="wipe(left)">
                                      <p:cBhvr>
                                        <p:cTn id="26" dur="2000"/>
                                        <p:tgtEl>
                                          <p:spTgt spid="2744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20238"/>
                                        </p:tgtEl>
                                        <p:attrNameLst>
                                          <p:attrName>style.visibility</p:attrName>
                                        </p:attrNameLst>
                                      </p:cBhvr>
                                      <p:to>
                                        <p:strVal val="visible"/>
                                      </p:to>
                                    </p:set>
                                    <p:animEffect transition="in" filter="wipe(left)">
                                      <p:cBhvr>
                                        <p:cTn id="31" dur="2000"/>
                                        <p:tgtEl>
                                          <p:spTgt spid="8202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74445"/>
                                        </p:tgtEl>
                                        <p:attrNameLst>
                                          <p:attrName>style.visibility</p:attrName>
                                        </p:attrNameLst>
                                      </p:cBhvr>
                                      <p:to>
                                        <p:strVal val="visible"/>
                                      </p:to>
                                    </p:set>
                                    <p:animEffect transition="in" filter="wipe(left)">
                                      <p:cBhvr>
                                        <p:cTn id="36" dur="2000"/>
                                        <p:tgtEl>
                                          <p:spTgt spid="274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37" grpId="0"/>
      <p:bldP spid="8202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39884B7E-11B8-4565-AC57-1BC860BDF41D}" type="slidenum">
              <a:rPr lang="en-US" altLang="zh-CN" sz="1400">
                <a:solidFill>
                  <a:srgbClr val="000000"/>
                </a:solidFill>
              </a:rPr>
              <a:pPr algn="r"/>
              <a:t>63</a:t>
            </a:fld>
            <a:endParaRPr lang="en-US" altLang="zh-CN" sz="1400">
              <a:solidFill>
                <a:srgbClr val="000000"/>
              </a:solidFill>
            </a:endParaRPr>
          </a:p>
        </p:txBody>
      </p:sp>
      <p:grpSp>
        <p:nvGrpSpPr>
          <p:cNvPr id="821250" name="Group 2"/>
          <p:cNvGrpSpPr>
            <a:grpSpLocks/>
          </p:cNvGrpSpPr>
          <p:nvPr/>
        </p:nvGrpSpPr>
        <p:grpSpPr bwMode="auto">
          <a:xfrm>
            <a:off x="2079626" y="2665414"/>
            <a:ext cx="6735763" cy="547687"/>
            <a:chOff x="209" y="1709"/>
            <a:chExt cx="4243" cy="345"/>
          </a:xfrm>
        </p:grpSpPr>
        <p:sp>
          <p:nvSpPr>
            <p:cNvPr id="275460" name="Text Box 3"/>
            <p:cNvSpPr txBox="1">
              <a:spLocks noChangeArrowheads="1"/>
            </p:cNvSpPr>
            <p:nvPr/>
          </p:nvSpPr>
          <p:spPr bwMode="auto">
            <a:xfrm>
              <a:off x="209" y="1722"/>
              <a:ext cx="4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CC"/>
                  </a:solidFill>
                  <a:latin typeface="Times New Roman" panose="02020603050405020304" pitchFamily="18" charset="0"/>
                  <a:ea typeface="幼圆" panose="02010509060101010101" pitchFamily="49" charset="-122"/>
                </a:rPr>
                <a:t>Solution</a:t>
              </a:r>
              <a:r>
                <a:rPr kumimoji="1" lang="zh-CN" altLang="en-US" sz="2400" b="1">
                  <a:solidFill>
                    <a:srgbClr val="0000CC"/>
                  </a:solidFill>
                  <a:latin typeface="Times New Roman" panose="02020603050405020304" pitchFamily="18" charset="0"/>
                  <a:ea typeface="幼圆" panose="02010509060101010101" pitchFamily="49" charset="-122"/>
                </a:rPr>
                <a:t>：（</a:t>
              </a:r>
              <a:r>
                <a:rPr kumimoji="1" lang="en-US" altLang="zh-CN" sz="2400" b="1">
                  <a:solidFill>
                    <a:srgbClr val="0000CC"/>
                  </a:solidFill>
                  <a:latin typeface="Times New Roman" panose="02020603050405020304" pitchFamily="18" charset="0"/>
                  <a:ea typeface="幼圆" panose="02010509060101010101" pitchFamily="49" charset="-122"/>
                </a:rPr>
                <a:t>1</a:t>
              </a:r>
              <a:r>
                <a:rPr kumimoji="1" lang="zh-CN" altLang="en-US" sz="2400" b="1">
                  <a:solidFill>
                    <a:srgbClr val="0000CC"/>
                  </a:solidFill>
                  <a:latin typeface="Times New Roman" panose="02020603050405020304" pitchFamily="18" charset="0"/>
                  <a:ea typeface="幼圆" panose="02010509060101010101" pitchFamily="49" charset="-122"/>
                </a:rPr>
                <a:t>）</a:t>
              </a:r>
              <a:r>
                <a:rPr kumimoji="1" lang="en-US" altLang="zh-CN" sz="2400" b="1">
                  <a:solidFill>
                    <a:srgbClr val="0000CC"/>
                  </a:solidFill>
                  <a:latin typeface="Times New Roman" panose="02020603050405020304" pitchFamily="18" charset="0"/>
                  <a:ea typeface="幼圆" panose="02010509060101010101" pitchFamily="49" charset="-122"/>
                </a:rPr>
                <a:t>Due to</a:t>
              </a:r>
              <a:r>
                <a:rPr kumimoji="1" lang="en-US" altLang="zh-CN" sz="2400" b="1">
                  <a:solidFill>
                    <a:srgbClr val="0000CC"/>
                  </a:solidFill>
                  <a:latin typeface="Times New Roman" panose="02020603050405020304" pitchFamily="18" charset="0"/>
                  <a:ea typeface="楷体_GB2312" pitchFamily="49" charset="-122"/>
                  <a:sym typeface="Wingdings" panose="05000000000000000000" pitchFamily="2" charset="2"/>
                </a:rPr>
                <a:t>                                </a:t>
              </a:r>
              <a:r>
                <a:rPr kumimoji="1" lang="zh-CN" altLang="en-US" sz="2400" b="1">
                  <a:solidFill>
                    <a:srgbClr val="0000CC"/>
                  </a:solidFill>
                  <a:latin typeface="Times New Roman" panose="02020603050405020304" pitchFamily="18" charset="0"/>
                  <a:ea typeface="楷体_GB2312" pitchFamily="49" charset="-122"/>
                </a:rPr>
                <a:t>， </a:t>
              </a:r>
              <a:r>
                <a:rPr kumimoji="1" lang="en-US" altLang="zh-CN" sz="2400" b="1">
                  <a:solidFill>
                    <a:srgbClr val="0000CC"/>
                  </a:solidFill>
                  <a:latin typeface="Times New Roman" panose="02020603050405020304" pitchFamily="18" charset="0"/>
                  <a:ea typeface="楷体_GB2312" pitchFamily="49" charset="-122"/>
                </a:rPr>
                <a:t>So</a:t>
              </a:r>
            </a:p>
          </p:txBody>
        </p:sp>
        <p:graphicFrame>
          <p:nvGraphicFramePr>
            <p:cNvPr id="275461" name="Object 5"/>
            <p:cNvGraphicFramePr>
              <a:graphicFrameLocks noChangeAspect="1"/>
            </p:cNvGraphicFramePr>
            <p:nvPr/>
          </p:nvGraphicFramePr>
          <p:xfrm>
            <a:off x="2358" y="1709"/>
            <a:ext cx="1337" cy="345"/>
          </p:xfrm>
          <a:graphic>
            <a:graphicData uri="http://schemas.openxmlformats.org/presentationml/2006/ole">
              <mc:AlternateContent xmlns:mc="http://schemas.openxmlformats.org/markup-compatibility/2006">
                <mc:Choice xmlns:v="urn:schemas-microsoft-com:vml" Requires="v">
                  <p:oleObj spid="_x0000_s261290" name="Equation" r:id="rId3" imgW="1093320" imgH="330120" progId="Equation.DSMT4">
                    <p:embed/>
                  </p:oleObj>
                </mc:Choice>
                <mc:Fallback>
                  <p:oleObj name="Equation" r:id="rId3" imgW="1093320" imgH="330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 y="1709"/>
                          <a:ext cx="1337"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5462" name="Object 6"/>
          <p:cNvGraphicFramePr>
            <a:graphicFrameLocks noChangeAspect="1"/>
          </p:cNvGraphicFramePr>
          <p:nvPr/>
        </p:nvGraphicFramePr>
        <p:xfrm>
          <a:off x="2703514" y="4702176"/>
          <a:ext cx="3463925" cy="709613"/>
        </p:xfrm>
        <a:graphic>
          <a:graphicData uri="http://schemas.openxmlformats.org/presentationml/2006/ole">
            <mc:AlternateContent xmlns:mc="http://schemas.openxmlformats.org/markup-compatibility/2006">
              <mc:Choice xmlns:v="urn:schemas-microsoft-com:vml" Requires="v">
                <p:oleObj spid="_x0000_s261291" name="Equation" r:id="rId5" imgW="1309320" imgH="253800" progId="Equation.DSMT4">
                  <p:embed/>
                </p:oleObj>
              </mc:Choice>
              <mc:Fallback>
                <p:oleObj name="Equation" r:id="rId5" imgW="130932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3514" y="4702176"/>
                        <a:ext cx="3463925"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1254" name="Group 6"/>
          <p:cNvGrpSpPr>
            <a:grpSpLocks/>
          </p:cNvGrpSpPr>
          <p:nvPr/>
        </p:nvGrpSpPr>
        <p:grpSpPr bwMode="auto">
          <a:xfrm>
            <a:off x="2428876" y="3357563"/>
            <a:ext cx="7612063" cy="565150"/>
            <a:chOff x="564" y="2076"/>
            <a:chExt cx="4795" cy="356"/>
          </a:xfrm>
        </p:grpSpPr>
        <p:graphicFrame>
          <p:nvGraphicFramePr>
            <p:cNvPr id="275464" name="Object 8"/>
            <p:cNvGraphicFramePr>
              <a:graphicFrameLocks noChangeAspect="1"/>
            </p:cNvGraphicFramePr>
            <p:nvPr/>
          </p:nvGraphicFramePr>
          <p:xfrm>
            <a:off x="564" y="2076"/>
            <a:ext cx="1901" cy="356"/>
          </p:xfrm>
          <a:graphic>
            <a:graphicData uri="http://schemas.openxmlformats.org/presentationml/2006/ole">
              <mc:AlternateContent xmlns:mc="http://schemas.openxmlformats.org/markup-compatibility/2006">
                <mc:Choice xmlns:v="urn:schemas-microsoft-com:vml" Requires="v">
                  <p:oleObj spid="_x0000_s261292" name="Equation" r:id="rId7" imgW="1881360" imgH="342720" progId="Equation.DSMT4">
                    <p:embed/>
                  </p:oleObj>
                </mc:Choice>
                <mc:Fallback>
                  <p:oleObj name="Equation" r:id="rId7" imgW="1881360" imgH="342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 y="2076"/>
                          <a:ext cx="1901"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5465" name="Object 9"/>
            <p:cNvGraphicFramePr>
              <a:graphicFrameLocks noChangeAspect="1"/>
            </p:cNvGraphicFramePr>
            <p:nvPr/>
          </p:nvGraphicFramePr>
          <p:xfrm>
            <a:off x="2562" y="2081"/>
            <a:ext cx="2797" cy="351"/>
          </p:xfrm>
          <a:graphic>
            <a:graphicData uri="http://schemas.openxmlformats.org/presentationml/2006/ole">
              <mc:AlternateContent xmlns:mc="http://schemas.openxmlformats.org/markup-compatibility/2006">
                <mc:Choice xmlns:v="urn:schemas-microsoft-com:vml" Requires="v">
                  <p:oleObj spid="_x0000_s261293" name="Equation" r:id="rId9" imgW="2733120" imgH="342720" progId="Equation.DSMT4">
                    <p:embed/>
                  </p:oleObj>
                </mc:Choice>
                <mc:Fallback>
                  <p:oleObj name="Equation" r:id="rId9" imgW="2733120" imgH="3427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 y="2081"/>
                          <a:ext cx="2797"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1257" name="Group 9"/>
          <p:cNvGrpSpPr>
            <a:grpSpLocks/>
          </p:cNvGrpSpPr>
          <p:nvPr/>
        </p:nvGrpSpPr>
        <p:grpSpPr bwMode="auto">
          <a:xfrm>
            <a:off x="1558926" y="4076701"/>
            <a:ext cx="7516813" cy="576263"/>
            <a:chOff x="67" y="2568"/>
            <a:chExt cx="4735" cy="363"/>
          </a:xfrm>
        </p:grpSpPr>
        <p:graphicFrame>
          <p:nvGraphicFramePr>
            <p:cNvPr id="275467" name="Object 11"/>
            <p:cNvGraphicFramePr>
              <a:graphicFrameLocks noChangeAspect="1"/>
            </p:cNvGraphicFramePr>
            <p:nvPr/>
          </p:nvGraphicFramePr>
          <p:xfrm>
            <a:off x="647" y="2568"/>
            <a:ext cx="2424" cy="345"/>
          </p:xfrm>
          <a:graphic>
            <a:graphicData uri="http://schemas.openxmlformats.org/presentationml/2006/ole">
              <mc:AlternateContent xmlns:mc="http://schemas.openxmlformats.org/markup-compatibility/2006">
                <mc:Choice xmlns:v="urn:schemas-microsoft-com:vml" Requires="v">
                  <p:oleObj spid="_x0000_s261294" name="Equation" r:id="rId11" imgW="2173680" imgH="304560" progId="Equation.DSMT4">
                    <p:embed/>
                  </p:oleObj>
                </mc:Choice>
                <mc:Fallback>
                  <p:oleObj name="Equation" r:id="rId11" imgW="217368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 y="2568"/>
                          <a:ext cx="2424"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5468" name="Object 12"/>
            <p:cNvGraphicFramePr>
              <a:graphicFrameLocks noChangeAspect="1"/>
            </p:cNvGraphicFramePr>
            <p:nvPr/>
          </p:nvGraphicFramePr>
          <p:xfrm>
            <a:off x="3336" y="2568"/>
            <a:ext cx="1466" cy="363"/>
          </p:xfrm>
          <a:graphic>
            <a:graphicData uri="http://schemas.openxmlformats.org/presentationml/2006/ole">
              <mc:AlternateContent xmlns:mc="http://schemas.openxmlformats.org/markup-compatibility/2006">
                <mc:Choice xmlns:v="urn:schemas-microsoft-com:vml" Requires="v">
                  <p:oleObj spid="_x0000_s261295" name="Equation" r:id="rId13" imgW="1309320" imgH="330120" progId="Equation.DSMT4">
                    <p:embed/>
                  </p:oleObj>
                </mc:Choice>
                <mc:Fallback>
                  <p:oleObj name="Equation" r:id="rId13" imgW="1309320" imgH="3301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36" y="2568"/>
                          <a:ext cx="1466"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5469" name="Text Box 12"/>
            <p:cNvSpPr txBox="1">
              <a:spLocks noChangeArrowheads="1"/>
            </p:cNvSpPr>
            <p:nvPr/>
          </p:nvSpPr>
          <p:spPr bwMode="auto">
            <a:xfrm>
              <a:off x="67" y="2568"/>
              <a:ext cx="8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00"/>
                  </a:solidFill>
                  <a:latin typeface="楷体_GB2312" pitchFamily="49" charset="-122"/>
                  <a:ea typeface="楷体_GB2312" pitchFamily="49" charset="-122"/>
                </a:rPr>
                <a:t>So</a:t>
              </a:r>
            </a:p>
          </p:txBody>
        </p:sp>
      </p:grpSp>
      <p:grpSp>
        <p:nvGrpSpPr>
          <p:cNvPr id="275470" name="Group 13"/>
          <p:cNvGrpSpPr>
            <a:grpSpLocks/>
          </p:cNvGrpSpPr>
          <p:nvPr/>
        </p:nvGrpSpPr>
        <p:grpSpPr bwMode="auto">
          <a:xfrm>
            <a:off x="1527177" y="404813"/>
            <a:ext cx="9599612" cy="1900238"/>
            <a:chOff x="-67" y="182"/>
            <a:chExt cx="6047" cy="1197"/>
          </a:xfrm>
        </p:grpSpPr>
        <p:sp>
          <p:nvSpPr>
            <p:cNvPr id="275471" name="Text Box 14"/>
            <p:cNvSpPr txBox="1">
              <a:spLocks noChangeArrowheads="1"/>
            </p:cNvSpPr>
            <p:nvPr/>
          </p:nvSpPr>
          <p:spPr bwMode="auto">
            <a:xfrm>
              <a:off x="-1" y="182"/>
              <a:ext cx="56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000" b="1" dirty="0">
                  <a:solidFill>
                    <a:srgbClr val="0000CC"/>
                  </a:solidFill>
                  <a:latin typeface="Times New Roman" panose="02020603050405020304" pitchFamily="18" charset="0"/>
                  <a:ea typeface="幼圆" panose="02010509060101010101" pitchFamily="49" charset="-122"/>
                </a:rPr>
                <a:t>Ex.  The complex expression magnetic field intensity of plane wave in air is</a:t>
              </a:r>
              <a:endParaRPr kumimoji="1" lang="en-US" altLang="zh-CN" sz="2000" b="1" dirty="0">
                <a:solidFill>
                  <a:srgbClr val="0000CC"/>
                </a:solidFill>
                <a:latin typeface="Times New Roman" panose="02020603050405020304" pitchFamily="18" charset="0"/>
                <a:ea typeface="楷体_GB2312" pitchFamily="49" charset="-122"/>
              </a:endParaRPr>
            </a:p>
          </p:txBody>
        </p:sp>
        <p:graphicFrame>
          <p:nvGraphicFramePr>
            <p:cNvPr id="275472" name="Object 16"/>
            <p:cNvGraphicFramePr>
              <a:graphicFrameLocks noChangeAspect="1"/>
            </p:cNvGraphicFramePr>
            <p:nvPr>
              <p:extLst>
                <p:ext uri="{D42A27DB-BD31-4B8C-83A1-F6EECF244321}">
                  <p14:modId xmlns:p14="http://schemas.microsoft.com/office/powerpoint/2010/main" val="847213686"/>
                </p:ext>
              </p:extLst>
            </p:nvPr>
          </p:nvGraphicFramePr>
          <p:xfrm>
            <a:off x="1158" y="477"/>
            <a:ext cx="2488" cy="315"/>
          </p:xfrm>
          <a:graphic>
            <a:graphicData uri="http://schemas.openxmlformats.org/presentationml/2006/ole">
              <mc:AlternateContent xmlns:mc="http://schemas.openxmlformats.org/markup-compatibility/2006">
                <mc:Choice xmlns:v="urn:schemas-microsoft-com:vml" Requires="v">
                  <p:oleObj spid="_x0000_s261296" name="Equation" r:id="rId15" imgW="2593440" imgH="342720" progId="Equation.DSMT4">
                    <p:embed/>
                  </p:oleObj>
                </mc:Choice>
                <mc:Fallback>
                  <p:oleObj name="Equation" r:id="rId15" imgW="2593440" imgH="3427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8" y="477"/>
                          <a:ext cx="2488" cy="315"/>
                        </a:xfrm>
                        <a:prstGeom prst="rect">
                          <a:avLst/>
                        </a:prstGeom>
                        <a:noFill/>
                        <a:ln>
                          <a:noFill/>
                        </a:ln>
                        <a:effectLst/>
                      </p:spPr>
                    </p:pic>
                  </p:oleObj>
                </mc:Fallback>
              </mc:AlternateContent>
            </a:graphicData>
          </a:graphic>
        </p:graphicFrame>
        <p:sp>
          <p:nvSpPr>
            <p:cNvPr id="275473" name="Text Box 17"/>
            <p:cNvSpPr txBox="1">
              <a:spLocks noChangeArrowheads="1"/>
            </p:cNvSpPr>
            <p:nvPr/>
          </p:nvSpPr>
          <p:spPr bwMode="auto">
            <a:xfrm>
              <a:off x="-67" y="817"/>
              <a:ext cx="6047"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000" b="1" dirty="0">
                  <a:solidFill>
                    <a:srgbClr val="000000"/>
                  </a:solidFill>
                  <a:latin typeface="Times New Roman" panose="02020603050405020304" pitchFamily="18" charset="0"/>
                  <a:ea typeface="楷体_GB2312" pitchFamily="49" charset="-122"/>
                </a:rPr>
                <a:t>Where A is constant . Get  the :1)    </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2</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wavelength and frequency</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3</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the value of A</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4</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The complex expression electric field</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5</a:t>
              </a:r>
              <a:r>
                <a:rPr kumimoji="1" lang="zh-CN" altLang="en-US" sz="2000" b="1" dirty="0">
                  <a:solidFill>
                    <a:srgbClr val="000000"/>
                  </a:solidFill>
                  <a:latin typeface="Times New Roman" panose="02020603050405020304" pitchFamily="18" charset="0"/>
                  <a:ea typeface="楷体_GB2312" pitchFamily="49" charset="-122"/>
                </a:rPr>
                <a:t>）</a:t>
              </a:r>
              <a:r>
                <a:rPr kumimoji="1" lang="en-US" altLang="zh-CN" sz="2000" b="1" dirty="0">
                  <a:solidFill>
                    <a:srgbClr val="000000"/>
                  </a:solidFill>
                  <a:latin typeface="Times New Roman" panose="02020603050405020304" pitchFamily="18" charset="0"/>
                  <a:ea typeface="楷体_GB2312" pitchFamily="49" charset="-122"/>
                </a:rPr>
                <a:t>average </a:t>
              </a:r>
              <a:r>
                <a:rPr kumimoji="1" lang="en-US" altLang="zh-CN" sz="2000" b="1" dirty="0" err="1">
                  <a:solidFill>
                    <a:srgbClr val="000000"/>
                  </a:solidFill>
                  <a:latin typeface="Times New Roman" panose="02020603050405020304" pitchFamily="18" charset="0"/>
                  <a:ea typeface="楷体_GB2312" pitchFamily="49" charset="-122"/>
                </a:rPr>
                <a:t>Poynting</a:t>
              </a:r>
              <a:r>
                <a:rPr kumimoji="1" lang="en-US" altLang="zh-CN" sz="2000" b="1" dirty="0">
                  <a:solidFill>
                    <a:srgbClr val="000000"/>
                  </a:solidFill>
                  <a:latin typeface="Times New Roman" panose="02020603050405020304" pitchFamily="18" charset="0"/>
                  <a:ea typeface="楷体_GB2312" pitchFamily="49" charset="-122"/>
                </a:rPr>
                <a:t> vector .</a:t>
              </a:r>
              <a:endParaRPr lang="en-US" altLang="zh-CN" sz="2000" b="1" dirty="0">
                <a:solidFill>
                  <a:srgbClr val="000000"/>
                </a:solidFill>
                <a:latin typeface="Times New Roman" panose="02020603050405020304" pitchFamily="18" charset="0"/>
                <a:ea typeface="楷体_GB2312" pitchFamily="49" charset="-122"/>
              </a:endParaRPr>
            </a:p>
          </p:txBody>
        </p:sp>
      </p:grpSp>
      <p:graphicFrame>
        <p:nvGraphicFramePr>
          <p:cNvPr id="275474" name="Object 18"/>
          <p:cNvGraphicFramePr>
            <a:graphicFrameLocks noChangeAspect="1"/>
          </p:cNvGraphicFramePr>
          <p:nvPr>
            <p:extLst>
              <p:ext uri="{D42A27DB-BD31-4B8C-83A1-F6EECF244321}">
                <p14:modId xmlns:p14="http://schemas.microsoft.com/office/powerpoint/2010/main" val="2691105288"/>
              </p:ext>
            </p:extLst>
          </p:nvPr>
        </p:nvGraphicFramePr>
        <p:xfrm>
          <a:off x="5100639" y="1450976"/>
          <a:ext cx="390525" cy="446087"/>
        </p:xfrm>
        <a:graphic>
          <a:graphicData uri="http://schemas.openxmlformats.org/presentationml/2006/ole">
            <mc:AlternateContent xmlns:mc="http://schemas.openxmlformats.org/markup-compatibility/2006">
              <mc:Choice xmlns:v="urn:schemas-microsoft-com:vml" Requires="v">
                <p:oleObj spid="_x0000_s261297" name="公式" r:id="rId17" imgW="390269" imgH="446416" progId="Equation.3">
                  <p:embed/>
                </p:oleObj>
              </mc:Choice>
              <mc:Fallback>
                <p:oleObj name="公式" r:id="rId17" imgW="390269" imgH="44641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00639" y="1450976"/>
                        <a:ext cx="39052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86052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21250"/>
                                        </p:tgtEl>
                                        <p:attrNameLst>
                                          <p:attrName>style.visibility</p:attrName>
                                        </p:attrNameLst>
                                      </p:cBhvr>
                                      <p:to>
                                        <p:strVal val="visible"/>
                                      </p:to>
                                    </p:set>
                                    <p:animEffect transition="in" filter="wipe(left)">
                                      <p:cBhvr>
                                        <p:cTn id="7" dur="2000"/>
                                        <p:tgtEl>
                                          <p:spTgt spid="821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21254"/>
                                        </p:tgtEl>
                                        <p:attrNameLst>
                                          <p:attrName>style.visibility</p:attrName>
                                        </p:attrNameLst>
                                      </p:cBhvr>
                                      <p:to>
                                        <p:strVal val="visible"/>
                                      </p:to>
                                    </p:set>
                                    <p:animEffect transition="in" filter="wipe(left)">
                                      <p:cBhvr>
                                        <p:cTn id="12" dur="2000"/>
                                        <p:tgtEl>
                                          <p:spTgt spid="8212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21257"/>
                                        </p:tgtEl>
                                        <p:attrNameLst>
                                          <p:attrName>style.visibility</p:attrName>
                                        </p:attrNameLst>
                                      </p:cBhvr>
                                      <p:to>
                                        <p:strVal val="visible"/>
                                      </p:to>
                                    </p:set>
                                    <p:animEffect transition="in" filter="wipe(left)">
                                      <p:cBhvr>
                                        <p:cTn id="17" dur="2000"/>
                                        <p:tgtEl>
                                          <p:spTgt spid="8212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5462"/>
                                        </p:tgtEl>
                                        <p:attrNameLst>
                                          <p:attrName>style.visibility</p:attrName>
                                        </p:attrNameLst>
                                      </p:cBhvr>
                                      <p:to>
                                        <p:strVal val="visible"/>
                                      </p:to>
                                    </p:set>
                                    <p:animEffect transition="in" filter="wipe(left)">
                                      <p:cBhvr>
                                        <p:cTn id="22" dur="2000"/>
                                        <p:tgtEl>
                                          <p:spTgt spid="275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D77457C-7566-4E31-AC07-1C72876BC2F9}" type="slidenum">
              <a:rPr lang="en-US" altLang="zh-CN" sz="1400">
                <a:solidFill>
                  <a:srgbClr val="000000"/>
                </a:solidFill>
              </a:rPr>
              <a:pPr algn="r"/>
              <a:t>64</a:t>
            </a:fld>
            <a:endParaRPr lang="en-US" altLang="zh-CN" sz="1400">
              <a:solidFill>
                <a:srgbClr val="000000"/>
              </a:solidFill>
            </a:endParaRPr>
          </a:p>
        </p:txBody>
      </p:sp>
      <p:grpSp>
        <p:nvGrpSpPr>
          <p:cNvPr id="822274" name="Group 2"/>
          <p:cNvGrpSpPr>
            <a:grpSpLocks/>
          </p:cNvGrpSpPr>
          <p:nvPr/>
        </p:nvGrpSpPr>
        <p:grpSpPr bwMode="auto">
          <a:xfrm>
            <a:off x="1703388" y="476251"/>
            <a:ext cx="7975600" cy="792163"/>
            <a:chOff x="113" y="300"/>
            <a:chExt cx="5024" cy="499"/>
          </a:xfrm>
        </p:grpSpPr>
        <p:sp>
          <p:nvSpPr>
            <p:cNvPr id="276484" name="Text Box 3"/>
            <p:cNvSpPr txBox="1">
              <a:spLocks noChangeArrowheads="1"/>
            </p:cNvSpPr>
            <p:nvPr/>
          </p:nvSpPr>
          <p:spPr bwMode="auto">
            <a:xfrm>
              <a:off x="113" y="436"/>
              <a:ext cx="7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solidFill>
                    <a:srgbClr val="000000"/>
                  </a:solidFill>
                  <a:latin typeface="幼圆" panose="02010509060101010101" pitchFamily="49" charset="-122"/>
                  <a:ea typeface="幼圆" panose="02010509060101010101" pitchFamily="49" charset="-122"/>
                </a:rPr>
                <a:t>（</a:t>
              </a:r>
              <a:r>
                <a:rPr kumimoji="1" lang="en-US" altLang="zh-CN" sz="2000" b="1">
                  <a:solidFill>
                    <a:srgbClr val="000000"/>
                  </a:solidFill>
                  <a:latin typeface="幼圆" panose="02010509060101010101" pitchFamily="49" charset="-122"/>
                  <a:ea typeface="幼圆" panose="02010509060101010101" pitchFamily="49" charset="-122"/>
                  <a:sym typeface="Wingdings" panose="05000000000000000000" pitchFamily="2" charset="2"/>
                </a:rPr>
                <a:t>2</a:t>
              </a:r>
              <a:r>
                <a:rPr kumimoji="1" lang="zh-CN" altLang="en-US" sz="2000" b="1">
                  <a:solidFill>
                    <a:srgbClr val="000000"/>
                  </a:solidFill>
                  <a:latin typeface="幼圆" panose="02010509060101010101" pitchFamily="49" charset="-122"/>
                  <a:ea typeface="幼圆" panose="02010509060101010101" pitchFamily="49" charset="-122"/>
                  <a:sym typeface="Wingdings" panose="05000000000000000000" pitchFamily="2" charset="2"/>
                </a:rPr>
                <a:t>）</a:t>
              </a:r>
              <a:endParaRPr kumimoji="1" lang="zh-CN" altLang="en-US" sz="2000" b="1">
                <a:solidFill>
                  <a:srgbClr val="000000"/>
                </a:solidFill>
                <a:latin typeface="幼圆" panose="02010509060101010101" pitchFamily="49" charset="-122"/>
                <a:ea typeface="幼圆" panose="02010509060101010101" pitchFamily="49" charset="-122"/>
              </a:endParaRPr>
            </a:p>
          </p:txBody>
        </p:sp>
        <p:graphicFrame>
          <p:nvGraphicFramePr>
            <p:cNvPr id="276485" name="Object 5"/>
            <p:cNvGraphicFramePr>
              <a:graphicFrameLocks noChangeAspect="1"/>
            </p:cNvGraphicFramePr>
            <p:nvPr/>
          </p:nvGraphicFramePr>
          <p:xfrm>
            <a:off x="651" y="300"/>
            <a:ext cx="1840" cy="499"/>
          </p:xfrm>
          <a:graphic>
            <a:graphicData uri="http://schemas.openxmlformats.org/presentationml/2006/ole">
              <mc:AlternateContent xmlns:mc="http://schemas.openxmlformats.org/markup-compatibility/2006">
                <mc:Choice xmlns:v="urn:schemas-microsoft-com:vml" Requires="v">
                  <p:oleObj spid="_x0000_s262286" name="Equation" r:id="rId3" imgW="1830600" imgH="507600" progId="Equation.DSMT4">
                    <p:embed/>
                  </p:oleObj>
                </mc:Choice>
                <mc:Fallback>
                  <p:oleObj name="Equation" r:id="rId3" imgW="1830600" imgH="50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 y="300"/>
                          <a:ext cx="1840"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486" name="Object 6"/>
            <p:cNvGraphicFramePr>
              <a:graphicFrameLocks noChangeAspect="1"/>
            </p:cNvGraphicFramePr>
            <p:nvPr/>
          </p:nvGraphicFramePr>
          <p:xfrm>
            <a:off x="2682" y="300"/>
            <a:ext cx="2455" cy="499"/>
          </p:xfrm>
          <a:graphic>
            <a:graphicData uri="http://schemas.openxmlformats.org/presentationml/2006/ole">
              <mc:AlternateContent xmlns:mc="http://schemas.openxmlformats.org/markup-compatibility/2006">
                <mc:Choice xmlns:v="urn:schemas-microsoft-com:vml" Requires="v">
                  <p:oleObj spid="_x0000_s262287" name="公式" r:id="rId5" imgW="2466360" imgH="545760" progId="Equation.3">
                    <p:embed/>
                  </p:oleObj>
                </mc:Choice>
                <mc:Fallback>
                  <p:oleObj name="公式" r:id="rId5" imgW="246636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 y="300"/>
                          <a:ext cx="2455"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2278" name="Group 6"/>
          <p:cNvGrpSpPr>
            <a:grpSpLocks/>
          </p:cNvGrpSpPr>
          <p:nvPr/>
        </p:nvGrpSpPr>
        <p:grpSpPr bwMode="auto">
          <a:xfrm>
            <a:off x="1703388" y="1341439"/>
            <a:ext cx="6985000" cy="574675"/>
            <a:chOff x="113" y="1071"/>
            <a:chExt cx="4472" cy="385"/>
          </a:xfrm>
        </p:grpSpPr>
        <p:sp>
          <p:nvSpPr>
            <p:cNvPr id="276488" name="Text Box 7"/>
            <p:cNvSpPr txBox="1">
              <a:spLocks noChangeArrowheads="1"/>
            </p:cNvSpPr>
            <p:nvPr/>
          </p:nvSpPr>
          <p:spPr bwMode="auto">
            <a:xfrm>
              <a:off x="113" y="1117"/>
              <a:ext cx="60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solidFill>
                    <a:srgbClr val="000000"/>
                  </a:solidFill>
                  <a:latin typeface="幼圆" panose="02010509060101010101" pitchFamily="49" charset="-122"/>
                  <a:ea typeface="幼圆" panose="02010509060101010101" pitchFamily="49" charset="-122"/>
                </a:rPr>
                <a:t>（</a:t>
              </a:r>
              <a:r>
                <a:rPr kumimoji="1" lang="en-US" altLang="zh-CN" sz="2000" b="1">
                  <a:solidFill>
                    <a:srgbClr val="000000"/>
                  </a:solidFill>
                  <a:latin typeface="幼圆" panose="02010509060101010101" pitchFamily="49" charset="-122"/>
                  <a:ea typeface="幼圆" panose="02010509060101010101" pitchFamily="49" charset="-122"/>
                  <a:sym typeface="Wingdings" panose="05000000000000000000" pitchFamily="2" charset="2"/>
                </a:rPr>
                <a:t>3</a:t>
              </a:r>
              <a:r>
                <a:rPr kumimoji="1" lang="zh-CN" altLang="en-US" sz="2000" b="1">
                  <a:solidFill>
                    <a:srgbClr val="000000"/>
                  </a:solidFill>
                  <a:latin typeface="幼圆" panose="02010509060101010101" pitchFamily="49" charset="-122"/>
                  <a:ea typeface="幼圆" panose="02010509060101010101" pitchFamily="49" charset="-122"/>
                  <a:sym typeface="Wingdings" panose="05000000000000000000" pitchFamily="2" charset="2"/>
                </a:rPr>
                <a:t>）</a:t>
              </a:r>
              <a:endParaRPr kumimoji="1" lang="zh-CN" altLang="en-US" sz="2000" b="1">
                <a:solidFill>
                  <a:srgbClr val="000000"/>
                </a:solidFill>
                <a:latin typeface="幼圆" panose="02010509060101010101" pitchFamily="49" charset="-122"/>
                <a:ea typeface="幼圆" panose="02010509060101010101" pitchFamily="49" charset="-122"/>
              </a:endParaRPr>
            </a:p>
          </p:txBody>
        </p:sp>
        <p:graphicFrame>
          <p:nvGraphicFramePr>
            <p:cNvPr id="276489" name="Object 9"/>
            <p:cNvGraphicFramePr>
              <a:graphicFrameLocks noChangeAspect="1"/>
            </p:cNvGraphicFramePr>
            <p:nvPr/>
          </p:nvGraphicFramePr>
          <p:xfrm>
            <a:off x="815" y="1071"/>
            <a:ext cx="2906" cy="385"/>
          </p:xfrm>
          <a:graphic>
            <a:graphicData uri="http://schemas.openxmlformats.org/presentationml/2006/ole">
              <mc:AlternateContent xmlns:mc="http://schemas.openxmlformats.org/markup-compatibility/2006">
                <mc:Choice xmlns:v="urn:schemas-microsoft-com:vml" Requires="v">
                  <p:oleObj spid="_x0000_s262288" name="Equation" r:id="rId7" imgW="2847600" imgH="330120" progId="Equation.DSMT4">
                    <p:embed/>
                  </p:oleObj>
                </mc:Choice>
                <mc:Fallback>
                  <p:oleObj name="Equation" r:id="rId7" imgW="2847600" imgH="330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 y="1071"/>
                          <a:ext cx="2906"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490" name="Object 10"/>
            <p:cNvGraphicFramePr>
              <a:graphicFrameLocks noChangeAspect="1"/>
            </p:cNvGraphicFramePr>
            <p:nvPr/>
          </p:nvGraphicFramePr>
          <p:xfrm>
            <a:off x="4025" y="1120"/>
            <a:ext cx="560" cy="269"/>
          </p:xfrm>
          <a:graphic>
            <a:graphicData uri="http://schemas.openxmlformats.org/presentationml/2006/ole">
              <mc:AlternateContent xmlns:mc="http://schemas.openxmlformats.org/markup-compatibility/2006">
                <mc:Choice xmlns:v="urn:schemas-microsoft-com:vml" Requires="v">
                  <p:oleObj spid="_x0000_s262289" name="Equation" r:id="rId9" imgW="483120" imgH="228600" progId="Equation.3">
                    <p:embed/>
                  </p:oleObj>
                </mc:Choice>
                <mc:Fallback>
                  <p:oleObj name="Equation" r:id="rId9" imgW="4831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 y="1120"/>
                          <a:ext cx="56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2282" name="Group 10"/>
          <p:cNvGrpSpPr>
            <a:grpSpLocks/>
          </p:cNvGrpSpPr>
          <p:nvPr/>
        </p:nvGrpSpPr>
        <p:grpSpPr bwMode="auto">
          <a:xfrm>
            <a:off x="1703389" y="1989138"/>
            <a:ext cx="8599487" cy="1865312"/>
            <a:chOff x="113" y="1344"/>
            <a:chExt cx="5417" cy="1175"/>
          </a:xfrm>
        </p:grpSpPr>
        <p:sp>
          <p:nvSpPr>
            <p:cNvPr id="276492" name="Text Box 11"/>
            <p:cNvSpPr txBox="1">
              <a:spLocks noChangeArrowheads="1"/>
            </p:cNvSpPr>
            <p:nvPr/>
          </p:nvSpPr>
          <p:spPr bwMode="auto">
            <a:xfrm>
              <a:off x="113" y="1387"/>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solidFill>
                    <a:srgbClr val="000000"/>
                  </a:solidFill>
                  <a:latin typeface="幼圆" panose="02010509060101010101" pitchFamily="49" charset="-122"/>
                  <a:ea typeface="幼圆" panose="02010509060101010101" pitchFamily="49" charset="-122"/>
                </a:rPr>
                <a:t>（</a:t>
              </a:r>
              <a:r>
                <a:rPr kumimoji="1" lang="en-US" altLang="zh-CN" sz="2000" b="1">
                  <a:solidFill>
                    <a:srgbClr val="000000"/>
                  </a:solidFill>
                  <a:latin typeface="幼圆" panose="02010509060101010101" pitchFamily="49" charset="-122"/>
                  <a:ea typeface="幼圆" panose="02010509060101010101" pitchFamily="49" charset="-122"/>
                  <a:sym typeface="Wingdings" panose="05000000000000000000" pitchFamily="2" charset="2"/>
                </a:rPr>
                <a:t>4</a:t>
              </a:r>
              <a:r>
                <a:rPr kumimoji="1" lang="zh-CN" altLang="en-US" sz="2000" b="1">
                  <a:solidFill>
                    <a:srgbClr val="000000"/>
                  </a:solidFill>
                  <a:latin typeface="幼圆" panose="02010509060101010101" pitchFamily="49" charset="-122"/>
                  <a:ea typeface="幼圆" panose="02010509060101010101" pitchFamily="49" charset="-122"/>
                  <a:sym typeface="Wingdings" panose="05000000000000000000" pitchFamily="2" charset="2"/>
                </a:rPr>
                <a:t>）</a:t>
              </a:r>
              <a:endParaRPr kumimoji="1" lang="zh-CN" altLang="en-US" sz="2000" b="1">
                <a:solidFill>
                  <a:srgbClr val="000000"/>
                </a:solidFill>
                <a:latin typeface="幼圆" panose="02010509060101010101" pitchFamily="49" charset="-122"/>
                <a:ea typeface="幼圆" panose="02010509060101010101" pitchFamily="49" charset="-122"/>
              </a:endParaRPr>
            </a:p>
          </p:txBody>
        </p:sp>
        <p:graphicFrame>
          <p:nvGraphicFramePr>
            <p:cNvPr id="276493" name="Object 13"/>
            <p:cNvGraphicFramePr>
              <a:graphicFrameLocks noChangeAspect="1"/>
            </p:cNvGraphicFramePr>
            <p:nvPr/>
          </p:nvGraphicFramePr>
          <p:xfrm>
            <a:off x="707" y="1344"/>
            <a:ext cx="1755" cy="358"/>
          </p:xfrm>
          <a:graphic>
            <a:graphicData uri="http://schemas.openxmlformats.org/presentationml/2006/ole">
              <mc:AlternateContent xmlns:mc="http://schemas.openxmlformats.org/markup-compatibility/2006">
                <mc:Choice xmlns:v="urn:schemas-microsoft-com:vml" Requires="v">
                  <p:oleObj spid="_x0000_s262290" name="Equation" r:id="rId11" imgW="1550880" imgH="330120" progId="Equation.DSMT4">
                    <p:embed/>
                  </p:oleObj>
                </mc:Choice>
                <mc:Fallback>
                  <p:oleObj name="Equation" r:id="rId11" imgW="1550880" imgH="3301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 y="1344"/>
                          <a:ext cx="1755" cy="358"/>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494" name="Object 14"/>
            <p:cNvGraphicFramePr>
              <a:graphicFrameLocks noChangeAspect="1"/>
            </p:cNvGraphicFramePr>
            <p:nvPr/>
          </p:nvGraphicFramePr>
          <p:xfrm>
            <a:off x="1183" y="1620"/>
            <a:ext cx="4347" cy="899"/>
          </p:xfrm>
          <a:graphic>
            <a:graphicData uri="http://schemas.openxmlformats.org/presentationml/2006/ole">
              <mc:AlternateContent xmlns:mc="http://schemas.openxmlformats.org/markup-compatibility/2006">
                <mc:Choice xmlns:v="urn:schemas-microsoft-com:vml" Requires="v">
                  <p:oleObj spid="_x0000_s262291" name="Equation" r:id="rId13" imgW="3864600" imgH="862920" progId="Equation.DSMT4">
                    <p:embed/>
                  </p:oleObj>
                </mc:Choice>
                <mc:Fallback>
                  <p:oleObj name="Equation" r:id="rId13" imgW="3864600" imgH="86292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3" y="1620"/>
                          <a:ext cx="4347" cy="899"/>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2286" name="Group 14"/>
          <p:cNvGrpSpPr>
            <a:grpSpLocks/>
          </p:cNvGrpSpPr>
          <p:nvPr/>
        </p:nvGrpSpPr>
        <p:grpSpPr bwMode="auto">
          <a:xfrm>
            <a:off x="1703389" y="3836988"/>
            <a:ext cx="7056437" cy="2641600"/>
            <a:chOff x="113" y="2462"/>
            <a:chExt cx="4599" cy="1664"/>
          </a:xfrm>
        </p:grpSpPr>
        <p:graphicFrame>
          <p:nvGraphicFramePr>
            <p:cNvPr id="276496" name="Object 16"/>
            <p:cNvGraphicFramePr>
              <a:graphicFrameLocks noChangeAspect="1"/>
            </p:cNvGraphicFramePr>
            <p:nvPr/>
          </p:nvGraphicFramePr>
          <p:xfrm>
            <a:off x="775" y="2462"/>
            <a:ext cx="3937" cy="1664"/>
          </p:xfrm>
          <a:graphic>
            <a:graphicData uri="http://schemas.openxmlformats.org/presentationml/2006/ole">
              <mc:AlternateContent xmlns:mc="http://schemas.openxmlformats.org/markup-compatibility/2006">
                <mc:Choice xmlns:v="urn:schemas-microsoft-com:vml" Requires="v">
                  <p:oleObj spid="_x0000_s262292" name="Equation" r:id="rId15" imgW="3686760" imgH="1776960" progId="Equation.DSMT4">
                    <p:embed/>
                  </p:oleObj>
                </mc:Choice>
                <mc:Fallback>
                  <p:oleObj name="Equation" r:id="rId15" imgW="3686760" imgH="177696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 y="2462"/>
                          <a:ext cx="3937" cy="1664"/>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497" name="Text Box 16"/>
            <p:cNvSpPr txBox="1">
              <a:spLocks noChangeArrowheads="1"/>
            </p:cNvSpPr>
            <p:nvPr/>
          </p:nvSpPr>
          <p:spPr bwMode="auto">
            <a:xfrm>
              <a:off x="113" y="2590"/>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solidFill>
                    <a:srgbClr val="000000"/>
                  </a:solidFill>
                  <a:latin typeface="幼圆" panose="02010509060101010101" pitchFamily="49" charset="-122"/>
                  <a:ea typeface="幼圆" panose="02010509060101010101" pitchFamily="49" charset="-122"/>
                </a:rPr>
                <a:t>（</a:t>
              </a:r>
              <a:r>
                <a:rPr kumimoji="1" lang="en-US" altLang="zh-CN" sz="2000" b="1">
                  <a:solidFill>
                    <a:srgbClr val="000000"/>
                  </a:solidFill>
                  <a:latin typeface="幼圆" panose="02010509060101010101" pitchFamily="49" charset="-122"/>
                  <a:ea typeface="幼圆" panose="02010509060101010101" pitchFamily="49" charset="-122"/>
                  <a:sym typeface="Wingdings" panose="05000000000000000000" pitchFamily="2" charset="2"/>
                </a:rPr>
                <a:t>5</a:t>
              </a:r>
              <a:r>
                <a:rPr kumimoji="1" lang="zh-CN" altLang="en-US" sz="2000" b="1">
                  <a:solidFill>
                    <a:srgbClr val="000000"/>
                  </a:solidFill>
                  <a:latin typeface="幼圆" panose="02010509060101010101" pitchFamily="49" charset="-122"/>
                  <a:ea typeface="幼圆" panose="02010509060101010101" pitchFamily="49" charset="-122"/>
                  <a:sym typeface="Wingdings" panose="05000000000000000000" pitchFamily="2" charset="2"/>
                </a:rPr>
                <a:t>）</a:t>
              </a:r>
              <a:endParaRPr kumimoji="1" lang="zh-CN" altLang="en-US" sz="2000" b="1">
                <a:solidFill>
                  <a:srgbClr val="000000"/>
                </a:solidFill>
                <a:latin typeface="幼圆" panose="02010509060101010101" pitchFamily="49" charset="-122"/>
                <a:ea typeface="幼圆" panose="02010509060101010101" pitchFamily="49" charset="-122"/>
              </a:endParaRPr>
            </a:p>
          </p:txBody>
        </p:sp>
      </p:grpSp>
      <p:sp>
        <p:nvSpPr>
          <p:cNvPr id="822289" name="AutoShape 17"/>
          <p:cNvSpPr>
            <a:spLocks noChangeArrowheads="1"/>
          </p:cNvSpPr>
          <p:nvPr/>
        </p:nvSpPr>
        <p:spPr bwMode="auto">
          <a:xfrm>
            <a:off x="7464425" y="1557339"/>
            <a:ext cx="431800" cy="142875"/>
          </a:xfrm>
          <a:prstGeom prst="rightArrow">
            <a:avLst>
              <a:gd name="adj1" fmla="val 50000"/>
              <a:gd name="adj2" fmla="val 75556"/>
            </a:avLst>
          </a:prstGeom>
          <a:solidFill>
            <a:srgbClr val="FFCC99"/>
          </a:solidFill>
          <a:ln w="222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pic>
        <p:nvPicPr>
          <p:cNvPr id="11" name="Picture 2"/>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9545638" y="5589588"/>
            <a:ext cx="1122362" cy="1200150"/>
          </a:xfrm>
          <a:prstGeom prst="rect">
            <a:avLst/>
          </a:prstGeom>
          <a:noFill/>
          <a:ln w="9525">
            <a:noFill/>
            <a:miter lim="800000"/>
            <a:headEnd/>
            <a:tailEnd/>
          </a:ln>
          <a:effectLst>
            <a:outerShdw blurRad="50800" dist="38100" dir="2700000" algn="tl" rotWithShape="0">
              <a:srgbClr val="FFC000">
                <a:alpha val="40000"/>
              </a:srgbClr>
            </a:outerShdw>
          </a:effectLst>
        </p:spPr>
      </p:pic>
    </p:spTree>
    <p:extLst>
      <p:ext uri="{BB962C8B-B14F-4D97-AF65-F5344CB8AC3E}">
        <p14:creationId xmlns:p14="http://schemas.microsoft.com/office/powerpoint/2010/main" val="3242310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2274"/>
                                        </p:tgtEl>
                                        <p:attrNameLst>
                                          <p:attrName>style.visibility</p:attrName>
                                        </p:attrNameLst>
                                      </p:cBhvr>
                                      <p:to>
                                        <p:strVal val="visible"/>
                                      </p:to>
                                    </p:set>
                                    <p:animEffect transition="in" filter="blinds(horizontal)">
                                      <p:cBhvr>
                                        <p:cTn id="7" dur="500"/>
                                        <p:tgtEl>
                                          <p:spTgt spid="822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2278"/>
                                        </p:tgtEl>
                                        <p:attrNameLst>
                                          <p:attrName>style.visibility</p:attrName>
                                        </p:attrNameLst>
                                      </p:cBhvr>
                                      <p:to>
                                        <p:strVal val="visible"/>
                                      </p:to>
                                    </p:set>
                                    <p:animEffect transition="in" filter="blinds(horizontal)">
                                      <p:cBhvr>
                                        <p:cTn id="12" dur="500"/>
                                        <p:tgtEl>
                                          <p:spTgt spid="82227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22289"/>
                                        </p:tgtEl>
                                        <p:attrNameLst>
                                          <p:attrName>style.visibility</p:attrName>
                                        </p:attrNameLst>
                                      </p:cBhvr>
                                      <p:to>
                                        <p:strVal val="visible"/>
                                      </p:to>
                                    </p:set>
                                    <p:animEffect transition="in" filter="blinds(horizontal)">
                                      <p:cBhvr>
                                        <p:cTn id="15" dur="500"/>
                                        <p:tgtEl>
                                          <p:spTgt spid="8222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22282"/>
                                        </p:tgtEl>
                                        <p:attrNameLst>
                                          <p:attrName>style.visibility</p:attrName>
                                        </p:attrNameLst>
                                      </p:cBhvr>
                                      <p:to>
                                        <p:strVal val="visible"/>
                                      </p:to>
                                    </p:set>
                                    <p:animEffect transition="in" filter="blinds(horizontal)">
                                      <p:cBhvr>
                                        <p:cTn id="20" dur="500"/>
                                        <p:tgtEl>
                                          <p:spTgt spid="82228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822286"/>
                                        </p:tgtEl>
                                        <p:attrNameLst>
                                          <p:attrName>style.visibility</p:attrName>
                                        </p:attrNameLst>
                                      </p:cBhvr>
                                      <p:to>
                                        <p:strVal val="visible"/>
                                      </p:to>
                                    </p:set>
                                    <p:animEffect transition="in" filter="blinds(horizontal)">
                                      <p:cBhvr>
                                        <p:cTn id="25" dur="500"/>
                                        <p:tgtEl>
                                          <p:spTgt spid="822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8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F6EB549-B1FA-4F8E-9557-4C54E2786BED}" type="slidenum">
              <a:rPr lang="en-US" altLang="zh-CN" sz="1400">
                <a:solidFill>
                  <a:srgbClr val="000000"/>
                </a:solidFill>
              </a:rPr>
              <a:pPr algn="r"/>
              <a:t>65</a:t>
            </a:fld>
            <a:endParaRPr lang="en-US" altLang="zh-CN" sz="1400">
              <a:solidFill>
                <a:srgbClr val="000000"/>
              </a:solidFill>
            </a:endParaRPr>
          </a:p>
        </p:txBody>
      </p:sp>
      <p:sp>
        <p:nvSpPr>
          <p:cNvPr id="277507" name="Rectangle 2"/>
          <p:cNvSpPr>
            <a:spLocks noChangeArrowheads="1"/>
          </p:cNvSpPr>
          <p:nvPr/>
        </p:nvSpPr>
        <p:spPr bwMode="auto">
          <a:xfrm>
            <a:off x="1631950" y="462391"/>
            <a:ext cx="10367792"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lnSpc>
                <a:spcPct val="130000"/>
              </a:lnSpc>
            </a:pPr>
            <a:r>
              <a:rPr lang="en-US" altLang="zh-CN" sz="2000" b="1" dirty="0">
                <a:solidFill>
                  <a:srgbClr val="0000CC"/>
                </a:solidFill>
                <a:latin typeface="Times New Roman" panose="02020603050405020304" pitchFamily="18" charset="0"/>
              </a:rPr>
              <a:t>Ex.  Polarized </a:t>
            </a:r>
            <a:r>
              <a:rPr lang="zh-CN" altLang="en-US" sz="2000" b="1" dirty="0">
                <a:solidFill>
                  <a:srgbClr val="0000CC"/>
                </a:solidFill>
                <a:latin typeface="Times New Roman" panose="02020603050405020304" pitchFamily="18" charset="0"/>
              </a:rPr>
              <a:t>（</a:t>
            </a:r>
            <a:r>
              <a:rPr lang="en-US" altLang="zh-CN" sz="2000" b="1" dirty="0">
                <a:solidFill>
                  <a:srgbClr val="0000CC"/>
                </a:solidFill>
                <a:latin typeface="Times New Roman" panose="02020603050405020304" pitchFamily="18" charset="0"/>
              </a:rPr>
              <a:t>in the X direction </a:t>
            </a:r>
            <a:r>
              <a:rPr lang="zh-CN" altLang="en-US" sz="2000" b="1" dirty="0">
                <a:solidFill>
                  <a:srgbClr val="0000CC"/>
                </a:solidFill>
                <a:latin typeface="Times New Roman" panose="02020603050405020304" pitchFamily="18" charset="0"/>
              </a:rPr>
              <a:t>）</a:t>
            </a:r>
            <a:r>
              <a:rPr lang="en-US" altLang="zh-CN" sz="2000" b="1" dirty="0">
                <a:solidFill>
                  <a:srgbClr val="0000CC"/>
                </a:solidFill>
                <a:latin typeface="Times New Roman" panose="02020603050405020304" pitchFamily="18" charset="0"/>
              </a:rPr>
              <a:t>waves propagating in sea along + z .</a:t>
            </a:r>
            <a:r>
              <a:rPr lang="en-US" altLang="zh-CN" sz="2000" b="1" dirty="0">
                <a:solidFill>
                  <a:srgbClr val="0000CC"/>
                </a:solidFill>
                <a:latin typeface="Times New Roman" panose="02020603050405020304" pitchFamily="18" charset="0"/>
                <a:ea typeface="楷体_GB2312" pitchFamily="49" charset="-122"/>
              </a:rPr>
              <a:t> The parameter of the sea is </a:t>
            </a:r>
            <a:r>
              <a:rPr lang="el-GR" altLang="zh-CN" sz="2000" b="1" i="1" dirty="0">
                <a:solidFill>
                  <a:srgbClr val="0000CC"/>
                </a:solidFill>
                <a:latin typeface="Times New Roman" panose="02020603050405020304" pitchFamily="18" charset="0"/>
                <a:ea typeface="楷体_GB2312" pitchFamily="49" charset="-122"/>
                <a:cs typeface="Times New Roman" panose="02020603050405020304" pitchFamily="18" charset="0"/>
              </a:rPr>
              <a:t>ε</a:t>
            </a:r>
            <a:r>
              <a:rPr lang="en-US" altLang="zh-CN" sz="2000" b="1" baseline="-25000" dirty="0">
                <a:solidFill>
                  <a:srgbClr val="0000CC"/>
                </a:solidFill>
                <a:latin typeface="Times New Roman" panose="02020603050405020304" pitchFamily="18" charset="0"/>
                <a:ea typeface="楷体_GB2312" pitchFamily="49" charset="-122"/>
                <a:cs typeface="Times New Roman" panose="02020603050405020304" pitchFamily="18" charset="0"/>
              </a:rPr>
              <a:t>r  </a:t>
            </a:r>
            <a:r>
              <a:rPr lang="en-US" altLang="zh-CN" sz="2000" b="1" dirty="0">
                <a:solidFill>
                  <a:srgbClr val="0000CC"/>
                </a:solidFill>
                <a:latin typeface="Times New Roman" panose="02020603050405020304" pitchFamily="18" charset="0"/>
                <a:ea typeface="楷体_GB2312" pitchFamily="49" charset="-122"/>
                <a:cs typeface="Times New Roman" panose="02020603050405020304" pitchFamily="18" charset="0"/>
              </a:rPr>
              <a:t>= 81 </a:t>
            </a:r>
            <a:r>
              <a:rPr lang="zh-CN" altLang="en-US" sz="2000" b="1" dirty="0">
                <a:solidFill>
                  <a:srgbClr val="0000CC"/>
                </a:solidFill>
                <a:latin typeface="Times New Roman" panose="02020603050405020304" pitchFamily="18" charset="0"/>
                <a:ea typeface="楷体_GB2312" pitchFamily="49" charset="-122"/>
              </a:rPr>
              <a:t>、</a:t>
            </a:r>
            <a:r>
              <a:rPr lang="el-GR" altLang="zh-CN" sz="2000" b="1" i="1" dirty="0">
                <a:solidFill>
                  <a:srgbClr val="0000CC"/>
                </a:solidFill>
                <a:latin typeface="Times New Roman" panose="02020603050405020304" pitchFamily="18" charset="0"/>
                <a:ea typeface="楷体_GB2312" pitchFamily="49" charset="-122"/>
              </a:rPr>
              <a:t> μ</a:t>
            </a:r>
            <a:r>
              <a:rPr lang="en-US" altLang="zh-CN" sz="2000" b="1" baseline="-25000" dirty="0">
                <a:solidFill>
                  <a:srgbClr val="0000CC"/>
                </a:solidFill>
                <a:latin typeface="Times New Roman" panose="02020603050405020304" pitchFamily="18" charset="0"/>
                <a:ea typeface="楷体_GB2312" pitchFamily="49" charset="-122"/>
              </a:rPr>
              <a:t>r </a:t>
            </a:r>
            <a:r>
              <a:rPr lang="en-US" altLang="zh-CN" sz="2000" b="1" dirty="0">
                <a:solidFill>
                  <a:srgbClr val="0000CC"/>
                </a:solidFill>
                <a:latin typeface="Times New Roman" panose="02020603050405020304" pitchFamily="18" charset="0"/>
                <a:ea typeface="楷体_GB2312" pitchFamily="49" charset="-122"/>
              </a:rPr>
              <a:t>=1 </a:t>
            </a:r>
            <a:r>
              <a:rPr lang="zh-CN" altLang="en-US" sz="2000" b="1" dirty="0">
                <a:solidFill>
                  <a:srgbClr val="0000CC"/>
                </a:solidFill>
                <a:latin typeface="Times New Roman" panose="02020603050405020304" pitchFamily="18" charset="0"/>
                <a:ea typeface="楷体_GB2312" pitchFamily="49" charset="-122"/>
              </a:rPr>
              <a:t>、</a:t>
            </a:r>
            <a:r>
              <a:rPr lang="en-US" altLang="zh-CN" sz="2000" b="1" dirty="0">
                <a:solidFill>
                  <a:srgbClr val="0000CC"/>
                </a:solidFill>
                <a:latin typeface="Times New Roman" panose="02020603050405020304" pitchFamily="18" charset="0"/>
                <a:ea typeface="楷体_GB2312" pitchFamily="49" charset="-122"/>
              </a:rPr>
              <a:t>σ= 4 S/m , At  z = 0,</a:t>
            </a:r>
            <a:r>
              <a:rPr lang="en-US" altLang="zh-CN" sz="2000" b="1" i="1" dirty="0">
                <a:solidFill>
                  <a:srgbClr val="0000CC"/>
                </a:solidFill>
                <a:latin typeface="Times New Roman" panose="02020603050405020304" pitchFamily="18" charset="0"/>
                <a:ea typeface="楷体_GB2312" pitchFamily="49" charset="-122"/>
              </a:rPr>
              <a:t> E</a:t>
            </a:r>
            <a:r>
              <a:rPr lang="en-US" altLang="zh-CN" sz="2000" b="1" i="1" baseline="-25000" dirty="0">
                <a:solidFill>
                  <a:srgbClr val="0000CC"/>
                </a:solidFill>
                <a:latin typeface="Times New Roman" panose="02020603050405020304" pitchFamily="18" charset="0"/>
                <a:ea typeface="楷体_GB2312" pitchFamily="49" charset="-122"/>
              </a:rPr>
              <a:t>x </a:t>
            </a:r>
            <a:r>
              <a:rPr lang="en-US" altLang="zh-CN" sz="2000" b="1" dirty="0">
                <a:solidFill>
                  <a:srgbClr val="0000CC"/>
                </a:solidFill>
                <a:latin typeface="Times New Roman" panose="02020603050405020304" pitchFamily="18" charset="0"/>
                <a:ea typeface="楷体_GB2312" pitchFamily="49" charset="-122"/>
              </a:rPr>
              <a:t>= 100cos(10</a:t>
            </a:r>
            <a:r>
              <a:rPr lang="en-US" altLang="zh-CN" sz="2000" b="1" baseline="30000" dirty="0">
                <a:solidFill>
                  <a:srgbClr val="0000CC"/>
                </a:solidFill>
                <a:latin typeface="Times New Roman" panose="02020603050405020304" pitchFamily="18" charset="0"/>
                <a:ea typeface="楷体_GB2312" pitchFamily="49" charset="-122"/>
              </a:rPr>
              <a:t>7</a:t>
            </a:r>
            <a:r>
              <a:rPr lang="el-GR" altLang="zh-CN" sz="2000" b="1" dirty="0">
                <a:solidFill>
                  <a:srgbClr val="0000CC"/>
                </a:solidFill>
                <a:latin typeface="Times New Roman" panose="02020603050405020304" pitchFamily="18" charset="0"/>
                <a:ea typeface="楷体_GB2312" pitchFamily="49" charset="-122"/>
              </a:rPr>
              <a:t>π</a:t>
            </a:r>
            <a:r>
              <a:rPr lang="en-US" altLang="zh-CN" sz="2000" b="1" i="1" dirty="0">
                <a:solidFill>
                  <a:srgbClr val="0000CC"/>
                </a:solidFill>
                <a:latin typeface="Times New Roman" panose="02020603050405020304" pitchFamily="18" charset="0"/>
                <a:ea typeface="楷体_GB2312" pitchFamily="49" charset="-122"/>
              </a:rPr>
              <a:t>t </a:t>
            </a:r>
            <a:r>
              <a:rPr lang="en-US" altLang="zh-CN" sz="2000" b="1" dirty="0">
                <a:solidFill>
                  <a:srgbClr val="0000CC"/>
                </a:solidFill>
                <a:latin typeface="Times New Roman" panose="02020603050405020304" pitchFamily="18" charset="0"/>
                <a:ea typeface="楷体_GB2312" pitchFamily="49" charset="-122"/>
              </a:rPr>
              <a:t>) V/m .Please work out </a:t>
            </a:r>
            <a:r>
              <a:rPr lang="zh-CN" altLang="en-US" sz="2000" b="1" dirty="0">
                <a:solidFill>
                  <a:srgbClr val="0000CC"/>
                </a:solidFill>
                <a:latin typeface="Times New Roman" panose="02020603050405020304" pitchFamily="18" charset="0"/>
                <a:ea typeface="楷体_GB2312" pitchFamily="49" charset="-122"/>
              </a:rPr>
              <a:t>：</a:t>
            </a:r>
          </a:p>
          <a:p>
            <a:pPr>
              <a:lnSpc>
                <a:spcPct val="130000"/>
              </a:lnSpc>
            </a:pP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1</a:t>
            </a: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The attenuation constant, phase constant, intrinsic impedance, phase velocity, wavelength and skin depth </a:t>
            </a:r>
            <a:r>
              <a:rPr lang="zh-CN" altLang="en-US" sz="2000" b="1" dirty="0">
                <a:solidFill>
                  <a:srgbClr val="000000"/>
                </a:solidFill>
                <a:latin typeface="Times New Roman" panose="02020603050405020304" pitchFamily="18" charset="0"/>
                <a:ea typeface="楷体_GB2312" pitchFamily="49" charset="-122"/>
              </a:rPr>
              <a:t>；</a:t>
            </a:r>
          </a:p>
          <a:p>
            <a:pPr>
              <a:lnSpc>
                <a:spcPct val="130000"/>
              </a:lnSpc>
            </a:pP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2</a:t>
            </a: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The distance of  wave propagation, when he amplitude of the electric field intensity reduced to  be 1/1000 of the value at z=0.</a:t>
            </a:r>
          </a:p>
          <a:p>
            <a:pPr>
              <a:lnSpc>
                <a:spcPct val="130000"/>
              </a:lnSpc>
            </a:pP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3</a:t>
            </a: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The expression of instantaneous  electric and magnetic field intensity  at z = 0.8 m </a:t>
            </a:r>
            <a:r>
              <a:rPr lang="zh-CN" altLang="en-US" sz="2000" b="1" dirty="0">
                <a:solidFill>
                  <a:srgbClr val="000000"/>
                </a:solidFill>
                <a:latin typeface="Times New Roman" panose="02020603050405020304" pitchFamily="18" charset="0"/>
                <a:ea typeface="楷体_GB2312" pitchFamily="49" charset="-122"/>
              </a:rPr>
              <a:t>；</a:t>
            </a:r>
          </a:p>
          <a:p>
            <a:pPr>
              <a:lnSpc>
                <a:spcPct val="130000"/>
              </a:lnSpc>
            </a:pP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4</a:t>
            </a: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a:solidFill>
                  <a:srgbClr val="000000"/>
                </a:solidFill>
                <a:latin typeface="Times New Roman" panose="02020603050405020304" pitchFamily="18" charset="0"/>
                <a:ea typeface="楷体_GB2312" pitchFamily="49" charset="-122"/>
              </a:rPr>
              <a:t>Average power per 1m</a:t>
            </a:r>
            <a:r>
              <a:rPr lang="en-US" altLang="zh-CN" sz="2000" b="1" baseline="30000" dirty="0">
                <a:solidFill>
                  <a:srgbClr val="000000"/>
                </a:solidFill>
                <a:latin typeface="Times New Roman" panose="02020603050405020304" pitchFamily="18" charset="0"/>
                <a:ea typeface="楷体_GB2312" pitchFamily="49" charset="-122"/>
              </a:rPr>
              <a:t>2</a:t>
            </a:r>
            <a:r>
              <a:rPr lang="en-US" altLang="zh-CN" sz="2000" b="1" dirty="0">
                <a:solidFill>
                  <a:srgbClr val="000000"/>
                </a:solidFill>
                <a:latin typeface="Times New Roman" panose="02020603050405020304" pitchFamily="18" charset="0"/>
                <a:ea typeface="楷体_GB2312" pitchFamily="49" charset="-122"/>
              </a:rPr>
              <a:t>    at z=0.8m </a:t>
            </a:r>
            <a:r>
              <a:rPr lang="zh-CN" altLang="en-US" sz="2000" b="1" dirty="0">
                <a:solidFill>
                  <a:srgbClr val="000000"/>
                </a:solidFill>
                <a:latin typeface="Times New Roman" panose="02020603050405020304" pitchFamily="18" charset="0"/>
                <a:ea typeface="楷体_GB2312" pitchFamily="49" charset="-122"/>
              </a:rPr>
              <a:t>。</a:t>
            </a:r>
          </a:p>
        </p:txBody>
      </p:sp>
      <p:sp>
        <p:nvSpPr>
          <p:cNvPr id="801795" name="Rectangle 3"/>
          <p:cNvSpPr>
            <a:spLocks noChangeArrowheads="1"/>
          </p:cNvSpPr>
          <p:nvPr/>
        </p:nvSpPr>
        <p:spPr bwMode="auto">
          <a:xfrm>
            <a:off x="2063751" y="3957638"/>
            <a:ext cx="6969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98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sz="2000" b="1">
                <a:solidFill>
                  <a:srgbClr val="800000"/>
                </a:solidFill>
                <a:latin typeface="Times New Roman" panose="02020603050405020304" pitchFamily="18" charset="0"/>
                <a:ea typeface="幼圆" panose="02010509060101010101" pitchFamily="49" charset="-122"/>
              </a:rPr>
              <a:t>Sloution</a:t>
            </a:r>
            <a:r>
              <a:rPr lang="zh-CN" altLang="en-US" sz="2000" b="1">
                <a:solidFill>
                  <a:srgbClr val="800000"/>
                </a:solidFill>
                <a:latin typeface="Times New Roman" panose="02020603050405020304" pitchFamily="18" charset="0"/>
                <a:ea typeface="幼圆" panose="02010509060101010101" pitchFamily="49" charset="-122"/>
              </a:rPr>
              <a:t>：（</a:t>
            </a:r>
            <a:r>
              <a:rPr lang="en-US" altLang="zh-CN" sz="2000" b="1">
                <a:solidFill>
                  <a:srgbClr val="800000"/>
                </a:solidFill>
                <a:latin typeface="Times New Roman" panose="02020603050405020304" pitchFamily="18" charset="0"/>
                <a:ea typeface="幼圆" panose="02010509060101010101" pitchFamily="49" charset="-122"/>
              </a:rPr>
              <a:t>1</a:t>
            </a:r>
            <a:r>
              <a:rPr lang="zh-CN" altLang="en-US" sz="2000" b="1">
                <a:solidFill>
                  <a:srgbClr val="800000"/>
                </a:solidFill>
                <a:latin typeface="Times New Roman" panose="02020603050405020304" pitchFamily="18" charset="0"/>
                <a:ea typeface="幼圆" panose="02010509060101010101" pitchFamily="49" charset="-122"/>
              </a:rPr>
              <a:t>）</a:t>
            </a:r>
            <a:r>
              <a:rPr lang="en-US" altLang="zh-CN" sz="2000" b="1">
                <a:solidFill>
                  <a:srgbClr val="800000"/>
                </a:solidFill>
                <a:latin typeface="Times New Roman" panose="02020603050405020304" pitchFamily="18" charset="0"/>
                <a:ea typeface="幼圆" panose="02010509060101010101" pitchFamily="49" charset="-122"/>
              </a:rPr>
              <a:t>According to the problem</a:t>
            </a:r>
            <a:endParaRPr lang="en-US" altLang="zh-CN" sz="2000" b="1">
              <a:solidFill>
                <a:srgbClr val="800000"/>
              </a:solidFill>
              <a:latin typeface="Times New Roman" panose="02020603050405020304" pitchFamily="18" charset="0"/>
              <a:ea typeface="楷体_GB2312" pitchFamily="49" charset="-122"/>
            </a:endParaRPr>
          </a:p>
        </p:txBody>
      </p:sp>
      <p:graphicFrame>
        <p:nvGraphicFramePr>
          <p:cNvPr id="801796" name="Object 5"/>
          <p:cNvGraphicFramePr>
            <a:graphicFrameLocks noChangeAspect="1"/>
          </p:cNvGraphicFramePr>
          <p:nvPr/>
        </p:nvGraphicFramePr>
        <p:xfrm>
          <a:off x="2701925" y="4384676"/>
          <a:ext cx="2393950" cy="557213"/>
        </p:xfrm>
        <a:graphic>
          <a:graphicData uri="http://schemas.openxmlformats.org/presentationml/2006/ole">
            <mc:AlternateContent xmlns:mc="http://schemas.openxmlformats.org/markup-compatibility/2006">
              <mc:Choice xmlns:v="urn:schemas-microsoft-com:vml" Requires="v">
                <p:oleObj spid="_x0000_s263230" name="Equation" r:id="rId3" imgW="1271160" imgH="291960" progId="Equation.DSMT4">
                  <p:embed/>
                </p:oleObj>
              </mc:Choice>
              <mc:Fallback>
                <p:oleObj name="Equation" r:id="rId3" imgW="1271160" imgH="291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925" y="4384676"/>
                        <a:ext cx="239395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1797" name="Object 6"/>
          <p:cNvGraphicFramePr>
            <a:graphicFrameLocks noChangeAspect="1"/>
          </p:cNvGraphicFramePr>
          <p:nvPr/>
        </p:nvGraphicFramePr>
        <p:xfrm>
          <a:off x="5607051" y="4219575"/>
          <a:ext cx="3425825" cy="865188"/>
        </p:xfrm>
        <a:graphic>
          <a:graphicData uri="http://schemas.openxmlformats.org/presentationml/2006/ole">
            <mc:AlternateContent xmlns:mc="http://schemas.openxmlformats.org/markup-compatibility/2006">
              <mc:Choice xmlns:v="urn:schemas-microsoft-com:vml" Requires="v">
                <p:oleObj spid="_x0000_s263231" name="Equation" r:id="rId5" imgW="1805040" imgH="507600" progId="Equation.DSMT4">
                  <p:embed/>
                </p:oleObj>
              </mc:Choice>
              <mc:Fallback>
                <p:oleObj name="Equation" r:id="rId5" imgW="1805040" imgH="507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7051" y="4219575"/>
                        <a:ext cx="34258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1798" name="Object 7"/>
          <p:cNvGraphicFramePr>
            <a:graphicFrameLocks noChangeAspect="1"/>
          </p:cNvGraphicFramePr>
          <p:nvPr/>
        </p:nvGraphicFramePr>
        <p:xfrm>
          <a:off x="3203576" y="4995864"/>
          <a:ext cx="4994275" cy="1169987"/>
        </p:xfrm>
        <a:graphic>
          <a:graphicData uri="http://schemas.openxmlformats.org/presentationml/2006/ole">
            <mc:AlternateContent xmlns:mc="http://schemas.openxmlformats.org/markup-compatibility/2006">
              <mc:Choice xmlns:v="urn:schemas-microsoft-com:vml" Requires="v">
                <p:oleObj spid="_x0000_s263232" name="Equation" r:id="rId7" imgW="3292560" imgH="761400" progId="Equation.DSMT4">
                  <p:embed/>
                </p:oleObj>
              </mc:Choice>
              <mc:Fallback>
                <p:oleObj name="Equation" r:id="rId7" imgW="3292560" imgH="76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6" y="4995864"/>
                        <a:ext cx="49942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1799" name="Rectangle 7"/>
          <p:cNvSpPr>
            <a:spLocks noChangeArrowheads="1"/>
          </p:cNvSpPr>
          <p:nvPr/>
        </p:nvSpPr>
        <p:spPr bwMode="auto">
          <a:xfrm>
            <a:off x="1774826" y="5203826"/>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ea typeface="楷体_GB2312" pitchFamily="49" charset="-122"/>
              </a:rPr>
              <a:t>So</a:t>
            </a:r>
          </a:p>
        </p:txBody>
      </p:sp>
      <p:sp>
        <p:nvSpPr>
          <p:cNvPr id="801800" name="Rectangle 8"/>
          <p:cNvSpPr>
            <a:spLocks noChangeArrowheads="1"/>
          </p:cNvSpPr>
          <p:nvPr/>
        </p:nvSpPr>
        <p:spPr bwMode="auto">
          <a:xfrm>
            <a:off x="1774826" y="6092826"/>
            <a:ext cx="8640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spcBef>
                <a:spcPct val="50000"/>
              </a:spcBef>
            </a:pPr>
            <a:r>
              <a:rPr lang="en-US" altLang="zh-CN" sz="2000" b="1">
                <a:solidFill>
                  <a:srgbClr val="000000"/>
                </a:solidFill>
                <a:latin typeface="Times New Roman" panose="02020603050405020304" pitchFamily="18" charset="0"/>
                <a:ea typeface="楷体_GB2312" pitchFamily="49" charset="-122"/>
              </a:rPr>
              <a:t>In this condition, the sea can be regarded as good conductor.</a:t>
            </a:r>
            <a:endParaRPr lang="en-US" altLang="zh-CN" sz="2000">
              <a:solidFill>
                <a:srgbClr val="000000"/>
              </a:solidFill>
            </a:endParaRPr>
          </a:p>
        </p:txBody>
      </p:sp>
    </p:spTree>
    <p:extLst>
      <p:ext uri="{BB962C8B-B14F-4D97-AF65-F5344CB8AC3E}">
        <p14:creationId xmlns:p14="http://schemas.microsoft.com/office/powerpoint/2010/main" val="3705433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1795"/>
                                        </p:tgtEl>
                                        <p:attrNameLst>
                                          <p:attrName>style.visibility</p:attrName>
                                        </p:attrNameLst>
                                      </p:cBhvr>
                                      <p:to>
                                        <p:strVal val="visible"/>
                                      </p:to>
                                    </p:set>
                                    <p:animEffect transition="in" filter="wipe(left)">
                                      <p:cBhvr>
                                        <p:cTn id="7" dur="2000"/>
                                        <p:tgtEl>
                                          <p:spTgt spid="801795"/>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801796"/>
                                        </p:tgtEl>
                                        <p:attrNameLst>
                                          <p:attrName>style.visibility</p:attrName>
                                        </p:attrNameLst>
                                      </p:cBhvr>
                                      <p:to>
                                        <p:strVal val="visible"/>
                                      </p:to>
                                    </p:set>
                                    <p:animEffect transition="in" filter="wipe(left)">
                                      <p:cBhvr>
                                        <p:cTn id="11" dur="2000"/>
                                        <p:tgtEl>
                                          <p:spTgt spid="801796"/>
                                        </p:tgtEl>
                                      </p:cBhvr>
                                    </p:animEffect>
                                  </p:childTnLst>
                                </p:cTn>
                              </p:par>
                            </p:childTnLst>
                          </p:cTn>
                        </p:par>
                        <p:par>
                          <p:cTn id="12" fill="hold" nodeType="afterGroup">
                            <p:stCondLst>
                              <p:cond delay="4000"/>
                            </p:stCondLst>
                            <p:childTnLst>
                              <p:par>
                                <p:cTn id="13" presetID="22" presetClass="entr" presetSubtype="8" fill="hold" nodeType="afterEffect">
                                  <p:stCondLst>
                                    <p:cond delay="0"/>
                                  </p:stCondLst>
                                  <p:childTnLst>
                                    <p:set>
                                      <p:cBhvr>
                                        <p:cTn id="14" dur="1" fill="hold">
                                          <p:stCondLst>
                                            <p:cond delay="0"/>
                                          </p:stCondLst>
                                        </p:cTn>
                                        <p:tgtEl>
                                          <p:spTgt spid="801797"/>
                                        </p:tgtEl>
                                        <p:attrNameLst>
                                          <p:attrName>style.visibility</p:attrName>
                                        </p:attrNameLst>
                                      </p:cBhvr>
                                      <p:to>
                                        <p:strVal val="visible"/>
                                      </p:to>
                                    </p:set>
                                    <p:animEffect transition="in" filter="wipe(left)">
                                      <p:cBhvr>
                                        <p:cTn id="15" dur="2000"/>
                                        <p:tgtEl>
                                          <p:spTgt spid="80179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01799"/>
                                        </p:tgtEl>
                                        <p:attrNameLst>
                                          <p:attrName>style.visibility</p:attrName>
                                        </p:attrNameLst>
                                      </p:cBhvr>
                                      <p:to>
                                        <p:strVal val="visible"/>
                                      </p:to>
                                    </p:set>
                                    <p:animEffect transition="in" filter="wipe(left)">
                                      <p:cBhvr>
                                        <p:cTn id="20" dur="2000"/>
                                        <p:tgtEl>
                                          <p:spTgt spid="801799"/>
                                        </p:tgtEl>
                                      </p:cBhvr>
                                    </p:animEffect>
                                  </p:childTnLst>
                                </p:cTn>
                              </p:par>
                            </p:childTnLst>
                          </p:cTn>
                        </p:par>
                        <p:par>
                          <p:cTn id="21" fill="hold" nodeType="afterGroup">
                            <p:stCondLst>
                              <p:cond delay="2000"/>
                            </p:stCondLst>
                            <p:childTnLst>
                              <p:par>
                                <p:cTn id="22" presetID="22" presetClass="entr" presetSubtype="8" fill="hold" nodeType="afterEffect">
                                  <p:stCondLst>
                                    <p:cond delay="0"/>
                                  </p:stCondLst>
                                  <p:childTnLst>
                                    <p:set>
                                      <p:cBhvr>
                                        <p:cTn id="23" dur="1" fill="hold">
                                          <p:stCondLst>
                                            <p:cond delay="0"/>
                                          </p:stCondLst>
                                        </p:cTn>
                                        <p:tgtEl>
                                          <p:spTgt spid="801798"/>
                                        </p:tgtEl>
                                        <p:attrNameLst>
                                          <p:attrName>style.visibility</p:attrName>
                                        </p:attrNameLst>
                                      </p:cBhvr>
                                      <p:to>
                                        <p:strVal val="visible"/>
                                      </p:to>
                                    </p:set>
                                    <p:animEffect transition="in" filter="wipe(left)">
                                      <p:cBhvr>
                                        <p:cTn id="24" dur="2000"/>
                                        <p:tgtEl>
                                          <p:spTgt spid="801798"/>
                                        </p:tgtEl>
                                      </p:cBhvr>
                                    </p:animEffect>
                                  </p:childTnLst>
                                </p:cTn>
                              </p:par>
                            </p:childTnLst>
                          </p:cTn>
                        </p:par>
                        <p:par>
                          <p:cTn id="25" fill="hold" nodeType="afterGroup">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801800"/>
                                        </p:tgtEl>
                                        <p:attrNameLst>
                                          <p:attrName>style.visibility</p:attrName>
                                        </p:attrNameLst>
                                      </p:cBhvr>
                                      <p:to>
                                        <p:strVal val="visible"/>
                                      </p:to>
                                    </p:set>
                                    <p:animEffect transition="in" filter="wipe(left)">
                                      <p:cBhvr>
                                        <p:cTn id="28" dur="2000"/>
                                        <p:tgtEl>
                                          <p:spTgt spid="801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5" grpId="0"/>
      <p:bldP spid="801799" grpId="0"/>
      <p:bldP spid="80180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F2F0C15-F101-4574-B09C-FF8EF76F6F72}" type="slidenum">
              <a:rPr lang="en-US" altLang="zh-CN" sz="1400">
                <a:solidFill>
                  <a:srgbClr val="000000"/>
                </a:solidFill>
              </a:rPr>
              <a:pPr algn="r"/>
              <a:t>66</a:t>
            </a:fld>
            <a:endParaRPr lang="en-US" altLang="zh-CN" sz="1400">
              <a:solidFill>
                <a:srgbClr val="000000"/>
              </a:solidFill>
            </a:endParaRPr>
          </a:p>
        </p:txBody>
      </p:sp>
      <p:sp>
        <p:nvSpPr>
          <p:cNvPr id="802818" name="Rectangle 2"/>
          <p:cNvSpPr>
            <a:spLocks noChangeArrowheads="1"/>
          </p:cNvSpPr>
          <p:nvPr/>
        </p:nvSpPr>
        <p:spPr bwMode="auto">
          <a:xfrm>
            <a:off x="1631950" y="692150"/>
            <a:ext cx="370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spcBef>
                <a:spcPct val="50000"/>
              </a:spcBef>
            </a:pPr>
            <a:r>
              <a:rPr lang="en-US" altLang="zh-CN" sz="2400" b="1">
                <a:solidFill>
                  <a:srgbClr val="000000"/>
                </a:solidFill>
                <a:latin typeface="Times New Roman" panose="02020603050405020304" pitchFamily="18" charset="0"/>
                <a:ea typeface="楷体_GB2312" pitchFamily="49" charset="-122"/>
              </a:rPr>
              <a:t>So , Attenuation constant</a:t>
            </a:r>
            <a:endParaRPr lang="en-US" altLang="zh-CN" sz="2400">
              <a:solidFill>
                <a:srgbClr val="000000"/>
              </a:solidFill>
              <a:latin typeface="Times New Roman" panose="02020603050405020304" pitchFamily="18" charset="0"/>
              <a:ea typeface="楷体_GB2312" pitchFamily="49" charset="-122"/>
            </a:endParaRPr>
          </a:p>
        </p:txBody>
      </p:sp>
      <p:graphicFrame>
        <p:nvGraphicFramePr>
          <p:cNvPr id="802819" name="Object 4"/>
          <p:cNvGraphicFramePr>
            <a:graphicFrameLocks noChangeAspect="1"/>
          </p:cNvGraphicFramePr>
          <p:nvPr/>
        </p:nvGraphicFramePr>
        <p:xfrm>
          <a:off x="3432175" y="1036639"/>
          <a:ext cx="6770688" cy="579437"/>
        </p:xfrm>
        <a:graphic>
          <a:graphicData uri="http://schemas.openxmlformats.org/presentationml/2006/ole">
            <mc:AlternateContent xmlns:mc="http://schemas.openxmlformats.org/markup-compatibility/2006">
              <mc:Choice xmlns:v="urn:schemas-microsoft-com:vml" Requires="v">
                <p:oleObj spid="_x0000_s264314" name="Equation" r:id="rId3" imgW="4398480" imgH="355320" progId="Equation.DSMT4">
                  <p:embed/>
                </p:oleObj>
              </mc:Choice>
              <mc:Fallback>
                <p:oleObj name="Equation" r:id="rId3" imgW="4398480" imgH="3553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1036639"/>
                        <a:ext cx="6770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2820" name="Object 5"/>
          <p:cNvGraphicFramePr>
            <a:graphicFrameLocks noChangeAspect="1"/>
          </p:cNvGraphicFramePr>
          <p:nvPr/>
        </p:nvGraphicFramePr>
        <p:xfrm>
          <a:off x="4078288" y="2219325"/>
          <a:ext cx="6303962" cy="1028700"/>
        </p:xfrm>
        <a:graphic>
          <a:graphicData uri="http://schemas.openxmlformats.org/presentationml/2006/ole">
            <mc:AlternateContent xmlns:mc="http://schemas.openxmlformats.org/markup-compatibility/2006">
              <mc:Choice xmlns:v="urn:schemas-microsoft-com:vml" Requires="v">
                <p:oleObj spid="_x0000_s264315" name="Equation" r:id="rId5" imgW="3737520" imgH="596520" progId="Equation.DSMT4">
                  <p:embed/>
                </p:oleObj>
              </mc:Choice>
              <mc:Fallback>
                <p:oleObj name="Equation" r:id="rId5" imgW="3737520" imgH="596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8288" y="2219325"/>
                        <a:ext cx="6303962"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2821" name="Object 6"/>
          <p:cNvGraphicFramePr>
            <a:graphicFrameLocks noChangeAspect="1"/>
          </p:cNvGraphicFramePr>
          <p:nvPr/>
        </p:nvGraphicFramePr>
        <p:xfrm>
          <a:off x="4243389" y="3248026"/>
          <a:ext cx="3862387" cy="936625"/>
        </p:xfrm>
        <a:graphic>
          <a:graphicData uri="http://schemas.openxmlformats.org/presentationml/2006/ole">
            <mc:AlternateContent xmlns:mc="http://schemas.openxmlformats.org/markup-compatibility/2006">
              <mc:Choice xmlns:v="urn:schemas-microsoft-com:vml" Requires="v">
                <p:oleObj spid="_x0000_s264316" name="Equation" r:id="rId7" imgW="2440800" imgH="583920" progId="Equation.DSMT4">
                  <p:embed/>
                </p:oleObj>
              </mc:Choice>
              <mc:Fallback>
                <p:oleObj name="Equation" r:id="rId7" imgW="2440800" imgH="5839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3389" y="3248026"/>
                        <a:ext cx="38623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2822" name="Object 7"/>
          <p:cNvGraphicFramePr>
            <a:graphicFrameLocks noChangeAspect="1"/>
          </p:cNvGraphicFramePr>
          <p:nvPr/>
        </p:nvGraphicFramePr>
        <p:xfrm>
          <a:off x="3587751" y="4259263"/>
          <a:ext cx="3071813" cy="825500"/>
        </p:xfrm>
        <a:graphic>
          <a:graphicData uri="http://schemas.openxmlformats.org/presentationml/2006/ole">
            <mc:AlternateContent xmlns:mc="http://schemas.openxmlformats.org/markup-compatibility/2006">
              <mc:Choice xmlns:v="urn:schemas-microsoft-com:vml" Requires="v">
                <p:oleObj spid="_x0000_s264317" name="Equation" r:id="rId9" imgW="2072160" imgH="545760" progId="Equation.DSMT4">
                  <p:embed/>
                </p:oleObj>
              </mc:Choice>
              <mc:Fallback>
                <p:oleObj name="Equation" r:id="rId9" imgW="2072160" imgH="5457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7751" y="4259263"/>
                        <a:ext cx="30718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2823" name="Object 8"/>
          <p:cNvGraphicFramePr>
            <a:graphicFrameLocks noChangeAspect="1"/>
          </p:cNvGraphicFramePr>
          <p:nvPr/>
        </p:nvGraphicFramePr>
        <p:xfrm>
          <a:off x="3648076" y="5264151"/>
          <a:ext cx="3167063" cy="828675"/>
        </p:xfrm>
        <a:graphic>
          <a:graphicData uri="http://schemas.openxmlformats.org/presentationml/2006/ole">
            <mc:AlternateContent xmlns:mc="http://schemas.openxmlformats.org/markup-compatibility/2006">
              <mc:Choice xmlns:v="urn:schemas-microsoft-com:vml" Requires="v">
                <p:oleObj spid="_x0000_s264318" name="Equation" r:id="rId11" imgW="1983240" imgH="507600" progId="Equation.DSMT4">
                  <p:embed/>
                </p:oleObj>
              </mc:Choice>
              <mc:Fallback>
                <p:oleObj name="Equation" r:id="rId11" imgW="1983240" imgH="507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076" y="5264151"/>
                        <a:ext cx="316706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2824" name="Rectangle 8"/>
          <p:cNvSpPr>
            <a:spLocks noChangeArrowheads="1"/>
          </p:cNvSpPr>
          <p:nvPr/>
        </p:nvSpPr>
        <p:spPr bwMode="auto">
          <a:xfrm>
            <a:off x="1992314" y="1606550"/>
            <a:ext cx="2967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Phase constant</a:t>
            </a:r>
          </a:p>
        </p:txBody>
      </p:sp>
      <p:sp>
        <p:nvSpPr>
          <p:cNvPr id="802825" name="Rectangle 9"/>
          <p:cNvSpPr>
            <a:spLocks noChangeArrowheads="1"/>
          </p:cNvSpPr>
          <p:nvPr/>
        </p:nvSpPr>
        <p:spPr bwMode="auto">
          <a:xfrm>
            <a:off x="1524001" y="2466976"/>
            <a:ext cx="262731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The characteristic</a:t>
            </a:r>
          </a:p>
          <a:p>
            <a:pPr>
              <a:spcBef>
                <a:spcPct val="20000"/>
              </a:spcBef>
            </a:pPr>
            <a:r>
              <a:rPr lang="en-US" altLang="zh-CN" sz="2400" b="1">
                <a:solidFill>
                  <a:srgbClr val="000000"/>
                </a:solidFill>
                <a:latin typeface="Times New Roman" panose="02020603050405020304" pitchFamily="18" charset="0"/>
                <a:ea typeface="楷体_GB2312" pitchFamily="49" charset="-122"/>
              </a:rPr>
              <a:t>impedance</a:t>
            </a:r>
          </a:p>
        </p:txBody>
      </p:sp>
      <p:graphicFrame>
        <p:nvGraphicFramePr>
          <p:cNvPr id="802826" name="Object 11"/>
          <p:cNvGraphicFramePr>
            <a:graphicFrameLocks noChangeAspect="1"/>
          </p:cNvGraphicFramePr>
          <p:nvPr/>
        </p:nvGraphicFramePr>
        <p:xfrm>
          <a:off x="5519739" y="1619250"/>
          <a:ext cx="2473325" cy="420688"/>
        </p:xfrm>
        <a:graphic>
          <a:graphicData uri="http://schemas.openxmlformats.org/presentationml/2006/ole">
            <mc:AlternateContent xmlns:mc="http://schemas.openxmlformats.org/markup-compatibility/2006">
              <mc:Choice xmlns:v="urn:schemas-microsoft-com:vml" Requires="v">
                <p:oleObj spid="_x0000_s264319" name="Equation" r:id="rId13" imgW="1601640" imgH="253800" progId="Equation.DSMT4">
                  <p:embed/>
                </p:oleObj>
              </mc:Choice>
              <mc:Fallback>
                <p:oleObj name="Equation" r:id="rId13" imgW="1601640" imgH="253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9739" y="1619250"/>
                        <a:ext cx="24733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2827" name="Rectangle 11"/>
          <p:cNvSpPr>
            <a:spLocks noChangeArrowheads="1"/>
          </p:cNvSpPr>
          <p:nvPr/>
        </p:nvSpPr>
        <p:spPr bwMode="auto">
          <a:xfrm>
            <a:off x="1939925" y="3440113"/>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Phase velocity</a:t>
            </a:r>
          </a:p>
        </p:txBody>
      </p:sp>
      <p:sp>
        <p:nvSpPr>
          <p:cNvPr id="802828" name="Rectangle 12"/>
          <p:cNvSpPr>
            <a:spLocks noChangeArrowheads="1"/>
          </p:cNvSpPr>
          <p:nvPr/>
        </p:nvSpPr>
        <p:spPr bwMode="auto">
          <a:xfrm>
            <a:off x="1524001" y="4365625"/>
            <a:ext cx="212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Wavelebgth</a:t>
            </a:r>
          </a:p>
        </p:txBody>
      </p:sp>
      <p:sp>
        <p:nvSpPr>
          <p:cNvPr id="802829" name="Rectangle 13"/>
          <p:cNvSpPr>
            <a:spLocks noChangeArrowheads="1"/>
          </p:cNvSpPr>
          <p:nvPr/>
        </p:nvSpPr>
        <p:spPr bwMode="auto">
          <a:xfrm>
            <a:off x="1631950" y="5419725"/>
            <a:ext cx="2446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Skin depth</a:t>
            </a:r>
          </a:p>
        </p:txBody>
      </p:sp>
      <p:pic>
        <p:nvPicPr>
          <p:cNvPr id="11" name="Picture 2"/>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9545638" y="5589588"/>
            <a:ext cx="1122362" cy="1200150"/>
          </a:xfrm>
          <a:prstGeom prst="rect">
            <a:avLst/>
          </a:prstGeom>
          <a:noFill/>
          <a:ln w="9525">
            <a:noFill/>
            <a:miter lim="800000"/>
            <a:headEnd/>
            <a:tailEnd/>
          </a:ln>
          <a:effectLst>
            <a:outerShdw blurRad="50800" dist="38100" dir="2700000" algn="tl" rotWithShape="0">
              <a:srgbClr val="FFC000">
                <a:alpha val="40000"/>
              </a:srgbClr>
            </a:outerShdw>
          </a:effectLst>
        </p:spPr>
      </p:pic>
    </p:spTree>
    <p:extLst>
      <p:ext uri="{BB962C8B-B14F-4D97-AF65-F5344CB8AC3E}">
        <p14:creationId xmlns:p14="http://schemas.microsoft.com/office/powerpoint/2010/main" val="192522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2818"/>
                                        </p:tgtEl>
                                        <p:attrNameLst>
                                          <p:attrName>style.visibility</p:attrName>
                                        </p:attrNameLst>
                                      </p:cBhvr>
                                      <p:to>
                                        <p:strVal val="visible"/>
                                      </p:to>
                                    </p:set>
                                    <p:animEffect transition="in" filter="wipe(left)">
                                      <p:cBhvr>
                                        <p:cTn id="7" dur="2000"/>
                                        <p:tgtEl>
                                          <p:spTgt spid="802818"/>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802819"/>
                                        </p:tgtEl>
                                        <p:attrNameLst>
                                          <p:attrName>style.visibility</p:attrName>
                                        </p:attrNameLst>
                                      </p:cBhvr>
                                      <p:to>
                                        <p:strVal val="visible"/>
                                      </p:to>
                                    </p:set>
                                    <p:animEffect transition="in" filter="wipe(left)">
                                      <p:cBhvr>
                                        <p:cTn id="11" dur="2000"/>
                                        <p:tgtEl>
                                          <p:spTgt spid="8028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02824"/>
                                        </p:tgtEl>
                                        <p:attrNameLst>
                                          <p:attrName>style.visibility</p:attrName>
                                        </p:attrNameLst>
                                      </p:cBhvr>
                                      <p:to>
                                        <p:strVal val="visible"/>
                                      </p:to>
                                    </p:set>
                                    <p:animEffect transition="in" filter="wipe(left)">
                                      <p:cBhvr>
                                        <p:cTn id="16" dur="2000"/>
                                        <p:tgtEl>
                                          <p:spTgt spid="802824"/>
                                        </p:tgtEl>
                                      </p:cBhvr>
                                    </p:animEffect>
                                  </p:childTnLst>
                                </p:cTn>
                              </p:par>
                            </p:childTnLst>
                          </p:cTn>
                        </p:par>
                        <p:par>
                          <p:cTn id="17" fill="hold" nodeType="afterGroup">
                            <p:stCondLst>
                              <p:cond delay="2000"/>
                            </p:stCondLst>
                            <p:childTnLst>
                              <p:par>
                                <p:cTn id="18" presetID="22" presetClass="entr" presetSubtype="8" fill="hold" nodeType="afterEffect">
                                  <p:stCondLst>
                                    <p:cond delay="0"/>
                                  </p:stCondLst>
                                  <p:childTnLst>
                                    <p:set>
                                      <p:cBhvr>
                                        <p:cTn id="19" dur="1" fill="hold">
                                          <p:stCondLst>
                                            <p:cond delay="0"/>
                                          </p:stCondLst>
                                        </p:cTn>
                                        <p:tgtEl>
                                          <p:spTgt spid="802826"/>
                                        </p:tgtEl>
                                        <p:attrNameLst>
                                          <p:attrName>style.visibility</p:attrName>
                                        </p:attrNameLst>
                                      </p:cBhvr>
                                      <p:to>
                                        <p:strVal val="visible"/>
                                      </p:to>
                                    </p:set>
                                    <p:animEffect transition="in" filter="wipe(left)">
                                      <p:cBhvr>
                                        <p:cTn id="20" dur="2000"/>
                                        <p:tgtEl>
                                          <p:spTgt spid="8028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02825"/>
                                        </p:tgtEl>
                                        <p:attrNameLst>
                                          <p:attrName>style.visibility</p:attrName>
                                        </p:attrNameLst>
                                      </p:cBhvr>
                                      <p:to>
                                        <p:strVal val="visible"/>
                                      </p:to>
                                    </p:set>
                                    <p:animEffect transition="in" filter="wipe(left)">
                                      <p:cBhvr>
                                        <p:cTn id="25" dur="2000"/>
                                        <p:tgtEl>
                                          <p:spTgt spid="802825"/>
                                        </p:tgtEl>
                                      </p:cBhvr>
                                    </p:animEffect>
                                  </p:childTnLst>
                                </p:cTn>
                              </p:par>
                            </p:childTnLst>
                          </p:cTn>
                        </p:par>
                        <p:par>
                          <p:cTn id="26" fill="hold" nodeType="afterGroup">
                            <p:stCondLst>
                              <p:cond delay="2000"/>
                            </p:stCondLst>
                            <p:childTnLst>
                              <p:par>
                                <p:cTn id="27" presetID="22" presetClass="entr" presetSubtype="8" fill="hold" nodeType="afterEffect">
                                  <p:stCondLst>
                                    <p:cond delay="0"/>
                                  </p:stCondLst>
                                  <p:childTnLst>
                                    <p:set>
                                      <p:cBhvr>
                                        <p:cTn id="28" dur="1" fill="hold">
                                          <p:stCondLst>
                                            <p:cond delay="0"/>
                                          </p:stCondLst>
                                        </p:cTn>
                                        <p:tgtEl>
                                          <p:spTgt spid="802820"/>
                                        </p:tgtEl>
                                        <p:attrNameLst>
                                          <p:attrName>style.visibility</p:attrName>
                                        </p:attrNameLst>
                                      </p:cBhvr>
                                      <p:to>
                                        <p:strVal val="visible"/>
                                      </p:to>
                                    </p:set>
                                    <p:animEffect transition="in" filter="wipe(left)">
                                      <p:cBhvr>
                                        <p:cTn id="29" dur="2000"/>
                                        <p:tgtEl>
                                          <p:spTgt spid="8028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02827"/>
                                        </p:tgtEl>
                                        <p:attrNameLst>
                                          <p:attrName>style.visibility</p:attrName>
                                        </p:attrNameLst>
                                      </p:cBhvr>
                                      <p:to>
                                        <p:strVal val="visible"/>
                                      </p:to>
                                    </p:set>
                                    <p:animEffect transition="in" filter="wipe(left)">
                                      <p:cBhvr>
                                        <p:cTn id="34" dur="2000"/>
                                        <p:tgtEl>
                                          <p:spTgt spid="802827"/>
                                        </p:tgtEl>
                                      </p:cBhvr>
                                    </p:animEffect>
                                  </p:childTnLst>
                                </p:cTn>
                              </p:par>
                            </p:childTnLst>
                          </p:cTn>
                        </p:par>
                        <p:par>
                          <p:cTn id="35" fill="hold" nodeType="afterGroup">
                            <p:stCondLst>
                              <p:cond delay="2000"/>
                            </p:stCondLst>
                            <p:childTnLst>
                              <p:par>
                                <p:cTn id="36" presetID="22" presetClass="entr" presetSubtype="8" fill="hold" nodeType="afterEffect">
                                  <p:stCondLst>
                                    <p:cond delay="0"/>
                                  </p:stCondLst>
                                  <p:childTnLst>
                                    <p:set>
                                      <p:cBhvr>
                                        <p:cTn id="37" dur="1" fill="hold">
                                          <p:stCondLst>
                                            <p:cond delay="0"/>
                                          </p:stCondLst>
                                        </p:cTn>
                                        <p:tgtEl>
                                          <p:spTgt spid="802821"/>
                                        </p:tgtEl>
                                        <p:attrNameLst>
                                          <p:attrName>style.visibility</p:attrName>
                                        </p:attrNameLst>
                                      </p:cBhvr>
                                      <p:to>
                                        <p:strVal val="visible"/>
                                      </p:to>
                                    </p:set>
                                    <p:animEffect transition="in" filter="wipe(left)">
                                      <p:cBhvr>
                                        <p:cTn id="38" dur="2000"/>
                                        <p:tgtEl>
                                          <p:spTgt spid="80282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02828"/>
                                        </p:tgtEl>
                                        <p:attrNameLst>
                                          <p:attrName>style.visibility</p:attrName>
                                        </p:attrNameLst>
                                      </p:cBhvr>
                                      <p:to>
                                        <p:strVal val="visible"/>
                                      </p:to>
                                    </p:set>
                                    <p:animEffect transition="in" filter="wipe(left)">
                                      <p:cBhvr>
                                        <p:cTn id="43" dur="2000"/>
                                        <p:tgtEl>
                                          <p:spTgt spid="802828"/>
                                        </p:tgtEl>
                                      </p:cBhvr>
                                    </p:animEffect>
                                  </p:childTnLst>
                                </p:cTn>
                              </p:par>
                            </p:childTnLst>
                          </p:cTn>
                        </p:par>
                        <p:par>
                          <p:cTn id="44" fill="hold" nodeType="afterGroup">
                            <p:stCondLst>
                              <p:cond delay="2000"/>
                            </p:stCondLst>
                            <p:childTnLst>
                              <p:par>
                                <p:cTn id="45" presetID="22" presetClass="entr" presetSubtype="8" fill="hold" nodeType="afterEffect">
                                  <p:stCondLst>
                                    <p:cond delay="0"/>
                                  </p:stCondLst>
                                  <p:childTnLst>
                                    <p:set>
                                      <p:cBhvr>
                                        <p:cTn id="46" dur="1" fill="hold">
                                          <p:stCondLst>
                                            <p:cond delay="0"/>
                                          </p:stCondLst>
                                        </p:cTn>
                                        <p:tgtEl>
                                          <p:spTgt spid="802822"/>
                                        </p:tgtEl>
                                        <p:attrNameLst>
                                          <p:attrName>style.visibility</p:attrName>
                                        </p:attrNameLst>
                                      </p:cBhvr>
                                      <p:to>
                                        <p:strVal val="visible"/>
                                      </p:to>
                                    </p:set>
                                    <p:animEffect transition="in" filter="wipe(left)">
                                      <p:cBhvr>
                                        <p:cTn id="47" dur="2000"/>
                                        <p:tgtEl>
                                          <p:spTgt spid="8028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02829"/>
                                        </p:tgtEl>
                                        <p:attrNameLst>
                                          <p:attrName>style.visibility</p:attrName>
                                        </p:attrNameLst>
                                      </p:cBhvr>
                                      <p:to>
                                        <p:strVal val="visible"/>
                                      </p:to>
                                    </p:set>
                                    <p:animEffect transition="in" filter="wipe(left)">
                                      <p:cBhvr>
                                        <p:cTn id="52" dur="2000"/>
                                        <p:tgtEl>
                                          <p:spTgt spid="802829"/>
                                        </p:tgtEl>
                                      </p:cBhvr>
                                    </p:animEffect>
                                  </p:childTnLst>
                                </p:cTn>
                              </p:par>
                            </p:childTnLst>
                          </p:cTn>
                        </p:par>
                        <p:par>
                          <p:cTn id="53" fill="hold" nodeType="afterGroup">
                            <p:stCondLst>
                              <p:cond delay="2000"/>
                            </p:stCondLst>
                            <p:childTnLst>
                              <p:par>
                                <p:cTn id="54" presetID="22" presetClass="entr" presetSubtype="8" fill="hold" nodeType="afterEffect">
                                  <p:stCondLst>
                                    <p:cond delay="0"/>
                                  </p:stCondLst>
                                  <p:childTnLst>
                                    <p:set>
                                      <p:cBhvr>
                                        <p:cTn id="55" dur="1" fill="hold">
                                          <p:stCondLst>
                                            <p:cond delay="0"/>
                                          </p:stCondLst>
                                        </p:cTn>
                                        <p:tgtEl>
                                          <p:spTgt spid="802823"/>
                                        </p:tgtEl>
                                        <p:attrNameLst>
                                          <p:attrName>style.visibility</p:attrName>
                                        </p:attrNameLst>
                                      </p:cBhvr>
                                      <p:to>
                                        <p:strVal val="visible"/>
                                      </p:to>
                                    </p:set>
                                    <p:animEffect transition="in" filter="wipe(left)">
                                      <p:cBhvr>
                                        <p:cTn id="56" dur="2000"/>
                                        <p:tgtEl>
                                          <p:spTgt spid="80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18" grpId="0"/>
      <p:bldP spid="802824" grpId="0"/>
      <p:bldP spid="802825" grpId="0"/>
      <p:bldP spid="802827" grpId="0"/>
      <p:bldP spid="802828" grpId="0"/>
      <p:bldP spid="8028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7CBA561-1BF9-4757-B7F0-CA68FF09F911}" type="slidenum">
              <a:rPr lang="en-US" altLang="zh-CN" sz="1400">
                <a:solidFill>
                  <a:srgbClr val="000000"/>
                </a:solidFill>
              </a:rPr>
              <a:pPr algn="r"/>
              <a:t>67</a:t>
            </a:fld>
            <a:endParaRPr lang="en-US" altLang="zh-CN" sz="1400">
              <a:solidFill>
                <a:srgbClr val="000000"/>
              </a:solidFill>
            </a:endParaRPr>
          </a:p>
        </p:txBody>
      </p:sp>
      <p:sp>
        <p:nvSpPr>
          <p:cNvPr id="279555" name="Rectangle 2"/>
          <p:cNvSpPr>
            <a:spLocks noChangeArrowheads="1"/>
          </p:cNvSpPr>
          <p:nvPr/>
        </p:nvSpPr>
        <p:spPr bwMode="auto">
          <a:xfrm>
            <a:off x="6003925" y="573089"/>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803843" name="Rectangle 3"/>
          <p:cNvSpPr>
            <a:spLocks noChangeArrowheads="1"/>
          </p:cNvSpPr>
          <p:nvPr/>
        </p:nvSpPr>
        <p:spPr bwMode="auto">
          <a:xfrm>
            <a:off x="1595438" y="571500"/>
            <a:ext cx="90725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zh-CN" altLang="en-US" b="1">
                <a:solidFill>
                  <a:srgbClr val="0000CC"/>
                </a:solidFill>
                <a:latin typeface="Times New Roman" panose="02020603050405020304" pitchFamily="18" charset="0"/>
              </a:rPr>
              <a:t>（</a:t>
            </a:r>
            <a:r>
              <a:rPr lang="en-US" altLang="zh-CN" b="1">
                <a:solidFill>
                  <a:srgbClr val="0000CC"/>
                </a:solidFill>
                <a:latin typeface="Times New Roman" panose="02020603050405020304" pitchFamily="18" charset="0"/>
              </a:rPr>
              <a:t>2</a:t>
            </a:r>
            <a:r>
              <a:rPr lang="zh-CN" altLang="en-US" b="1">
                <a:solidFill>
                  <a:srgbClr val="0000CC"/>
                </a:solidFill>
                <a:latin typeface="Times New Roman" panose="02020603050405020304" pitchFamily="18" charset="0"/>
              </a:rPr>
              <a:t>） </a:t>
            </a:r>
            <a:r>
              <a:rPr lang="en-US" altLang="zh-CN" b="1">
                <a:solidFill>
                  <a:srgbClr val="0000CC"/>
                </a:solidFill>
                <a:latin typeface="Times New Roman" panose="02020603050405020304" pitchFamily="18" charset="0"/>
              </a:rPr>
              <a:t>Let e</a:t>
            </a:r>
            <a:r>
              <a:rPr lang="en-US" altLang="zh-CN" b="1" baseline="30000">
                <a:solidFill>
                  <a:srgbClr val="0000CC"/>
                </a:solidFill>
                <a:latin typeface="Times New Roman" panose="02020603050405020304" pitchFamily="18" charset="0"/>
                <a:cs typeface="Times New Roman" panose="02020603050405020304" pitchFamily="18" charset="0"/>
              </a:rPr>
              <a:t>-</a:t>
            </a:r>
            <a:r>
              <a:rPr lang="el-GR" altLang="zh-CN" b="1" i="1" baseline="30000">
                <a:solidFill>
                  <a:srgbClr val="0000CC"/>
                </a:solidFill>
                <a:latin typeface="Times New Roman" panose="02020603050405020304" pitchFamily="18" charset="0"/>
                <a:cs typeface="Times New Roman" panose="02020603050405020304" pitchFamily="18" charset="0"/>
              </a:rPr>
              <a:t>α</a:t>
            </a:r>
            <a:r>
              <a:rPr lang="en-US" altLang="zh-CN" i="1" baseline="30000">
                <a:solidFill>
                  <a:srgbClr val="0000CC"/>
                </a:solidFill>
                <a:latin typeface="Times New Roman" panose="02020603050405020304" pitchFamily="18" charset="0"/>
                <a:cs typeface="Times New Roman" panose="02020603050405020304" pitchFamily="18" charset="0"/>
              </a:rPr>
              <a:t>z</a:t>
            </a:r>
            <a:r>
              <a:rPr lang="zh-CN" altLang="en-US" b="1">
                <a:solidFill>
                  <a:srgbClr val="0000CC"/>
                </a:solidFill>
                <a:latin typeface="Times New Roman" panose="02020603050405020304" pitchFamily="18" charset="0"/>
                <a:ea typeface="楷体_GB2312" pitchFamily="49" charset="-122"/>
                <a:cs typeface="Times New Roman" panose="02020603050405020304" pitchFamily="18" charset="0"/>
              </a:rPr>
              <a:t>＝</a:t>
            </a:r>
            <a:r>
              <a:rPr lang="en-US" altLang="zh-CN" b="1">
                <a:solidFill>
                  <a:srgbClr val="0000CC"/>
                </a:solidFill>
                <a:latin typeface="Times New Roman" panose="02020603050405020304" pitchFamily="18" charset="0"/>
                <a:cs typeface="Times New Roman" panose="02020603050405020304" pitchFamily="18" charset="0"/>
              </a:rPr>
              <a:t>1/1000</a:t>
            </a:r>
            <a:r>
              <a:rPr lang="zh-CN" altLang="en-US" b="1">
                <a:solidFill>
                  <a:srgbClr val="0000CC"/>
                </a:solidFill>
                <a:latin typeface="Times New Roman" panose="02020603050405020304" pitchFamily="18" charset="0"/>
                <a:cs typeface="Times New Roman" panose="02020603050405020304" pitchFamily="18" charset="0"/>
              </a:rPr>
              <a:t>， </a:t>
            </a:r>
            <a:r>
              <a:rPr lang="en-US" altLang="zh-CN" b="1">
                <a:solidFill>
                  <a:srgbClr val="0000CC"/>
                </a:solidFill>
                <a:latin typeface="Times New Roman" panose="02020603050405020304" pitchFamily="18" charset="0"/>
                <a:cs typeface="Times New Roman" panose="02020603050405020304" pitchFamily="18" charset="0"/>
              </a:rPr>
              <a:t>i.e. </a:t>
            </a:r>
            <a:r>
              <a:rPr lang="en-US" altLang="zh-CN" b="1">
                <a:solidFill>
                  <a:srgbClr val="0000CC"/>
                </a:solidFill>
                <a:latin typeface="Times New Roman" panose="02020603050405020304" pitchFamily="18" charset="0"/>
                <a:ea typeface="楷体_GB2312" pitchFamily="49" charset="-122"/>
              </a:rPr>
              <a:t>e</a:t>
            </a:r>
            <a:r>
              <a:rPr lang="el-GR" altLang="zh-CN" b="1" i="1" baseline="30000">
                <a:solidFill>
                  <a:srgbClr val="0000CC"/>
                </a:solidFill>
                <a:latin typeface="Times New Roman" panose="02020603050405020304" pitchFamily="18" charset="0"/>
                <a:ea typeface="楷体_GB2312" pitchFamily="49" charset="-122"/>
              </a:rPr>
              <a:t>α</a:t>
            </a:r>
            <a:r>
              <a:rPr lang="en-US" altLang="zh-CN" i="1" baseline="30000">
                <a:solidFill>
                  <a:srgbClr val="0000CC"/>
                </a:solidFill>
                <a:latin typeface="Times New Roman" panose="02020603050405020304" pitchFamily="18" charset="0"/>
                <a:ea typeface="楷体_GB2312" pitchFamily="49" charset="-122"/>
              </a:rPr>
              <a:t>z</a:t>
            </a:r>
            <a:r>
              <a:rPr lang="zh-CN" altLang="en-US" b="1">
                <a:solidFill>
                  <a:srgbClr val="0000CC"/>
                </a:solidFill>
                <a:latin typeface="Times New Roman" panose="02020603050405020304" pitchFamily="18" charset="0"/>
                <a:ea typeface="楷体_GB2312" pitchFamily="49" charset="-122"/>
              </a:rPr>
              <a:t>＝</a:t>
            </a:r>
            <a:r>
              <a:rPr lang="en-US" altLang="zh-CN" b="1">
                <a:solidFill>
                  <a:srgbClr val="0000CC"/>
                </a:solidFill>
                <a:latin typeface="Times New Roman" panose="02020603050405020304" pitchFamily="18" charset="0"/>
                <a:ea typeface="楷体_GB2312" pitchFamily="49" charset="-122"/>
              </a:rPr>
              <a:t>1000</a:t>
            </a:r>
            <a:r>
              <a:rPr lang="zh-CN" altLang="en-US" b="1">
                <a:solidFill>
                  <a:srgbClr val="0000CC"/>
                </a:solidFill>
                <a:latin typeface="Times New Roman" panose="02020603050405020304" pitchFamily="18" charset="0"/>
                <a:ea typeface="楷体_GB2312" pitchFamily="49" charset="-122"/>
              </a:rPr>
              <a:t>，</a:t>
            </a:r>
            <a:r>
              <a:rPr lang="en-US" altLang="zh-CN" b="1">
                <a:solidFill>
                  <a:srgbClr val="000000"/>
                </a:solidFill>
                <a:latin typeface="Times New Roman" panose="02020603050405020304" pitchFamily="18" charset="0"/>
                <a:ea typeface="楷体_GB2312" pitchFamily="49" charset="-122"/>
              </a:rPr>
              <a:t>can get the distance of  wave propagation, when the amplitude of the electric field intensity reduced to  be 1/1000 of the value at z=0</a:t>
            </a:r>
            <a:endParaRPr lang="el-GR" altLang="zh-CN" b="1">
              <a:solidFill>
                <a:srgbClr val="000000"/>
              </a:solidFill>
              <a:latin typeface="Times New Roman" panose="02020603050405020304" pitchFamily="18" charset="0"/>
              <a:ea typeface="楷体_GB2312" pitchFamily="49" charset="-122"/>
            </a:endParaRPr>
          </a:p>
        </p:txBody>
      </p:sp>
      <p:graphicFrame>
        <p:nvGraphicFramePr>
          <p:cNvPr id="803844" name="Object 5"/>
          <p:cNvGraphicFramePr>
            <a:graphicFrameLocks noChangeAspect="1"/>
          </p:cNvGraphicFramePr>
          <p:nvPr/>
        </p:nvGraphicFramePr>
        <p:xfrm>
          <a:off x="3792539" y="1384301"/>
          <a:ext cx="4098925" cy="792163"/>
        </p:xfrm>
        <a:graphic>
          <a:graphicData uri="http://schemas.openxmlformats.org/presentationml/2006/ole">
            <mc:AlternateContent xmlns:mc="http://schemas.openxmlformats.org/markup-compatibility/2006">
              <mc:Choice xmlns:v="urn:schemas-microsoft-com:vml" Requires="v">
                <p:oleObj spid="_x0000_s265298" name="Equation" r:id="rId3" imgW="2682360" imgH="507600" progId="Equation.DSMT4">
                  <p:embed/>
                </p:oleObj>
              </mc:Choice>
              <mc:Fallback>
                <p:oleObj name="Equation" r:id="rId3" imgW="2682360" imgH="50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9" y="1384301"/>
                        <a:ext cx="40989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9558" name="Rectangle 5"/>
          <p:cNvSpPr>
            <a:spLocks noChangeArrowheads="1"/>
          </p:cNvSpPr>
          <p:nvPr/>
        </p:nvSpPr>
        <p:spPr bwMode="auto">
          <a:xfrm>
            <a:off x="1524000" y="455453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graphicFrame>
        <p:nvGraphicFramePr>
          <p:cNvPr id="803846" name="Object 7"/>
          <p:cNvGraphicFramePr>
            <a:graphicFrameLocks noChangeAspect="1"/>
          </p:cNvGraphicFramePr>
          <p:nvPr/>
        </p:nvGraphicFramePr>
        <p:xfrm>
          <a:off x="3676650" y="2711450"/>
          <a:ext cx="5340350" cy="573088"/>
        </p:xfrm>
        <a:graphic>
          <a:graphicData uri="http://schemas.openxmlformats.org/presentationml/2006/ole">
            <mc:AlternateContent xmlns:mc="http://schemas.openxmlformats.org/markup-compatibility/2006">
              <mc:Choice xmlns:v="urn:schemas-microsoft-com:vml" Requires="v">
                <p:oleObj spid="_x0000_s265299" name="Equation" r:id="rId5" imgW="3190680" imgH="330120" progId="Equation.DSMT4">
                  <p:embed/>
                </p:oleObj>
              </mc:Choice>
              <mc:Fallback>
                <p:oleObj name="Equation" r:id="rId5" imgW="3190680" imgH="330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6650" y="2711450"/>
                        <a:ext cx="534035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3847" name="Object 8"/>
          <p:cNvGraphicFramePr>
            <a:graphicFrameLocks noChangeAspect="1"/>
          </p:cNvGraphicFramePr>
          <p:nvPr/>
        </p:nvGraphicFramePr>
        <p:xfrm>
          <a:off x="3400426" y="3762375"/>
          <a:ext cx="6253163" cy="1098550"/>
        </p:xfrm>
        <a:graphic>
          <a:graphicData uri="http://schemas.openxmlformats.org/presentationml/2006/ole">
            <mc:AlternateContent xmlns:mc="http://schemas.openxmlformats.org/markup-compatibility/2006">
              <mc:Choice xmlns:v="urn:schemas-microsoft-com:vml" Requires="v">
                <p:oleObj spid="_x0000_s265300" name="Equation" r:id="rId7" imgW="3788280" imgH="659880" progId="Equation.DSMT4">
                  <p:embed/>
                </p:oleObj>
              </mc:Choice>
              <mc:Fallback>
                <p:oleObj name="Equation" r:id="rId7" imgW="3788280" imgH="6598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0426" y="3762375"/>
                        <a:ext cx="625316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9561" name="Rectangle 8"/>
          <p:cNvSpPr>
            <a:spLocks noChangeArrowheads="1"/>
          </p:cNvSpPr>
          <p:nvPr/>
        </p:nvSpPr>
        <p:spPr bwMode="auto">
          <a:xfrm>
            <a:off x="6003925" y="3255964"/>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803849" name="Object 10"/>
          <p:cNvGraphicFramePr>
            <a:graphicFrameLocks noChangeAspect="1"/>
          </p:cNvGraphicFramePr>
          <p:nvPr/>
        </p:nvGraphicFramePr>
        <p:xfrm>
          <a:off x="3386139" y="5129214"/>
          <a:ext cx="6429375" cy="1468437"/>
        </p:xfrm>
        <a:graphic>
          <a:graphicData uri="http://schemas.openxmlformats.org/presentationml/2006/ole">
            <mc:AlternateContent xmlns:mc="http://schemas.openxmlformats.org/markup-compatibility/2006">
              <mc:Choice xmlns:v="urn:schemas-microsoft-com:vml" Requires="v">
                <p:oleObj spid="_x0000_s265301" name="Equation" r:id="rId9" imgW="4258800" imgH="964440" progId="Equation.DSMT4">
                  <p:embed/>
                </p:oleObj>
              </mc:Choice>
              <mc:Fallback>
                <p:oleObj name="Equation" r:id="rId9" imgW="4258800" imgH="964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6139" y="5129214"/>
                        <a:ext cx="6429375"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3850" name="Rectangle 10"/>
          <p:cNvSpPr>
            <a:spLocks noChangeArrowheads="1"/>
          </p:cNvSpPr>
          <p:nvPr/>
        </p:nvSpPr>
        <p:spPr bwMode="auto">
          <a:xfrm>
            <a:off x="1631950" y="3259138"/>
            <a:ext cx="903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00"/>
                </a:solidFill>
                <a:latin typeface="Times New Roman" panose="02020603050405020304" pitchFamily="18" charset="0"/>
                <a:ea typeface="楷体_GB2312" pitchFamily="49" charset="-122"/>
              </a:rPr>
              <a:t>So at z = 0.8 m, the expression of instantaneous  electric field is</a:t>
            </a:r>
          </a:p>
        </p:txBody>
      </p:sp>
      <p:sp>
        <p:nvSpPr>
          <p:cNvPr id="803851" name="Rectangle 11"/>
          <p:cNvSpPr>
            <a:spLocks noChangeArrowheads="1"/>
          </p:cNvSpPr>
          <p:nvPr/>
        </p:nvSpPr>
        <p:spPr bwMode="auto">
          <a:xfrm>
            <a:off x="1631951" y="4772026"/>
            <a:ext cx="849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00"/>
                </a:solidFill>
                <a:latin typeface="Times New Roman" panose="02020603050405020304" pitchFamily="18" charset="0"/>
                <a:ea typeface="楷体_GB2312" pitchFamily="49" charset="-122"/>
              </a:rPr>
              <a:t>the expression of instantaneous  magnetic field is</a:t>
            </a:r>
          </a:p>
        </p:txBody>
      </p:sp>
      <p:sp>
        <p:nvSpPr>
          <p:cNvPr id="803852" name="Rectangle 12"/>
          <p:cNvSpPr>
            <a:spLocks noChangeArrowheads="1"/>
          </p:cNvSpPr>
          <p:nvPr/>
        </p:nvSpPr>
        <p:spPr bwMode="auto">
          <a:xfrm>
            <a:off x="1524000" y="2251076"/>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b="1">
                <a:solidFill>
                  <a:srgbClr val="0000CC"/>
                </a:solidFill>
                <a:latin typeface="Times New Roman" panose="02020603050405020304" pitchFamily="18" charset="0"/>
                <a:ea typeface="楷体_GB2312" pitchFamily="49" charset="-122"/>
              </a:rPr>
              <a:t>（</a:t>
            </a:r>
            <a:r>
              <a:rPr lang="en-US" altLang="zh-CN" b="1">
                <a:solidFill>
                  <a:srgbClr val="0000CC"/>
                </a:solidFill>
                <a:latin typeface="Times New Roman" panose="02020603050405020304" pitchFamily="18" charset="0"/>
                <a:ea typeface="楷体_GB2312" pitchFamily="49" charset="-122"/>
              </a:rPr>
              <a:t>3</a:t>
            </a:r>
            <a:r>
              <a:rPr lang="zh-CN" altLang="en-US" b="1">
                <a:solidFill>
                  <a:srgbClr val="0000CC"/>
                </a:solidFill>
                <a:latin typeface="Times New Roman" panose="02020603050405020304" pitchFamily="18" charset="0"/>
                <a:ea typeface="楷体_GB2312" pitchFamily="49" charset="-122"/>
              </a:rPr>
              <a:t>）</a:t>
            </a:r>
            <a:r>
              <a:rPr lang="en-US" altLang="zh-CN" b="1">
                <a:solidFill>
                  <a:srgbClr val="0000CC"/>
                </a:solidFill>
                <a:latin typeface="Times New Roman" panose="02020603050405020304" pitchFamily="18" charset="0"/>
                <a:ea typeface="楷体_GB2312" pitchFamily="49" charset="-122"/>
              </a:rPr>
              <a:t>According to the problem, the expression of instantaneous  electric field intensity is</a:t>
            </a:r>
          </a:p>
        </p:txBody>
      </p:sp>
    </p:spTree>
    <p:extLst>
      <p:ext uri="{BB962C8B-B14F-4D97-AF65-F5344CB8AC3E}">
        <p14:creationId xmlns:p14="http://schemas.microsoft.com/office/powerpoint/2010/main" val="760071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03843"/>
                                        </p:tgtEl>
                                        <p:attrNameLst>
                                          <p:attrName>style.visibility</p:attrName>
                                        </p:attrNameLst>
                                      </p:cBhvr>
                                      <p:to>
                                        <p:strVal val="visible"/>
                                      </p:to>
                                    </p:set>
                                    <p:animEffect transition="in" filter="wipe(up)">
                                      <p:cBhvr>
                                        <p:cTn id="7" dur="2000"/>
                                        <p:tgtEl>
                                          <p:spTgt spid="803843"/>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803844"/>
                                        </p:tgtEl>
                                        <p:attrNameLst>
                                          <p:attrName>style.visibility</p:attrName>
                                        </p:attrNameLst>
                                      </p:cBhvr>
                                      <p:to>
                                        <p:strVal val="visible"/>
                                      </p:to>
                                    </p:set>
                                    <p:animEffect transition="in" filter="wipe(left)">
                                      <p:cBhvr>
                                        <p:cTn id="11" dur="2000"/>
                                        <p:tgtEl>
                                          <p:spTgt spid="8038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03852"/>
                                        </p:tgtEl>
                                        <p:attrNameLst>
                                          <p:attrName>style.visibility</p:attrName>
                                        </p:attrNameLst>
                                      </p:cBhvr>
                                      <p:to>
                                        <p:strVal val="visible"/>
                                      </p:to>
                                    </p:set>
                                    <p:animEffect transition="in" filter="wipe(left)">
                                      <p:cBhvr>
                                        <p:cTn id="16" dur="2000"/>
                                        <p:tgtEl>
                                          <p:spTgt spid="803852"/>
                                        </p:tgtEl>
                                      </p:cBhvr>
                                    </p:animEffect>
                                  </p:childTnLst>
                                </p:cTn>
                              </p:par>
                            </p:childTnLst>
                          </p:cTn>
                        </p:par>
                        <p:par>
                          <p:cTn id="17" fill="hold" nodeType="afterGroup">
                            <p:stCondLst>
                              <p:cond delay="2000"/>
                            </p:stCondLst>
                            <p:childTnLst>
                              <p:par>
                                <p:cTn id="18" presetID="22" presetClass="entr" presetSubtype="8" fill="hold" nodeType="afterEffect">
                                  <p:stCondLst>
                                    <p:cond delay="0"/>
                                  </p:stCondLst>
                                  <p:childTnLst>
                                    <p:set>
                                      <p:cBhvr>
                                        <p:cTn id="19" dur="1" fill="hold">
                                          <p:stCondLst>
                                            <p:cond delay="0"/>
                                          </p:stCondLst>
                                        </p:cTn>
                                        <p:tgtEl>
                                          <p:spTgt spid="803846"/>
                                        </p:tgtEl>
                                        <p:attrNameLst>
                                          <p:attrName>style.visibility</p:attrName>
                                        </p:attrNameLst>
                                      </p:cBhvr>
                                      <p:to>
                                        <p:strVal val="visible"/>
                                      </p:to>
                                    </p:set>
                                    <p:animEffect transition="in" filter="wipe(left)">
                                      <p:cBhvr>
                                        <p:cTn id="20" dur="2000"/>
                                        <p:tgtEl>
                                          <p:spTgt spid="80384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03850"/>
                                        </p:tgtEl>
                                        <p:attrNameLst>
                                          <p:attrName>style.visibility</p:attrName>
                                        </p:attrNameLst>
                                      </p:cBhvr>
                                      <p:to>
                                        <p:strVal val="visible"/>
                                      </p:to>
                                    </p:set>
                                    <p:animEffect transition="in" filter="wipe(left)">
                                      <p:cBhvr>
                                        <p:cTn id="25" dur="2000"/>
                                        <p:tgtEl>
                                          <p:spTgt spid="803850"/>
                                        </p:tgtEl>
                                      </p:cBhvr>
                                    </p:animEffect>
                                  </p:childTnLst>
                                </p:cTn>
                              </p:par>
                            </p:childTnLst>
                          </p:cTn>
                        </p:par>
                        <p:par>
                          <p:cTn id="26" fill="hold" nodeType="afterGroup">
                            <p:stCondLst>
                              <p:cond delay="2000"/>
                            </p:stCondLst>
                            <p:childTnLst>
                              <p:par>
                                <p:cTn id="27" presetID="22" presetClass="entr" presetSubtype="1" fill="hold" nodeType="afterEffect">
                                  <p:stCondLst>
                                    <p:cond delay="0"/>
                                  </p:stCondLst>
                                  <p:childTnLst>
                                    <p:set>
                                      <p:cBhvr>
                                        <p:cTn id="28" dur="1" fill="hold">
                                          <p:stCondLst>
                                            <p:cond delay="0"/>
                                          </p:stCondLst>
                                        </p:cTn>
                                        <p:tgtEl>
                                          <p:spTgt spid="803847"/>
                                        </p:tgtEl>
                                        <p:attrNameLst>
                                          <p:attrName>style.visibility</p:attrName>
                                        </p:attrNameLst>
                                      </p:cBhvr>
                                      <p:to>
                                        <p:strVal val="visible"/>
                                      </p:to>
                                    </p:set>
                                    <p:animEffect transition="in" filter="wipe(up)">
                                      <p:cBhvr>
                                        <p:cTn id="29" dur="2000"/>
                                        <p:tgtEl>
                                          <p:spTgt spid="80384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03851"/>
                                        </p:tgtEl>
                                        <p:attrNameLst>
                                          <p:attrName>style.visibility</p:attrName>
                                        </p:attrNameLst>
                                      </p:cBhvr>
                                      <p:to>
                                        <p:strVal val="visible"/>
                                      </p:to>
                                    </p:set>
                                    <p:animEffect transition="in" filter="wipe(left)">
                                      <p:cBhvr>
                                        <p:cTn id="34" dur="2000"/>
                                        <p:tgtEl>
                                          <p:spTgt spid="80385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803849"/>
                                        </p:tgtEl>
                                        <p:attrNameLst>
                                          <p:attrName>style.visibility</p:attrName>
                                        </p:attrNameLst>
                                      </p:cBhvr>
                                      <p:to>
                                        <p:strVal val="visible"/>
                                      </p:to>
                                    </p:set>
                                    <p:animEffect transition="in" filter="wipe(up)">
                                      <p:cBhvr>
                                        <p:cTn id="39" dur="2000"/>
                                        <p:tgtEl>
                                          <p:spTgt spid="803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3" grpId="0"/>
      <p:bldP spid="803850" grpId="0"/>
      <p:bldP spid="803851" grpId="0"/>
      <p:bldP spid="80385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070F39F-D5AF-4FC2-AAB6-839A631E81B7}" type="slidenum">
              <a:rPr lang="en-US" altLang="zh-CN" sz="1400">
                <a:solidFill>
                  <a:srgbClr val="000000"/>
                </a:solidFill>
              </a:rPr>
              <a:pPr algn="r"/>
              <a:t>68</a:t>
            </a:fld>
            <a:endParaRPr lang="en-US" altLang="zh-CN" sz="1400">
              <a:solidFill>
                <a:srgbClr val="000000"/>
              </a:solidFill>
            </a:endParaRPr>
          </a:p>
        </p:txBody>
      </p:sp>
      <p:graphicFrame>
        <p:nvGraphicFramePr>
          <p:cNvPr id="804866" name="Object 3"/>
          <p:cNvGraphicFramePr>
            <a:graphicFrameLocks noChangeAspect="1"/>
          </p:cNvGraphicFramePr>
          <p:nvPr/>
        </p:nvGraphicFramePr>
        <p:xfrm>
          <a:off x="2162176" y="776288"/>
          <a:ext cx="4016375" cy="2455862"/>
        </p:xfrm>
        <a:graphic>
          <a:graphicData uri="http://schemas.openxmlformats.org/presentationml/2006/ole">
            <mc:AlternateContent xmlns:mc="http://schemas.openxmlformats.org/markup-compatibility/2006">
              <mc:Choice xmlns:v="urn:schemas-microsoft-com:vml" Requires="v">
                <p:oleObj spid="_x0000_s266282" name="Equation" r:id="rId3" imgW="2288160" imgH="1497600" progId="Equation.DSMT4">
                  <p:embed/>
                </p:oleObj>
              </mc:Choice>
              <mc:Fallback>
                <p:oleObj name="Equation" r:id="rId3" imgW="2288160" imgH="149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176" y="776288"/>
                        <a:ext cx="4016375"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0580" name="Rectangle 3"/>
          <p:cNvSpPr>
            <a:spLocks noChangeArrowheads="1"/>
          </p:cNvSpPr>
          <p:nvPr/>
        </p:nvSpPr>
        <p:spPr bwMode="auto">
          <a:xfrm>
            <a:off x="1635125" y="400051"/>
            <a:ext cx="7488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CC"/>
                </a:solidFill>
                <a:latin typeface="Times New Roman" panose="02020603050405020304" pitchFamily="18" charset="0"/>
                <a:ea typeface="楷体_GB2312" pitchFamily="49" charset="-122"/>
              </a:rPr>
              <a:t>    </a:t>
            </a:r>
            <a:r>
              <a:rPr lang="zh-CN" altLang="en-US" sz="2000" b="1">
                <a:solidFill>
                  <a:srgbClr val="0000CC"/>
                </a:solidFill>
                <a:latin typeface="Times New Roman" panose="02020603050405020304" pitchFamily="18" charset="0"/>
                <a:ea typeface="楷体_GB2312" pitchFamily="49" charset="-122"/>
              </a:rPr>
              <a:t>（</a:t>
            </a:r>
            <a:r>
              <a:rPr lang="en-US" altLang="zh-CN" sz="2000" b="1">
                <a:solidFill>
                  <a:srgbClr val="0000CC"/>
                </a:solidFill>
                <a:latin typeface="Times New Roman" panose="02020603050405020304" pitchFamily="18" charset="0"/>
                <a:ea typeface="楷体_GB2312" pitchFamily="49" charset="-122"/>
              </a:rPr>
              <a:t>4</a:t>
            </a:r>
            <a:r>
              <a:rPr lang="zh-CN" altLang="en-US" sz="2000" b="1">
                <a:solidFill>
                  <a:srgbClr val="0000CC"/>
                </a:solidFill>
                <a:latin typeface="Times New Roman" panose="02020603050405020304" pitchFamily="18" charset="0"/>
                <a:ea typeface="楷体_GB2312" pitchFamily="49" charset="-122"/>
              </a:rPr>
              <a:t>）</a:t>
            </a:r>
            <a:r>
              <a:rPr lang="en-US" altLang="zh-CN" sz="2000" b="1">
                <a:solidFill>
                  <a:srgbClr val="0000CC"/>
                </a:solidFill>
                <a:latin typeface="Times New Roman" panose="02020603050405020304" pitchFamily="18" charset="0"/>
                <a:ea typeface="楷体_GB2312" pitchFamily="49" charset="-122"/>
              </a:rPr>
              <a:t>At z = 0.8 m ,the average Poynting vector </a:t>
            </a:r>
          </a:p>
        </p:txBody>
      </p:sp>
      <p:sp>
        <p:nvSpPr>
          <p:cNvPr id="280581" name="Rectangle 4"/>
          <p:cNvSpPr>
            <a:spLocks noChangeArrowheads="1"/>
          </p:cNvSpPr>
          <p:nvPr/>
        </p:nvSpPr>
        <p:spPr bwMode="auto">
          <a:xfrm>
            <a:off x="1774826" y="3429000"/>
            <a:ext cx="51847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ea typeface="楷体_GB2312" pitchFamily="49" charset="-122"/>
              </a:rPr>
              <a:t>The average power acoss The average </a:t>
            </a:r>
          </a:p>
          <a:p>
            <a:pPr>
              <a:spcBef>
                <a:spcPct val="20000"/>
              </a:spcBef>
            </a:pPr>
            <a:r>
              <a:rPr lang="en-US" altLang="zh-CN" sz="2000" b="1">
                <a:solidFill>
                  <a:srgbClr val="000000"/>
                </a:solidFill>
                <a:latin typeface="Times New Roman" panose="02020603050405020304" pitchFamily="18" charset="0"/>
                <a:ea typeface="楷体_GB2312" pitchFamily="49" charset="-122"/>
              </a:rPr>
              <a:t>power acoss 1m</a:t>
            </a:r>
            <a:r>
              <a:rPr lang="en-US" altLang="zh-CN" sz="2000" b="1" baseline="30000">
                <a:solidFill>
                  <a:srgbClr val="000000"/>
                </a:solidFill>
                <a:latin typeface="Times New Roman" panose="02020603050405020304" pitchFamily="18" charset="0"/>
                <a:ea typeface="楷体_GB2312" pitchFamily="49" charset="-122"/>
              </a:rPr>
              <a:t>2</a:t>
            </a:r>
            <a:r>
              <a:rPr lang="en-US" altLang="zh-CN" sz="2000" b="1">
                <a:solidFill>
                  <a:srgbClr val="000000"/>
                </a:solidFill>
                <a:latin typeface="Times New Roman" panose="02020603050405020304" pitchFamily="18" charset="0"/>
                <a:ea typeface="楷体_GB2312" pitchFamily="49" charset="-122"/>
              </a:rPr>
              <a:t>  is  Pav = 0.75  mW</a:t>
            </a:r>
            <a:endParaRPr lang="en-US" altLang="zh-CN" sz="2000">
              <a:solidFill>
                <a:srgbClr val="000000"/>
              </a:solidFill>
              <a:latin typeface="Times New Roman" panose="02020603050405020304" pitchFamily="18" charset="0"/>
              <a:ea typeface="楷体_GB2312" pitchFamily="49" charset="-122"/>
            </a:endParaRPr>
          </a:p>
        </p:txBody>
      </p:sp>
      <p:sp>
        <p:nvSpPr>
          <p:cNvPr id="804869" name="Rectangle 5"/>
          <p:cNvSpPr>
            <a:spLocks noChangeArrowheads="1"/>
          </p:cNvSpPr>
          <p:nvPr/>
        </p:nvSpPr>
        <p:spPr bwMode="auto">
          <a:xfrm>
            <a:off x="1524001" y="4292600"/>
            <a:ext cx="555307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r>
              <a:rPr lang="en-US" altLang="zh-CN" b="1">
                <a:solidFill>
                  <a:srgbClr val="0000CC"/>
                </a:solidFill>
                <a:latin typeface="Times New Roman" panose="02020603050405020304" pitchFamily="18" charset="0"/>
                <a:ea typeface="楷体_GB2312" pitchFamily="49" charset="-122"/>
              </a:rPr>
              <a:t>It can be known that the EM wave attenuation is very fast, especially at high frequency, the attenuation is more serious. This has led to a lot of difficulties for the communication between the submarines. To have lower attenuation, the working frequency must be very low, but even at the low frequency of 1 kHz, the attenuation is still obvious.</a:t>
            </a:r>
            <a:endParaRPr lang="el-GR" altLang="zh-CN" b="1">
              <a:solidFill>
                <a:srgbClr val="0000CC"/>
              </a:solidFill>
              <a:latin typeface="Times New Roman" panose="02020603050405020304" pitchFamily="18" charset="0"/>
              <a:ea typeface="楷体_GB2312" pitchFamily="49" charset="-122"/>
            </a:endParaRPr>
          </a:p>
        </p:txBody>
      </p:sp>
      <p:grpSp>
        <p:nvGrpSpPr>
          <p:cNvPr id="804870" name="Group 6"/>
          <p:cNvGrpSpPr>
            <a:grpSpLocks/>
          </p:cNvGrpSpPr>
          <p:nvPr/>
        </p:nvGrpSpPr>
        <p:grpSpPr bwMode="auto">
          <a:xfrm>
            <a:off x="6948488" y="692151"/>
            <a:ext cx="3719512" cy="4238625"/>
            <a:chOff x="3334" y="720"/>
            <a:chExt cx="2404" cy="2710"/>
          </a:xfrm>
        </p:grpSpPr>
        <p:sp>
          <p:nvSpPr>
            <p:cNvPr id="280584" name="Rectangle 7"/>
            <p:cNvSpPr>
              <a:spLocks noChangeArrowheads="1"/>
            </p:cNvSpPr>
            <p:nvPr/>
          </p:nvSpPr>
          <p:spPr bwMode="auto">
            <a:xfrm>
              <a:off x="3334" y="799"/>
              <a:ext cx="2380" cy="26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280585" name="Object 9"/>
            <p:cNvGraphicFramePr>
              <a:graphicFrameLocks noChangeAspect="1"/>
            </p:cNvGraphicFramePr>
            <p:nvPr/>
          </p:nvGraphicFramePr>
          <p:xfrm>
            <a:off x="3335" y="720"/>
            <a:ext cx="2403" cy="2202"/>
          </p:xfrm>
          <a:graphic>
            <a:graphicData uri="http://schemas.openxmlformats.org/presentationml/2006/ole">
              <mc:AlternateContent xmlns:mc="http://schemas.openxmlformats.org/markup-compatibility/2006">
                <mc:Choice xmlns:v="urn:schemas-microsoft-com:vml" Requires="v">
                  <p:oleObj spid="_x0000_s266283" name="图片" r:id="rId5" imgW="3660648" imgH="2583180" progId="Word.Picture.8">
                    <p:embed/>
                  </p:oleObj>
                </mc:Choice>
                <mc:Fallback>
                  <p:oleObj name="图片" r:id="rId5" imgW="3660648" imgH="258318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 y="720"/>
                          <a:ext cx="2403" cy="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0586" name="Text Box 9"/>
            <p:cNvSpPr txBox="1">
              <a:spLocks noChangeArrowheads="1"/>
            </p:cNvSpPr>
            <p:nvPr/>
          </p:nvSpPr>
          <p:spPr bwMode="auto">
            <a:xfrm>
              <a:off x="3399" y="2931"/>
              <a:ext cx="222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0000"/>
                  </a:solidFill>
                  <a:latin typeface="Times New Roman" panose="02020603050405020304" pitchFamily="18" charset="0"/>
                </a:rPr>
                <a:t>       The curve of the skin depth of the sea changes with the frequency</a:t>
              </a:r>
              <a:endParaRPr lang="en-US" altLang="zh-CN" sz="1600" b="1">
                <a:solidFill>
                  <a:srgbClr val="000000"/>
                </a:solidFill>
                <a:latin typeface="Times New Roman" panose="02020603050405020304" pitchFamily="18" charset="0"/>
                <a:ea typeface="楷体_GB2312" pitchFamily="49" charset="-122"/>
              </a:endParaRPr>
            </a:p>
          </p:txBody>
        </p:sp>
        <p:sp>
          <p:nvSpPr>
            <p:cNvPr id="280587" name="Rectangle 10"/>
            <p:cNvSpPr>
              <a:spLocks noChangeArrowheads="1"/>
            </p:cNvSpPr>
            <p:nvPr/>
          </p:nvSpPr>
          <p:spPr bwMode="auto">
            <a:xfrm>
              <a:off x="3334" y="799"/>
              <a:ext cx="2380" cy="2631"/>
            </a:xfrm>
            <a:prstGeom prst="rect">
              <a:avLst/>
            </a:prstGeom>
            <a:noFill/>
            <a:ln w="254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Tree>
    <p:extLst>
      <p:ext uri="{BB962C8B-B14F-4D97-AF65-F5344CB8AC3E}">
        <p14:creationId xmlns:p14="http://schemas.microsoft.com/office/powerpoint/2010/main" val="2642855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04866"/>
                                        </p:tgtEl>
                                        <p:attrNameLst>
                                          <p:attrName>style.visibility</p:attrName>
                                        </p:attrNameLst>
                                      </p:cBhvr>
                                      <p:to>
                                        <p:strVal val="visible"/>
                                      </p:to>
                                    </p:set>
                                    <p:animEffect transition="in" filter="wipe(up)">
                                      <p:cBhvr>
                                        <p:cTn id="7" dur="2000"/>
                                        <p:tgtEl>
                                          <p:spTgt spid="804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0581"/>
                                        </p:tgtEl>
                                        <p:attrNameLst>
                                          <p:attrName>style.visibility</p:attrName>
                                        </p:attrNameLst>
                                      </p:cBhvr>
                                      <p:to>
                                        <p:strVal val="visible"/>
                                      </p:to>
                                    </p:set>
                                    <p:animEffect transition="in" filter="wipe(left)">
                                      <p:cBhvr>
                                        <p:cTn id="12" dur="2000"/>
                                        <p:tgtEl>
                                          <p:spTgt spid="2805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804870"/>
                                        </p:tgtEl>
                                        <p:attrNameLst>
                                          <p:attrName>style.visibility</p:attrName>
                                        </p:attrNameLst>
                                      </p:cBhvr>
                                      <p:to>
                                        <p:strVal val="visible"/>
                                      </p:to>
                                    </p:set>
                                    <p:anim calcmode="lin" valueType="num">
                                      <p:cBhvr>
                                        <p:cTn id="17" dur="1000" fill="hold"/>
                                        <p:tgtEl>
                                          <p:spTgt spid="804870"/>
                                        </p:tgtEl>
                                        <p:attrNameLst>
                                          <p:attrName>ppt_w</p:attrName>
                                        </p:attrNameLst>
                                      </p:cBhvr>
                                      <p:tavLst>
                                        <p:tav tm="0">
                                          <p:val>
                                            <p:fltVal val="0"/>
                                          </p:val>
                                        </p:tav>
                                        <p:tav tm="100000">
                                          <p:val>
                                            <p:strVal val="#ppt_w"/>
                                          </p:val>
                                        </p:tav>
                                      </p:tavLst>
                                    </p:anim>
                                    <p:anim calcmode="lin" valueType="num">
                                      <p:cBhvr>
                                        <p:cTn id="18" dur="1000" fill="hold"/>
                                        <p:tgtEl>
                                          <p:spTgt spid="804870"/>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804869"/>
                                        </p:tgtEl>
                                        <p:attrNameLst>
                                          <p:attrName>style.visibility</p:attrName>
                                        </p:attrNameLst>
                                      </p:cBhvr>
                                      <p:to>
                                        <p:strVal val="visible"/>
                                      </p:to>
                                    </p:set>
                                    <p:animEffect transition="in" filter="wipe(up)">
                                      <p:cBhvr>
                                        <p:cTn id="22" dur="2000"/>
                                        <p:tgtEl>
                                          <p:spTgt spid="80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1" grpId="0"/>
      <p:bldP spid="80486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02EDD4A-C2D1-4229-A8F9-1EBC16270BF8}" type="slidenum">
              <a:rPr lang="en-US" altLang="zh-CN" sz="1400">
                <a:solidFill>
                  <a:srgbClr val="000000"/>
                </a:solidFill>
              </a:rPr>
              <a:pPr algn="r"/>
              <a:t>69</a:t>
            </a:fld>
            <a:endParaRPr lang="en-US" altLang="zh-CN" sz="1400">
              <a:solidFill>
                <a:srgbClr val="000000"/>
              </a:solidFill>
            </a:endParaRPr>
          </a:p>
        </p:txBody>
      </p:sp>
      <p:sp>
        <p:nvSpPr>
          <p:cNvPr id="281603" name="Rectangle 2"/>
          <p:cNvSpPr>
            <a:spLocks noChangeArrowheads="1"/>
          </p:cNvSpPr>
          <p:nvPr/>
        </p:nvSpPr>
        <p:spPr bwMode="auto">
          <a:xfrm>
            <a:off x="1666876" y="311151"/>
            <a:ext cx="889317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lnSpc>
                <a:spcPct val="130000"/>
              </a:lnSpc>
            </a:pPr>
            <a:r>
              <a:rPr lang="en-US" altLang="zh-CN" sz="2000" b="1">
                <a:solidFill>
                  <a:srgbClr val="0000CC"/>
                </a:solidFill>
                <a:latin typeface="Times New Roman" panose="02020603050405020304" pitchFamily="18" charset="0"/>
                <a:ea typeface="幼圆" panose="02010509060101010101" pitchFamily="49" charset="-122"/>
              </a:rPr>
              <a:t>Ex.</a:t>
            </a:r>
            <a:r>
              <a:rPr lang="en-US" altLang="zh-CN" sz="2000" b="1">
                <a:solidFill>
                  <a:srgbClr val="0000CC"/>
                </a:solidFill>
                <a:latin typeface="Times New Roman" panose="02020603050405020304" pitchFamily="18" charset="0"/>
                <a:ea typeface="楷体_GB2312" pitchFamily="49" charset="-122"/>
              </a:rPr>
              <a:t> </a:t>
            </a:r>
            <a:r>
              <a:rPr lang="en-US" altLang="zh-CN" sz="2000" b="1">
                <a:solidFill>
                  <a:srgbClr val="0000CC"/>
                </a:solidFill>
                <a:latin typeface="Times New Roman" panose="02020603050405020304" pitchFamily="18" charset="0"/>
                <a:ea typeface="楷体_GB2312" pitchFamily="49" charset="-122"/>
                <a:cs typeface="Times New Roman" panose="02020603050405020304" pitchFamily="18" charset="0"/>
              </a:rPr>
              <a:t> In the electromagnetic measurement, in order to prevent the indoor electronic equipment from the outside world the </a:t>
            </a:r>
            <a:r>
              <a:rPr lang="en-US" altLang="zh-CN" sz="2000" b="1">
                <a:solidFill>
                  <a:srgbClr val="0000CC"/>
                </a:solidFill>
                <a:latin typeface="Times New Roman" panose="02020603050405020304" pitchFamily="18" charset="0"/>
                <a:cs typeface="Times New Roman" panose="02020603050405020304" pitchFamily="18" charset="0"/>
              </a:rPr>
              <a:t>influence </a:t>
            </a:r>
            <a:r>
              <a:rPr lang="en-US" altLang="zh-CN" sz="2000" b="1">
                <a:solidFill>
                  <a:srgbClr val="0000CC"/>
                </a:solidFill>
                <a:latin typeface="Times New Roman" panose="02020603050405020304" pitchFamily="18" charset="0"/>
                <a:ea typeface="楷体_GB2312" pitchFamily="49" charset="-122"/>
              </a:rPr>
              <a:t>of electromagnetic field</a:t>
            </a:r>
            <a:r>
              <a:rPr lang="zh-CN" altLang="en-US" sz="2000" b="1">
                <a:solidFill>
                  <a:srgbClr val="0000CC"/>
                </a:solidFill>
                <a:latin typeface="Times New Roman" panose="02020603050405020304" pitchFamily="18" charset="0"/>
                <a:ea typeface="楷体_GB2312" pitchFamily="49" charset="-122"/>
              </a:rPr>
              <a:t>，</a:t>
            </a:r>
            <a:r>
              <a:rPr lang="en-US" altLang="zh-CN" sz="2000" b="1">
                <a:solidFill>
                  <a:srgbClr val="0000CC"/>
                </a:solidFill>
                <a:latin typeface="Times New Roman" panose="02020603050405020304" pitchFamily="18" charset="0"/>
                <a:ea typeface="楷体_GB2312" pitchFamily="49" charset="-122"/>
              </a:rPr>
              <a:t>Copper plate can be used to construct shielding room, usually require copper thickness greater than 5</a:t>
            </a:r>
            <a:r>
              <a:rPr lang="el-GR" altLang="zh-CN" sz="2000" b="1" i="1">
                <a:solidFill>
                  <a:srgbClr val="0000CC"/>
                </a:solidFill>
                <a:latin typeface="Times New Roman" panose="02020603050405020304" pitchFamily="18" charset="0"/>
                <a:ea typeface="楷体_GB2312" pitchFamily="49" charset="-122"/>
              </a:rPr>
              <a:t>δ </a:t>
            </a:r>
            <a:r>
              <a:rPr lang="en-US" altLang="zh-CN" sz="2000" b="1">
                <a:solidFill>
                  <a:srgbClr val="0000CC"/>
                </a:solidFill>
                <a:latin typeface="Times New Roman" panose="02020603050405020304" pitchFamily="18" charset="0"/>
                <a:ea typeface="楷体_GB2312" pitchFamily="49" charset="-122"/>
              </a:rPr>
              <a:t>. If the require frequency range is from 10KHz to 100MHZ , Calculate how thick copper plate at least</a:t>
            </a:r>
            <a:r>
              <a:rPr lang="zh-CN" altLang="en-US" sz="2000" b="1">
                <a:solidFill>
                  <a:srgbClr val="0000CC"/>
                </a:solidFill>
                <a:latin typeface="Times New Roman" panose="02020603050405020304" pitchFamily="18" charset="0"/>
                <a:ea typeface="楷体_GB2312" pitchFamily="49" charset="-122"/>
              </a:rPr>
              <a:t>。</a:t>
            </a:r>
            <a:r>
              <a:rPr lang="en-US" altLang="zh-CN" sz="2000" b="1">
                <a:solidFill>
                  <a:srgbClr val="0000CC"/>
                </a:solidFill>
                <a:latin typeface="Times New Roman" panose="02020603050405020304" pitchFamily="18" charset="0"/>
                <a:ea typeface="楷体_GB2312" pitchFamily="49" charset="-122"/>
              </a:rPr>
              <a:t>the parameter of Cu :</a:t>
            </a:r>
            <a:r>
              <a:rPr lang="el-GR" altLang="zh-CN" sz="2000" b="1" i="1">
                <a:solidFill>
                  <a:srgbClr val="0000CC"/>
                </a:solidFill>
                <a:latin typeface="Times New Roman" panose="02020603050405020304" pitchFamily="18" charset="0"/>
                <a:ea typeface="楷体_GB2312" pitchFamily="49" charset="-122"/>
              </a:rPr>
              <a:t>μ</a:t>
            </a:r>
            <a:r>
              <a:rPr lang="en-US" altLang="zh-CN" sz="2000" b="1" i="1">
                <a:solidFill>
                  <a:srgbClr val="0000CC"/>
                </a:solidFill>
                <a:latin typeface="Times New Roman" panose="02020603050405020304" pitchFamily="18" charset="0"/>
                <a:ea typeface="楷体_GB2312" pitchFamily="49" charset="-122"/>
              </a:rPr>
              <a:t>=</a:t>
            </a:r>
            <a:r>
              <a:rPr lang="el-GR" altLang="zh-CN" sz="2000" b="1" i="1">
                <a:solidFill>
                  <a:srgbClr val="0000CC"/>
                </a:solidFill>
                <a:latin typeface="Times New Roman" panose="02020603050405020304" pitchFamily="18" charset="0"/>
                <a:ea typeface="楷体_GB2312" pitchFamily="49" charset="-122"/>
              </a:rPr>
              <a:t>μ</a:t>
            </a:r>
            <a:r>
              <a:rPr lang="en-US" altLang="zh-CN" sz="2000" b="1" baseline="-25000">
                <a:solidFill>
                  <a:srgbClr val="0000CC"/>
                </a:solidFill>
                <a:latin typeface="Times New Roman" panose="02020603050405020304" pitchFamily="18" charset="0"/>
                <a:ea typeface="楷体_GB2312" pitchFamily="49" charset="-122"/>
              </a:rPr>
              <a:t>0</a:t>
            </a:r>
            <a:r>
              <a:rPr lang="zh-CN" altLang="en-US" sz="2000" b="1">
                <a:solidFill>
                  <a:srgbClr val="0000CC"/>
                </a:solidFill>
                <a:latin typeface="Times New Roman" panose="02020603050405020304" pitchFamily="18" charset="0"/>
                <a:ea typeface="楷体_GB2312" pitchFamily="49" charset="-122"/>
              </a:rPr>
              <a:t>、</a:t>
            </a:r>
            <a:r>
              <a:rPr lang="el-GR" altLang="zh-CN" sz="2000" b="1" i="1">
                <a:solidFill>
                  <a:srgbClr val="0000CC"/>
                </a:solidFill>
                <a:latin typeface="Times New Roman" panose="02020603050405020304" pitchFamily="18" charset="0"/>
                <a:ea typeface="楷体_GB2312" pitchFamily="49" charset="-122"/>
              </a:rPr>
              <a:t>ε</a:t>
            </a:r>
            <a:r>
              <a:rPr lang="en-US" altLang="zh-CN" sz="2000" b="1">
                <a:solidFill>
                  <a:srgbClr val="0000CC"/>
                </a:solidFill>
                <a:latin typeface="Times New Roman" panose="02020603050405020304" pitchFamily="18" charset="0"/>
                <a:ea typeface="楷体_GB2312" pitchFamily="49" charset="-122"/>
              </a:rPr>
              <a:t>=</a:t>
            </a:r>
            <a:r>
              <a:rPr lang="el-GR" altLang="zh-CN" sz="2000" b="1" i="1">
                <a:solidFill>
                  <a:srgbClr val="0000CC"/>
                </a:solidFill>
                <a:latin typeface="Times New Roman" panose="02020603050405020304" pitchFamily="18" charset="0"/>
                <a:ea typeface="楷体_GB2312" pitchFamily="49" charset="-122"/>
              </a:rPr>
              <a:t>ε</a:t>
            </a:r>
            <a:r>
              <a:rPr lang="en-US" altLang="zh-CN" sz="2000" b="1" baseline="-25000">
                <a:solidFill>
                  <a:srgbClr val="0000CC"/>
                </a:solidFill>
                <a:latin typeface="Times New Roman" panose="02020603050405020304" pitchFamily="18" charset="0"/>
                <a:ea typeface="楷体_GB2312" pitchFamily="49" charset="-122"/>
              </a:rPr>
              <a:t>0</a:t>
            </a:r>
            <a:r>
              <a:rPr lang="zh-CN" altLang="en-US" sz="2000" b="1">
                <a:solidFill>
                  <a:srgbClr val="0000CC"/>
                </a:solidFill>
                <a:latin typeface="Times New Roman" panose="02020603050405020304" pitchFamily="18" charset="0"/>
                <a:ea typeface="楷体_GB2312" pitchFamily="49" charset="-122"/>
              </a:rPr>
              <a:t>、</a:t>
            </a:r>
            <a:r>
              <a:rPr lang="el-GR" altLang="zh-CN" sz="2000" b="1" i="1">
                <a:solidFill>
                  <a:srgbClr val="0000CC"/>
                </a:solidFill>
                <a:latin typeface="Times New Roman" panose="02020603050405020304" pitchFamily="18" charset="0"/>
                <a:ea typeface="楷体_GB2312" pitchFamily="49" charset="-122"/>
              </a:rPr>
              <a:t>σ</a:t>
            </a:r>
            <a:r>
              <a:rPr lang="en-US" altLang="zh-CN" sz="2000" b="1" i="1">
                <a:solidFill>
                  <a:srgbClr val="0000CC"/>
                </a:solidFill>
                <a:latin typeface="Times New Roman" panose="02020603050405020304" pitchFamily="18" charset="0"/>
                <a:ea typeface="楷体_GB2312" pitchFamily="49" charset="-122"/>
              </a:rPr>
              <a:t> </a:t>
            </a:r>
            <a:r>
              <a:rPr lang="en-US" altLang="zh-CN" sz="2000" b="1">
                <a:solidFill>
                  <a:srgbClr val="0000CC"/>
                </a:solidFill>
                <a:latin typeface="Times New Roman" panose="02020603050405020304" pitchFamily="18" charset="0"/>
                <a:ea typeface="楷体_GB2312" pitchFamily="49" charset="-122"/>
              </a:rPr>
              <a:t>= 5.8</a:t>
            </a:r>
            <a:r>
              <a:rPr lang="en-US" altLang="zh-CN" sz="2000" b="1">
                <a:solidFill>
                  <a:srgbClr val="0000CC"/>
                </a:solidFill>
                <a:latin typeface="Times New Roman" panose="02020603050405020304" pitchFamily="18" charset="0"/>
                <a:ea typeface="楷体_GB2312" pitchFamily="49" charset="-122"/>
                <a:sym typeface="Symbol" panose="05050102010706020507" pitchFamily="18" charset="2"/>
              </a:rPr>
              <a:t>×</a:t>
            </a:r>
            <a:r>
              <a:rPr lang="en-US" altLang="zh-CN" sz="2000" b="1">
                <a:solidFill>
                  <a:srgbClr val="0000CC"/>
                </a:solidFill>
                <a:latin typeface="Times New Roman" panose="02020603050405020304" pitchFamily="18" charset="0"/>
                <a:ea typeface="楷体_GB2312" pitchFamily="49" charset="-122"/>
              </a:rPr>
              <a:t>10</a:t>
            </a:r>
            <a:r>
              <a:rPr lang="en-US" altLang="zh-CN" sz="2000" b="1" baseline="30000">
                <a:solidFill>
                  <a:srgbClr val="0000CC"/>
                </a:solidFill>
                <a:latin typeface="Times New Roman" panose="02020603050405020304" pitchFamily="18" charset="0"/>
                <a:ea typeface="楷体_GB2312" pitchFamily="49" charset="-122"/>
              </a:rPr>
              <a:t>7 </a:t>
            </a:r>
            <a:r>
              <a:rPr lang="en-US" altLang="zh-CN" sz="2000" b="1">
                <a:solidFill>
                  <a:srgbClr val="0000CC"/>
                </a:solidFill>
                <a:latin typeface="Times New Roman" panose="02020603050405020304" pitchFamily="18" charset="0"/>
                <a:ea typeface="楷体_GB2312" pitchFamily="49" charset="-122"/>
              </a:rPr>
              <a:t>S/m</a:t>
            </a:r>
            <a:r>
              <a:rPr lang="zh-CN" altLang="en-US" sz="2000" b="1">
                <a:solidFill>
                  <a:srgbClr val="0000CC"/>
                </a:solidFill>
                <a:latin typeface="Times New Roman" panose="02020603050405020304" pitchFamily="18" charset="0"/>
                <a:ea typeface="楷体_GB2312" pitchFamily="49" charset="-122"/>
              </a:rPr>
              <a:t>。</a:t>
            </a:r>
          </a:p>
        </p:txBody>
      </p:sp>
      <p:sp>
        <p:nvSpPr>
          <p:cNvPr id="805891" name="Rectangle 3"/>
          <p:cNvSpPr>
            <a:spLocks noChangeArrowheads="1"/>
          </p:cNvSpPr>
          <p:nvPr/>
        </p:nvSpPr>
        <p:spPr bwMode="auto">
          <a:xfrm>
            <a:off x="1630364" y="2852738"/>
            <a:ext cx="875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ctr" hangingPunct="0"/>
            <a:r>
              <a:rPr lang="en-US" altLang="zh-CN" sz="2400" b="1">
                <a:solidFill>
                  <a:srgbClr val="000000"/>
                </a:solidFill>
                <a:latin typeface="Times New Roman" panose="02020603050405020304" pitchFamily="18" charset="0"/>
                <a:ea typeface="楷体_GB2312" pitchFamily="49" charset="-122"/>
              </a:rPr>
              <a:t>Answer </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For the frequency range of low-end  </a:t>
            </a:r>
            <a:r>
              <a:rPr lang="en-US" altLang="zh-CN" sz="2400" i="1">
                <a:solidFill>
                  <a:srgbClr val="000000"/>
                </a:solidFill>
                <a:latin typeface="Times New Roman" panose="02020603050405020304" pitchFamily="18" charset="0"/>
                <a:ea typeface="楷体_GB2312" pitchFamily="49" charset="-122"/>
              </a:rPr>
              <a:t>f</a:t>
            </a:r>
            <a:r>
              <a:rPr lang="en-US" altLang="zh-CN" sz="2400" i="1" baseline="-25000">
                <a:solidFill>
                  <a:srgbClr val="000000"/>
                </a:solidFill>
                <a:latin typeface="Times New Roman" panose="02020603050405020304" pitchFamily="18" charset="0"/>
                <a:ea typeface="楷体_GB2312" pitchFamily="49" charset="-122"/>
              </a:rPr>
              <a:t>L</a:t>
            </a:r>
            <a:r>
              <a:rPr lang="en-US" altLang="zh-CN" sz="2400" b="1" i="1" baseline="-25000">
                <a:solidFill>
                  <a:srgbClr val="000000"/>
                </a:solidFill>
                <a:latin typeface="Times New Roman" panose="02020603050405020304" pitchFamily="18" charset="0"/>
                <a:ea typeface="楷体_GB2312" pitchFamily="49" charset="-122"/>
              </a:rPr>
              <a:t> </a:t>
            </a:r>
            <a:r>
              <a:rPr lang="en-US" altLang="zh-CN" sz="2400" b="1">
                <a:solidFill>
                  <a:srgbClr val="000000"/>
                </a:solidFill>
                <a:latin typeface="Times New Roman" panose="02020603050405020304" pitchFamily="18" charset="0"/>
                <a:ea typeface="楷体_GB2312" pitchFamily="49" charset="-122"/>
              </a:rPr>
              <a:t>=10</a:t>
            </a:r>
            <a:r>
              <a:rPr lang="en-US" altLang="zh-CN" sz="2400">
                <a:solidFill>
                  <a:srgbClr val="000000"/>
                </a:solidFill>
                <a:latin typeface="Times New Roman" panose="02020603050405020304" pitchFamily="18" charset="0"/>
                <a:ea typeface="楷体_GB2312" pitchFamily="49" charset="-122"/>
              </a:rPr>
              <a:t>kHz</a:t>
            </a:r>
            <a:r>
              <a:rPr lang="en-US" altLang="zh-CN" sz="2400" b="1">
                <a:solidFill>
                  <a:srgbClr val="000000"/>
                </a:solidFill>
                <a:latin typeface="Times New Roman" panose="02020603050405020304" pitchFamily="18" charset="0"/>
                <a:ea typeface="楷体_GB2312" pitchFamily="49" charset="-122"/>
              </a:rPr>
              <a:t> </a:t>
            </a:r>
            <a:r>
              <a:rPr lang="zh-CN" altLang="en-US" sz="2400" b="1">
                <a:solidFill>
                  <a:srgbClr val="000000"/>
                </a:solidFill>
                <a:latin typeface="Times New Roman" panose="02020603050405020304" pitchFamily="18" charset="0"/>
                <a:ea typeface="楷体_GB2312" pitchFamily="49" charset="-122"/>
              </a:rPr>
              <a:t>，</a:t>
            </a:r>
          </a:p>
        </p:txBody>
      </p:sp>
      <p:sp>
        <p:nvSpPr>
          <p:cNvPr id="281605" name="Rectangle 4"/>
          <p:cNvSpPr>
            <a:spLocks noChangeArrowheads="1"/>
          </p:cNvSpPr>
          <p:nvPr/>
        </p:nvSpPr>
        <p:spPr bwMode="auto">
          <a:xfrm>
            <a:off x="6003925" y="2033589"/>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805893" name="Object 6"/>
          <p:cNvGraphicFramePr>
            <a:graphicFrameLocks noChangeAspect="1"/>
          </p:cNvGraphicFramePr>
          <p:nvPr/>
        </p:nvGraphicFramePr>
        <p:xfrm>
          <a:off x="3421063" y="3429001"/>
          <a:ext cx="5351462" cy="1184275"/>
        </p:xfrm>
        <a:graphic>
          <a:graphicData uri="http://schemas.openxmlformats.org/presentationml/2006/ole">
            <mc:AlternateContent xmlns:mc="http://schemas.openxmlformats.org/markup-compatibility/2006">
              <mc:Choice xmlns:v="urn:schemas-microsoft-com:vml" Requires="v">
                <p:oleObj spid="_x0000_s267306" name="Equation" r:id="rId3" imgW="3661200" imgH="799560" progId="Equation.DSMT4">
                  <p:embed/>
                </p:oleObj>
              </mc:Choice>
              <mc:Fallback>
                <p:oleObj name="Equation" r:id="rId3" imgW="3661200" imgH="799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063" y="3429001"/>
                        <a:ext cx="535146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1607" name="Rectangle 6"/>
          <p:cNvSpPr>
            <a:spLocks noChangeArrowheads="1"/>
          </p:cNvSpPr>
          <p:nvPr/>
        </p:nvSpPr>
        <p:spPr bwMode="auto">
          <a:xfrm>
            <a:off x="3127375" y="4521628"/>
            <a:ext cx="13965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2001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ctr"/>
            <a:endParaRPr lang="en-US" altLang="zh-CN" sz="2400" b="1">
              <a:solidFill>
                <a:srgbClr val="000000"/>
              </a:solidFill>
              <a:latin typeface="Times New Roman" panose="02020603050405020304" pitchFamily="18" charset="0"/>
              <a:ea typeface="楷体_GB2312" pitchFamily="49" charset="-122"/>
            </a:endParaRPr>
          </a:p>
          <a:p>
            <a:pPr eaLnBrk="0" hangingPunct="0"/>
            <a:endParaRPr lang="en-US" altLang="zh-CN" sz="2400" b="1">
              <a:solidFill>
                <a:srgbClr val="000000"/>
              </a:solidFill>
            </a:endParaRPr>
          </a:p>
        </p:txBody>
      </p:sp>
      <p:graphicFrame>
        <p:nvGraphicFramePr>
          <p:cNvPr id="805895" name="Object 8"/>
          <p:cNvGraphicFramePr>
            <a:graphicFrameLocks noChangeAspect="1"/>
          </p:cNvGraphicFramePr>
          <p:nvPr/>
        </p:nvGraphicFramePr>
        <p:xfrm>
          <a:off x="3419476" y="5210176"/>
          <a:ext cx="5641975" cy="1243013"/>
        </p:xfrm>
        <a:graphic>
          <a:graphicData uri="http://schemas.openxmlformats.org/presentationml/2006/ole">
            <mc:AlternateContent xmlns:mc="http://schemas.openxmlformats.org/markup-compatibility/2006">
              <mc:Choice xmlns:v="urn:schemas-microsoft-com:vml" Requires="v">
                <p:oleObj spid="_x0000_s267307" name="Equation" r:id="rId5" imgW="3686760" imgH="799560" progId="Equation.DSMT4">
                  <p:embed/>
                </p:oleObj>
              </mc:Choice>
              <mc:Fallback>
                <p:oleObj name="Equation" r:id="rId5" imgW="3686760" imgH="799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6" y="5210176"/>
                        <a:ext cx="56419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5896" name="Rectangle 8"/>
          <p:cNvSpPr>
            <a:spLocks noChangeArrowheads="1"/>
          </p:cNvSpPr>
          <p:nvPr/>
        </p:nvSpPr>
        <p:spPr bwMode="auto">
          <a:xfrm>
            <a:off x="1703388" y="4652963"/>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For the frequency range of high-end  </a:t>
            </a:r>
            <a:r>
              <a:rPr lang="en-US" altLang="zh-CN" sz="2400" i="1">
                <a:solidFill>
                  <a:srgbClr val="000000"/>
                </a:solidFill>
                <a:latin typeface="Times New Roman" panose="02020603050405020304" pitchFamily="18" charset="0"/>
                <a:ea typeface="楷体_GB2312" pitchFamily="49" charset="-122"/>
              </a:rPr>
              <a:t>f</a:t>
            </a:r>
            <a:r>
              <a:rPr lang="en-US" altLang="zh-CN" sz="2400" i="1" baseline="-25000">
                <a:solidFill>
                  <a:srgbClr val="000000"/>
                </a:solidFill>
                <a:latin typeface="Times New Roman" panose="02020603050405020304" pitchFamily="18" charset="0"/>
                <a:ea typeface="楷体_GB2312" pitchFamily="49" charset="-122"/>
              </a:rPr>
              <a:t>H</a:t>
            </a:r>
            <a:r>
              <a:rPr lang="en-US" altLang="zh-CN" sz="2400" b="1" i="1" baseline="-25000">
                <a:solidFill>
                  <a:srgbClr val="000000"/>
                </a:solidFill>
                <a:latin typeface="Times New Roman" panose="02020603050405020304" pitchFamily="18" charset="0"/>
                <a:ea typeface="楷体_GB2312" pitchFamily="49" charset="-122"/>
              </a:rPr>
              <a:t> </a:t>
            </a:r>
            <a:r>
              <a:rPr lang="en-US" altLang="zh-CN" sz="2400" b="1">
                <a:solidFill>
                  <a:srgbClr val="000000"/>
                </a:solidFill>
                <a:latin typeface="Times New Roman" panose="02020603050405020304" pitchFamily="18" charset="0"/>
                <a:ea typeface="楷体_GB2312" pitchFamily="49" charset="-122"/>
              </a:rPr>
              <a:t>=100MHz </a:t>
            </a:r>
            <a:r>
              <a:rPr lang="zh-CN" altLang="en-US" sz="2400" b="1">
                <a:solidFill>
                  <a:srgbClr val="000000"/>
                </a:solidFill>
                <a:latin typeface="Times New Roman" panose="02020603050405020304" pitchFamily="18" charset="0"/>
                <a:ea typeface="楷体_GB2312" pitchFamily="49" charset="-122"/>
              </a:rPr>
              <a:t>，</a:t>
            </a:r>
          </a:p>
        </p:txBody>
      </p:sp>
      <p:pic>
        <p:nvPicPr>
          <p:cNvPr id="11" name="Picture 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9545638" y="5589588"/>
            <a:ext cx="1122362" cy="1200150"/>
          </a:xfrm>
          <a:prstGeom prst="rect">
            <a:avLst/>
          </a:prstGeom>
          <a:noFill/>
          <a:ln w="9525">
            <a:noFill/>
            <a:miter lim="800000"/>
            <a:headEnd/>
            <a:tailEnd/>
          </a:ln>
          <a:effectLst>
            <a:outerShdw blurRad="50800" dist="38100" dir="2700000" algn="tl" rotWithShape="0">
              <a:srgbClr val="FFC000">
                <a:alpha val="40000"/>
              </a:srgbClr>
            </a:outerShdw>
          </a:effectLst>
        </p:spPr>
      </p:pic>
    </p:spTree>
    <p:extLst>
      <p:ext uri="{BB962C8B-B14F-4D97-AF65-F5344CB8AC3E}">
        <p14:creationId xmlns:p14="http://schemas.microsoft.com/office/powerpoint/2010/main" val="1565505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5891"/>
                                        </p:tgtEl>
                                        <p:attrNameLst>
                                          <p:attrName>style.visibility</p:attrName>
                                        </p:attrNameLst>
                                      </p:cBhvr>
                                      <p:to>
                                        <p:strVal val="visible"/>
                                      </p:to>
                                    </p:set>
                                    <p:animEffect transition="in" filter="wipe(left)">
                                      <p:cBhvr>
                                        <p:cTn id="7" dur="2000"/>
                                        <p:tgtEl>
                                          <p:spTgt spid="8058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05893"/>
                                        </p:tgtEl>
                                        <p:attrNameLst>
                                          <p:attrName>style.visibility</p:attrName>
                                        </p:attrNameLst>
                                      </p:cBhvr>
                                      <p:to>
                                        <p:strVal val="visible"/>
                                      </p:to>
                                    </p:set>
                                    <p:animEffect transition="in" filter="wipe(left)">
                                      <p:cBhvr>
                                        <p:cTn id="12" dur="2000"/>
                                        <p:tgtEl>
                                          <p:spTgt spid="8058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5896"/>
                                        </p:tgtEl>
                                        <p:attrNameLst>
                                          <p:attrName>style.visibility</p:attrName>
                                        </p:attrNameLst>
                                      </p:cBhvr>
                                      <p:to>
                                        <p:strVal val="visible"/>
                                      </p:to>
                                    </p:set>
                                    <p:animEffect transition="in" filter="wipe(left)">
                                      <p:cBhvr>
                                        <p:cTn id="17" dur="2000"/>
                                        <p:tgtEl>
                                          <p:spTgt spid="8058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05895"/>
                                        </p:tgtEl>
                                        <p:attrNameLst>
                                          <p:attrName>style.visibility</p:attrName>
                                        </p:attrNameLst>
                                      </p:cBhvr>
                                      <p:to>
                                        <p:strVal val="visible"/>
                                      </p:to>
                                    </p:set>
                                    <p:animEffect transition="in" filter="wipe(left)">
                                      <p:cBhvr>
                                        <p:cTn id="22" dur="2000"/>
                                        <p:tgtEl>
                                          <p:spTgt spid="805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1" grpId="0"/>
      <p:bldP spid="8058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754" name="Object 2"/>
          <p:cNvGraphicFramePr>
            <a:graphicFrameLocks noGrp="1" noChangeAspect="1"/>
          </p:cNvGraphicFramePr>
          <p:nvPr>
            <p:ph idx="4294967295"/>
          </p:nvPr>
        </p:nvGraphicFramePr>
        <p:xfrm>
          <a:off x="2513014" y="6035676"/>
          <a:ext cx="3565525" cy="422275"/>
        </p:xfrm>
        <a:graphic>
          <a:graphicData uri="http://schemas.openxmlformats.org/presentationml/2006/ole">
            <mc:AlternateContent xmlns:mc="http://schemas.openxmlformats.org/markup-compatibility/2006">
              <mc:Choice xmlns:v="urn:schemas-microsoft-com:vml" Requires="v">
                <p:oleObj spid="_x0000_s208074" name="Equation" r:id="rId3" imgW="2567880" imgH="291960" progId="Equation.DSMT4">
                  <p:embed/>
                </p:oleObj>
              </mc:Choice>
              <mc:Fallback>
                <p:oleObj name="Equation" r:id="rId3" imgW="2567880" imgH="2919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4" y="6035676"/>
                        <a:ext cx="35655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36" name="灯片编号占位符 2"/>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FCABD2E-01AA-4311-9BFB-A41512B56592}" type="slidenum">
              <a:rPr lang="en-US" altLang="zh-CN" sz="1400">
                <a:solidFill>
                  <a:srgbClr val="000000"/>
                </a:solidFill>
              </a:rPr>
              <a:pPr algn="r"/>
              <a:t>7</a:t>
            </a:fld>
            <a:endParaRPr lang="en-US" altLang="zh-CN" sz="1400">
              <a:solidFill>
                <a:srgbClr val="000000"/>
              </a:solidFill>
            </a:endParaRPr>
          </a:p>
        </p:txBody>
      </p:sp>
      <p:sp>
        <p:nvSpPr>
          <p:cNvPr id="151556" name="Rectangle 4"/>
          <p:cNvSpPr>
            <a:spLocks noChangeArrowheads="1"/>
          </p:cNvSpPr>
          <p:nvPr/>
        </p:nvSpPr>
        <p:spPr bwMode="auto">
          <a:xfrm>
            <a:off x="1703388" y="404813"/>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b="1">
                <a:solidFill>
                  <a:srgbClr val="000000"/>
                </a:solidFill>
                <a:latin typeface="Times New Roman" panose="02020603050405020304" pitchFamily="18" charset="0"/>
                <a:ea typeface="楷体_GB2312" pitchFamily="49" charset="-122"/>
              </a:rPr>
              <a:t>1. The Electromagnetic Field of Uniform Plane Wave</a:t>
            </a:r>
            <a:endParaRPr lang="en-US" altLang="zh-CN" sz="2400" b="1">
              <a:solidFill>
                <a:srgbClr val="000000"/>
              </a:solidFill>
              <a:latin typeface="Times New Roman" panose="02020603050405020304" pitchFamily="18" charset="0"/>
              <a:ea typeface="幼圆" panose="02010509060101010101" pitchFamily="49" charset="-122"/>
            </a:endParaRPr>
          </a:p>
        </p:txBody>
      </p:sp>
      <p:sp>
        <p:nvSpPr>
          <p:cNvPr id="752645" name="Text Box 5"/>
          <p:cNvSpPr txBox="1">
            <a:spLocks noChangeArrowheads="1"/>
          </p:cNvSpPr>
          <p:nvPr/>
        </p:nvSpPr>
        <p:spPr bwMode="auto">
          <a:xfrm>
            <a:off x="1524000" y="952501"/>
            <a:ext cx="9144000" cy="10525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r>
              <a:rPr kumimoji="1" lang="en-US" altLang="zh-CN" sz="2400" b="1" u="sng">
                <a:solidFill>
                  <a:srgbClr val="000000"/>
                </a:solidFill>
                <a:latin typeface="Times New Roman" panose="02020603050405020304" pitchFamily="18" charset="0"/>
                <a:ea typeface="楷体_GB2312" pitchFamily="49" charset="-122"/>
              </a:rPr>
              <a:t>Skills: establishing a proper coordinate system </a:t>
            </a:r>
            <a:r>
              <a:rPr kumimoji="1" lang="zh-CN" altLang="en-US" sz="2400" b="1" u="sng">
                <a:solidFill>
                  <a:srgbClr val="000000"/>
                </a:solidFill>
                <a:latin typeface="Times New Roman" panose="02020603050405020304" pitchFamily="18" charset="0"/>
                <a:ea typeface="楷体_GB2312" pitchFamily="49" charset="-122"/>
              </a:rPr>
              <a:t>！</a:t>
            </a:r>
          </a:p>
          <a:p>
            <a:pPr>
              <a:lnSpc>
                <a:spcPct val="130000"/>
              </a:lnSpc>
            </a:pPr>
            <a:r>
              <a:rPr kumimoji="1" lang="zh-CN" altLang="en-US" sz="2400" b="1">
                <a:solidFill>
                  <a:srgbClr val="000000"/>
                </a:solidFill>
                <a:latin typeface="Times New Roman" panose="02020603050405020304" pitchFamily="18" charset="0"/>
                <a:ea typeface="楷体_GB2312" pitchFamily="49" charset="-122"/>
              </a:rPr>
              <a:t> </a:t>
            </a:r>
            <a:r>
              <a:rPr kumimoji="1" lang="en-US" altLang="zh-CN" sz="2000" b="1">
                <a:solidFill>
                  <a:srgbClr val="000000"/>
                </a:solidFill>
                <a:latin typeface="Times New Roman" panose="02020603050405020304" pitchFamily="18" charset="0"/>
                <a:ea typeface="楷体_GB2312" pitchFamily="49" charset="-122"/>
              </a:rPr>
              <a:t>take equiphase surface as coordinate plane ,such as x-y plane , thus</a:t>
            </a:r>
            <a:r>
              <a:rPr kumimoji="1" lang="zh-CN" altLang="en-US" sz="2000" b="1">
                <a:solidFill>
                  <a:srgbClr val="000000"/>
                </a:solidFill>
                <a:latin typeface="Times New Roman" panose="02020603050405020304" pitchFamily="18" charset="0"/>
                <a:ea typeface="楷体_GB2312" pitchFamily="49" charset="-122"/>
              </a:rPr>
              <a:t>：</a:t>
            </a:r>
          </a:p>
        </p:txBody>
      </p:sp>
      <p:graphicFrame>
        <p:nvGraphicFramePr>
          <p:cNvPr id="752654" name="Object 6"/>
          <p:cNvGraphicFramePr>
            <a:graphicFrameLocks noChangeAspect="1"/>
          </p:cNvGraphicFramePr>
          <p:nvPr/>
        </p:nvGraphicFramePr>
        <p:xfrm>
          <a:off x="4656139" y="2016125"/>
          <a:ext cx="1958975" cy="814388"/>
        </p:xfrm>
        <a:graphic>
          <a:graphicData uri="http://schemas.openxmlformats.org/presentationml/2006/ole">
            <mc:AlternateContent xmlns:mc="http://schemas.openxmlformats.org/markup-compatibility/2006">
              <mc:Choice xmlns:v="urn:schemas-microsoft-com:vml" Requires="v">
                <p:oleObj spid="_x0000_s208075" name="Equation" r:id="rId5" imgW="1271160" imgH="545760" progId="Equation.DSMT4">
                  <p:embed/>
                </p:oleObj>
              </mc:Choice>
              <mc:Fallback>
                <p:oleObj name="Equation" r:id="rId5" imgW="1271160" imgH="5457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139" y="2016125"/>
                        <a:ext cx="195897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2655" name="AutoShape 15"/>
          <p:cNvSpPr>
            <a:spLocks noChangeArrowheads="1"/>
          </p:cNvSpPr>
          <p:nvPr/>
        </p:nvSpPr>
        <p:spPr bwMode="auto">
          <a:xfrm>
            <a:off x="4079876" y="2374900"/>
            <a:ext cx="504825" cy="222250"/>
          </a:xfrm>
          <a:prstGeom prst="rightArrow">
            <a:avLst>
              <a:gd name="adj1" fmla="val 50000"/>
              <a:gd name="adj2" fmla="val 56786"/>
            </a:avLst>
          </a:prstGeom>
          <a:solidFill>
            <a:srgbClr val="FF99CC"/>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752657" name="Object 8"/>
          <p:cNvGraphicFramePr>
            <a:graphicFrameLocks noChangeAspect="1"/>
          </p:cNvGraphicFramePr>
          <p:nvPr/>
        </p:nvGraphicFramePr>
        <p:xfrm>
          <a:off x="7175500" y="2016125"/>
          <a:ext cx="3219450" cy="814388"/>
        </p:xfrm>
        <a:graphic>
          <a:graphicData uri="http://schemas.openxmlformats.org/presentationml/2006/ole">
            <mc:AlternateContent xmlns:mc="http://schemas.openxmlformats.org/markup-compatibility/2006">
              <mc:Choice xmlns:v="urn:schemas-microsoft-com:vml" Requires="v">
                <p:oleObj spid="_x0000_s208076" name="Equation" r:id="rId7" imgW="2288160" imgH="545760" progId="Equation.DSMT4">
                  <p:embed/>
                </p:oleObj>
              </mc:Choice>
              <mc:Fallback>
                <p:oleObj name="Equation" r:id="rId7" imgW="2288160" imgH="5457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5500" y="2016125"/>
                        <a:ext cx="3219450"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2668" name="Object 9"/>
          <p:cNvGraphicFramePr>
            <a:graphicFrameLocks noChangeAspect="1"/>
          </p:cNvGraphicFramePr>
          <p:nvPr/>
        </p:nvGraphicFramePr>
        <p:xfrm>
          <a:off x="2208213" y="2232025"/>
          <a:ext cx="1752600" cy="419100"/>
        </p:xfrm>
        <a:graphic>
          <a:graphicData uri="http://schemas.openxmlformats.org/presentationml/2006/ole">
            <mc:AlternateContent xmlns:mc="http://schemas.openxmlformats.org/markup-compatibility/2006">
              <mc:Choice xmlns:v="urn:schemas-microsoft-com:vml" Requires="v">
                <p:oleObj spid="_x0000_s208077" name="Equation" r:id="rId9" imgW="1245960" imgH="279360" progId="Equation.DSMT4">
                  <p:embed/>
                </p:oleObj>
              </mc:Choice>
              <mc:Fallback>
                <p:oleObj name="Equation" r:id="rId9" imgW="1245960" imgH="2793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8213" y="2232025"/>
                        <a:ext cx="1752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2674" name="AutoShape 34"/>
          <p:cNvSpPr>
            <a:spLocks noChangeArrowheads="1"/>
          </p:cNvSpPr>
          <p:nvPr/>
        </p:nvSpPr>
        <p:spPr bwMode="auto">
          <a:xfrm>
            <a:off x="6599239" y="2374900"/>
            <a:ext cx="504825" cy="222250"/>
          </a:xfrm>
          <a:prstGeom prst="rightArrow">
            <a:avLst>
              <a:gd name="adj1" fmla="val 50000"/>
              <a:gd name="adj2" fmla="val 56786"/>
            </a:avLst>
          </a:prstGeom>
          <a:solidFill>
            <a:srgbClr val="FF99CC"/>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752646" name="Object 11"/>
          <p:cNvGraphicFramePr>
            <a:graphicFrameLocks noChangeAspect="1"/>
          </p:cNvGraphicFramePr>
          <p:nvPr/>
        </p:nvGraphicFramePr>
        <p:xfrm>
          <a:off x="9102726" y="1473200"/>
          <a:ext cx="1565275" cy="469900"/>
        </p:xfrm>
        <a:graphic>
          <a:graphicData uri="http://schemas.openxmlformats.org/presentationml/2006/ole">
            <mc:AlternateContent xmlns:mc="http://schemas.openxmlformats.org/markup-compatibility/2006">
              <mc:Choice xmlns:v="urn:schemas-microsoft-com:vml" Requires="v">
                <p:oleObj spid="_x0000_s208078" name="Equation" r:id="rId11" imgW="1017000" imgH="304560" progId="Equation.DSMT4">
                  <p:embed/>
                </p:oleObj>
              </mc:Choice>
              <mc:Fallback>
                <p:oleObj name="Equation" r:id="rId11" imgW="1017000" imgH="3045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02726" y="1473200"/>
                        <a:ext cx="1565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52767" name="Group 127"/>
          <p:cNvGrpSpPr>
            <a:grpSpLocks/>
          </p:cNvGrpSpPr>
          <p:nvPr/>
        </p:nvGrpSpPr>
        <p:grpSpPr bwMode="auto">
          <a:xfrm>
            <a:off x="1565276" y="2878138"/>
            <a:ext cx="4373563" cy="508000"/>
            <a:chOff x="46" y="2115"/>
            <a:chExt cx="2755" cy="320"/>
          </a:xfrm>
        </p:grpSpPr>
        <p:graphicFrame>
          <p:nvGraphicFramePr>
            <p:cNvPr id="151565" name="Object 13"/>
            <p:cNvGraphicFramePr>
              <a:graphicFrameLocks noChangeAspect="1"/>
            </p:cNvGraphicFramePr>
            <p:nvPr/>
          </p:nvGraphicFramePr>
          <p:xfrm>
            <a:off x="837" y="2115"/>
            <a:ext cx="1964" cy="318"/>
          </p:xfrm>
          <a:graphic>
            <a:graphicData uri="http://schemas.openxmlformats.org/presentationml/2006/ole">
              <mc:AlternateContent xmlns:mc="http://schemas.openxmlformats.org/markup-compatibility/2006">
                <mc:Choice xmlns:v="urn:schemas-microsoft-com:vml" Requires="v">
                  <p:oleObj spid="_x0000_s208079" name="Equation" r:id="rId13" imgW="1805040" imgH="304560" progId="Equation.DSMT4">
                    <p:embed/>
                  </p:oleObj>
                </mc:Choice>
                <mc:Fallback>
                  <p:oleObj name="Equation" r:id="rId13" imgW="1805040" imgH="3045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 y="2115"/>
                          <a:ext cx="1964" cy="318"/>
                        </a:xfrm>
                        <a:prstGeom prst="rect">
                          <a:avLst/>
                        </a:prstGeom>
                        <a:solidFill>
                          <a:srgbClr val="FFFFFF"/>
                        </a:solidFill>
                      </p:spPr>
                    </p:pic>
                  </p:oleObj>
                </mc:Fallback>
              </mc:AlternateContent>
            </a:graphicData>
          </a:graphic>
        </p:graphicFrame>
        <p:sp>
          <p:nvSpPr>
            <p:cNvPr id="151566" name="Text Box 105"/>
            <p:cNvSpPr txBox="1">
              <a:spLocks noChangeArrowheads="1"/>
            </p:cNvSpPr>
            <p:nvPr/>
          </p:nvSpPr>
          <p:spPr bwMode="auto">
            <a:xfrm>
              <a:off x="46" y="2115"/>
              <a:ext cx="793" cy="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srgbClr val="000000"/>
                  </a:solidFill>
                  <a:ea typeface="楷体_GB2312" pitchFamily="49" charset="-122"/>
                </a:rPr>
                <a:t>Solution:</a:t>
              </a:r>
            </a:p>
          </p:txBody>
        </p:sp>
      </p:grpSp>
      <p:sp>
        <p:nvSpPr>
          <p:cNvPr id="752747" name="Text Box 107"/>
          <p:cNvSpPr txBox="1">
            <a:spLocks noChangeArrowheads="1"/>
          </p:cNvSpPr>
          <p:nvPr/>
        </p:nvSpPr>
        <p:spPr bwMode="auto">
          <a:xfrm>
            <a:off x="1703388" y="3644901"/>
            <a:ext cx="4932362" cy="28416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u="sng">
                <a:solidFill>
                  <a:srgbClr val="000000"/>
                </a:solidFill>
                <a:latin typeface="Times New Roman" panose="02020603050405020304" pitchFamily="18" charset="0"/>
                <a:ea typeface="楷体_GB2312" pitchFamily="49" charset="-122"/>
              </a:rPr>
              <a:t>The instantaneous expression of the electric field</a:t>
            </a:r>
          </a:p>
          <a:p>
            <a:pPr>
              <a:spcBef>
                <a:spcPct val="50000"/>
              </a:spcBef>
            </a:pPr>
            <a:endParaRPr kumimoji="1" lang="en-US" altLang="zh-CN" sz="2400" b="1">
              <a:solidFill>
                <a:srgbClr val="000000"/>
              </a:solidFill>
              <a:latin typeface="Times New Roman" panose="02020603050405020304" pitchFamily="18" charset="0"/>
              <a:ea typeface="楷体_GB2312" pitchFamily="49" charset="-122"/>
            </a:endParaRPr>
          </a:p>
          <a:p>
            <a:pPr>
              <a:spcBef>
                <a:spcPct val="50000"/>
              </a:spcBef>
            </a:pPr>
            <a:endParaRPr kumimoji="1" lang="en-US" altLang="zh-CN" sz="2400" b="1">
              <a:solidFill>
                <a:srgbClr val="000000"/>
              </a:solidFill>
              <a:latin typeface="Times New Roman" panose="02020603050405020304" pitchFamily="18" charset="0"/>
              <a:ea typeface="楷体_GB2312" pitchFamily="49" charset="-122"/>
            </a:endParaRPr>
          </a:p>
          <a:p>
            <a:pPr>
              <a:spcBef>
                <a:spcPct val="50000"/>
              </a:spcBef>
            </a:pPr>
            <a:endParaRPr kumimoji="1" lang="en-US" altLang="zh-CN" sz="2400" b="1">
              <a:solidFill>
                <a:srgbClr val="000000"/>
              </a:solidFill>
              <a:latin typeface="Times New Roman" panose="02020603050405020304" pitchFamily="18" charset="0"/>
              <a:ea typeface="楷体_GB2312" pitchFamily="49" charset="-122"/>
            </a:endParaRPr>
          </a:p>
          <a:p>
            <a:pPr>
              <a:spcBef>
                <a:spcPct val="50000"/>
              </a:spcBef>
            </a:pPr>
            <a:endParaRPr kumimoji="1" lang="en-US" altLang="zh-CN" sz="2400" b="1" baseline="-25000">
              <a:solidFill>
                <a:srgbClr val="000000"/>
              </a:solidFill>
              <a:latin typeface="Times New Roman" panose="02020603050405020304" pitchFamily="18" charset="0"/>
              <a:ea typeface="楷体_GB2312" pitchFamily="49" charset="-122"/>
            </a:endParaRPr>
          </a:p>
        </p:txBody>
      </p:sp>
      <p:graphicFrame>
        <p:nvGraphicFramePr>
          <p:cNvPr id="752749" name="Object 16"/>
          <p:cNvGraphicFramePr>
            <a:graphicFrameLocks noChangeAspect="1"/>
          </p:cNvGraphicFramePr>
          <p:nvPr/>
        </p:nvGraphicFramePr>
        <p:xfrm>
          <a:off x="2495550" y="4549775"/>
          <a:ext cx="3443288" cy="896938"/>
        </p:xfrm>
        <a:graphic>
          <a:graphicData uri="http://schemas.openxmlformats.org/presentationml/2006/ole">
            <mc:AlternateContent xmlns:mc="http://schemas.openxmlformats.org/markup-compatibility/2006">
              <mc:Choice xmlns:v="urn:schemas-microsoft-com:vml" Requires="v">
                <p:oleObj spid="_x0000_s208080" name="Equation" r:id="rId15" imgW="2237400" imgH="634680" progId="Equation.DSMT4">
                  <p:embed/>
                </p:oleObj>
              </mc:Choice>
              <mc:Fallback>
                <p:oleObj name="Equation" r:id="rId15" imgW="2237400" imgH="6346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5550" y="4549775"/>
                        <a:ext cx="3443288"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2752" name="Object 17"/>
          <p:cNvGraphicFramePr>
            <a:graphicFrameLocks noChangeAspect="1"/>
          </p:cNvGraphicFramePr>
          <p:nvPr/>
        </p:nvGraphicFramePr>
        <p:xfrm>
          <a:off x="2508250" y="5516563"/>
          <a:ext cx="3646488" cy="406400"/>
        </p:xfrm>
        <a:graphic>
          <a:graphicData uri="http://schemas.openxmlformats.org/presentationml/2006/ole">
            <mc:AlternateContent xmlns:mc="http://schemas.openxmlformats.org/markup-compatibility/2006">
              <mc:Choice xmlns:v="urn:schemas-microsoft-com:vml" Requires="v">
                <p:oleObj spid="_x0000_s208081" name="Equation" r:id="rId17" imgW="2491560" imgH="291960" progId="Equation.DSMT4">
                  <p:embed/>
                </p:oleObj>
              </mc:Choice>
              <mc:Fallback>
                <p:oleObj name="Equation" r:id="rId17" imgW="2491560" imgH="2919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8250" y="5516563"/>
                        <a:ext cx="364648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52762" name="Group 122"/>
          <p:cNvGrpSpPr>
            <a:grpSpLocks/>
          </p:cNvGrpSpPr>
          <p:nvPr/>
        </p:nvGrpSpPr>
        <p:grpSpPr bwMode="auto">
          <a:xfrm>
            <a:off x="6743701" y="3573463"/>
            <a:ext cx="3679825" cy="2087562"/>
            <a:chOff x="3442" y="2568"/>
            <a:chExt cx="2318" cy="1496"/>
          </a:xfrm>
        </p:grpSpPr>
        <p:pic>
          <p:nvPicPr>
            <p:cNvPr id="151571" name="Picture 117" descr="3">
              <a:hlinkClick r:id="rId19" action="ppaction://program"/>
            </p:cNvPr>
            <p:cNvPicPr>
              <a:picLocks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3442" y="2568"/>
              <a:ext cx="2313"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72" name="Rectangle 118"/>
            <p:cNvSpPr>
              <a:spLocks noChangeArrowheads="1"/>
            </p:cNvSpPr>
            <p:nvPr/>
          </p:nvSpPr>
          <p:spPr bwMode="auto">
            <a:xfrm>
              <a:off x="3442" y="3815"/>
              <a:ext cx="2318" cy="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1573" name="Text Box 119"/>
            <p:cNvSpPr txBox="1">
              <a:spLocks noChangeArrowheads="1"/>
            </p:cNvSpPr>
            <p:nvPr/>
          </p:nvSpPr>
          <p:spPr bwMode="auto">
            <a:xfrm>
              <a:off x="3757" y="3847"/>
              <a:ext cx="182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spcBef>
                  <a:spcPct val="20000"/>
                </a:spcBef>
              </a:pPr>
              <a:r>
                <a:rPr lang="en-US" altLang="zh-CN" sz="1400" b="1">
                  <a:solidFill>
                    <a:srgbClr val="000000"/>
                  </a:solidFill>
                  <a:latin typeface="Times New Roman" panose="02020603050405020304" pitchFamily="18" charset="0"/>
                </a:rPr>
                <a:t>     </a:t>
              </a:r>
              <a:endParaRPr lang="en-US" altLang="zh-CN" sz="1400" b="1">
                <a:solidFill>
                  <a:srgbClr val="000000"/>
                </a:solidFill>
              </a:endParaRPr>
            </a:p>
          </p:txBody>
        </p:sp>
        <p:graphicFrame>
          <p:nvGraphicFramePr>
            <p:cNvPr id="151574" name="Object 22"/>
            <p:cNvGraphicFramePr>
              <a:graphicFrameLocks noChangeAspect="1"/>
            </p:cNvGraphicFramePr>
            <p:nvPr/>
          </p:nvGraphicFramePr>
          <p:xfrm>
            <a:off x="3521" y="3838"/>
            <a:ext cx="1647" cy="180"/>
          </p:xfrm>
          <a:graphic>
            <a:graphicData uri="http://schemas.openxmlformats.org/presentationml/2006/ole">
              <mc:AlternateContent xmlns:mc="http://schemas.openxmlformats.org/markup-compatibility/2006">
                <mc:Choice xmlns:v="urn:schemas-microsoft-com:vml" Requires="v">
                  <p:oleObj spid="_x0000_s208082" name="Equation" r:id="rId21" imgW="1625600" imgH="228600" progId="Equation.DSMT4">
                    <p:embed/>
                  </p:oleObj>
                </mc:Choice>
                <mc:Fallback>
                  <p:oleObj name="Equation" r:id="rId21" imgW="16256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21" y="3838"/>
                          <a:ext cx="1647" cy="180"/>
                        </a:xfrm>
                        <a:prstGeom prst="rect">
                          <a:avLst/>
                        </a:prstGeom>
                        <a:noFill/>
                        <a:extLst>
                          <a:ext uri="{909E8E84-426E-40DD-AFC4-6F175D3DCCD1}">
                            <a14:hiddenFill xmlns:a14="http://schemas.microsoft.com/office/drawing/2010/main">
                              <a:solidFill>
                                <a:srgbClr val="CC99FF"/>
                              </a:solidFill>
                            </a14:hiddenFill>
                          </a:ext>
                        </a:extLst>
                      </p:spPr>
                    </p:pic>
                  </p:oleObj>
                </mc:Fallback>
              </mc:AlternateContent>
            </a:graphicData>
          </a:graphic>
        </p:graphicFrame>
        <p:sp>
          <p:nvSpPr>
            <p:cNvPr id="151575" name="Rectangle 121"/>
            <p:cNvSpPr>
              <a:spLocks noChangeArrowheads="1"/>
            </p:cNvSpPr>
            <p:nvPr/>
          </p:nvSpPr>
          <p:spPr bwMode="auto">
            <a:xfrm>
              <a:off x="3442" y="2568"/>
              <a:ext cx="2313" cy="149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
        <p:nvSpPr>
          <p:cNvPr id="752763" name="Rectangle 123"/>
          <p:cNvSpPr>
            <a:spLocks noChangeArrowheads="1"/>
          </p:cNvSpPr>
          <p:nvPr/>
        </p:nvSpPr>
        <p:spPr bwMode="auto">
          <a:xfrm rot="10800000" flipV="1">
            <a:off x="6800850" y="5658488"/>
            <a:ext cx="3676650" cy="64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900" b="1">
                <a:solidFill>
                  <a:srgbClr val="000000"/>
                </a:solidFill>
                <a:latin typeface="Times New Roman" panose="02020603050405020304" pitchFamily="18" charset="0"/>
                <a:ea typeface="仿宋_GB2312" pitchFamily="49" charset="-122"/>
              </a:rPr>
              <a:t>The EM wave propagate along the </a:t>
            </a:r>
          </a:p>
          <a:p>
            <a:pPr>
              <a:spcBef>
                <a:spcPct val="20000"/>
              </a:spcBef>
            </a:pPr>
            <a:r>
              <a:rPr lang="en-US" altLang="zh-CN" sz="1900" b="1">
                <a:solidFill>
                  <a:srgbClr val="000000"/>
                </a:solidFill>
                <a:latin typeface="Times New Roman" panose="02020603050405020304" pitchFamily="18" charset="0"/>
                <a:ea typeface="仿宋_GB2312" pitchFamily="49" charset="-122"/>
              </a:rPr>
              <a:t>direction of the spatial  phase lag </a:t>
            </a:r>
          </a:p>
        </p:txBody>
      </p:sp>
      <p:grpSp>
        <p:nvGrpSpPr>
          <p:cNvPr id="752768" name="Group 128"/>
          <p:cNvGrpSpPr>
            <a:grpSpLocks/>
          </p:cNvGrpSpPr>
          <p:nvPr/>
        </p:nvGrpSpPr>
        <p:grpSpPr bwMode="auto">
          <a:xfrm>
            <a:off x="6078538" y="2825750"/>
            <a:ext cx="4589462" cy="508000"/>
            <a:chOff x="2869" y="1780"/>
            <a:chExt cx="2891" cy="320"/>
          </a:xfrm>
        </p:grpSpPr>
        <p:graphicFrame>
          <p:nvGraphicFramePr>
            <p:cNvPr id="151578" name="Object 26"/>
            <p:cNvGraphicFramePr>
              <a:graphicFrameLocks noChangeAspect="1"/>
            </p:cNvGraphicFramePr>
            <p:nvPr/>
          </p:nvGraphicFramePr>
          <p:xfrm>
            <a:off x="3741" y="1780"/>
            <a:ext cx="2019" cy="318"/>
          </p:xfrm>
          <a:graphic>
            <a:graphicData uri="http://schemas.openxmlformats.org/presentationml/2006/ole">
              <mc:AlternateContent xmlns:mc="http://schemas.openxmlformats.org/markup-compatibility/2006">
                <mc:Choice xmlns:v="urn:schemas-microsoft-com:vml" Requires="v">
                  <p:oleObj spid="_x0000_s208083" name="Equation" r:id="rId23" imgW="1856160" imgH="304560" progId="Equation.DSMT4">
                    <p:embed/>
                  </p:oleObj>
                </mc:Choice>
                <mc:Fallback>
                  <p:oleObj name="Equation" r:id="rId23" imgW="1856160" imgH="30456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41" y="1780"/>
                          <a:ext cx="2019" cy="318"/>
                        </a:xfrm>
                        <a:prstGeom prst="rect">
                          <a:avLst/>
                        </a:prstGeom>
                        <a:solidFill>
                          <a:srgbClr val="FFFFFF"/>
                        </a:solidFill>
                      </p:spPr>
                    </p:pic>
                  </p:oleObj>
                </mc:Fallback>
              </mc:AlternateContent>
            </a:graphicData>
          </a:graphic>
        </p:graphicFrame>
        <p:sp>
          <p:nvSpPr>
            <p:cNvPr id="151579" name="Text Box 126"/>
            <p:cNvSpPr txBox="1">
              <a:spLocks noChangeArrowheads="1"/>
            </p:cNvSpPr>
            <p:nvPr/>
          </p:nvSpPr>
          <p:spPr bwMode="auto">
            <a:xfrm>
              <a:off x="2869" y="1780"/>
              <a:ext cx="872" cy="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srgbClr val="000000"/>
                  </a:solidFill>
                  <a:ea typeface="楷体_GB2312" pitchFamily="49" charset="-122"/>
                </a:rPr>
                <a:t>      then</a:t>
              </a:r>
              <a:r>
                <a:rPr lang="zh-CN" altLang="en-US" b="1">
                  <a:solidFill>
                    <a:srgbClr val="000000"/>
                  </a:solidFill>
                  <a:ea typeface="楷体_GB2312" pitchFamily="49" charset="-122"/>
                </a:rPr>
                <a:t>：</a:t>
              </a:r>
            </a:p>
          </p:txBody>
        </p:sp>
      </p:grpSp>
    </p:spTree>
    <p:extLst>
      <p:ext uri="{BB962C8B-B14F-4D97-AF65-F5344CB8AC3E}">
        <p14:creationId xmlns:p14="http://schemas.microsoft.com/office/powerpoint/2010/main" val="65158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2645"/>
                                        </p:tgtEl>
                                        <p:attrNameLst>
                                          <p:attrName>style.visibility</p:attrName>
                                        </p:attrNameLst>
                                      </p:cBhvr>
                                      <p:to>
                                        <p:strVal val="visible"/>
                                      </p:to>
                                    </p:set>
                                    <p:animEffect transition="in" filter="blinds(horizontal)">
                                      <p:cBhvr>
                                        <p:cTn id="7" dur="500"/>
                                        <p:tgtEl>
                                          <p:spTgt spid="75264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52646"/>
                                        </p:tgtEl>
                                        <p:attrNameLst>
                                          <p:attrName>style.visibility</p:attrName>
                                        </p:attrNameLst>
                                      </p:cBhvr>
                                      <p:to>
                                        <p:strVal val="visible"/>
                                      </p:to>
                                    </p:set>
                                    <p:animEffect transition="in" filter="blinds(horizontal)">
                                      <p:cBhvr>
                                        <p:cTn id="11" dur="500"/>
                                        <p:tgtEl>
                                          <p:spTgt spid="7526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752654"/>
                                        </p:tgtEl>
                                        <p:attrNameLst>
                                          <p:attrName>style.visibility</p:attrName>
                                        </p:attrNameLst>
                                      </p:cBhvr>
                                      <p:to>
                                        <p:strVal val="visible"/>
                                      </p:to>
                                    </p:set>
                                    <p:animEffect transition="in" filter="blinds(horizontal)">
                                      <p:cBhvr>
                                        <p:cTn id="16" dur="500"/>
                                        <p:tgtEl>
                                          <p:spTgt spid="75265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52655"/>
                                        </p:tgtEl>
                                        <p:attrNameLst>
                                          <p:attrName>style.visibility</p:attrName>
                                        </p:attrNameLst>
                                      </p:cBhvr>
                                      <p:to>
                                        <p:strVal val="visible"/>
                                      </p:to>
                                    </p:set>
                                    <p:animEffect transition="in" filter="blinds(horizontal)">
                                      <p:cBhvr>
                                        <p:cTn id="19" dur="500"/>
                                        <p:tgtEl>
                                          <p:spTgt spid="752655"/>
                                        </p:tgtEl>
                                      </p:cBhvr>
                                    </p:animEffect>
                                  </p:childTnLst>
                                </p:cTn>
                              </p:par>
                              <p:par>
                                <p:cTn id="20" presetID="3" presetClass="entr" presetSubtype="10" fill="hold" nodeType="withEffect">
                                  <p:stCondLst>
                                    <p:cond delay="0"/>
                                  </p:stCondLst>
                                  <p:childTnLst>
                                    <p:set>
                                      <p:cBhvr>
                                        <p:cTn id="21" dur="1" fill="hold">
                                          <p:stCondLst>
                                            <p:cond delay="0"/>
                                          </p:stCondLst>
                                        </p:cTn>
                                        <p:tgtEl>
                                          <p:spTgt spid="752657"/>
                                        </p:tgtEl>
                                        <p:attrNameLst>
                                          <p:attrName>style.visibility</p:attrName>
                                        </p:attrNameLst>
                                      </p:cBhvr>
                                      <p:to>
                                        <p:strVal val="visible"/>
                                      </p:to>
                                    </p:set>
                                    <p:animEffect transition="in" filter="blinds(horizontal)">
                                      <p:cBhvr>
                                        <p:cTn id="22" dur="500"/>
                                        <p:tgtEl>
                                          <p:spTgt spid="752657"/>
                                        </p:tgtEl>
                                      </p:cBhvr>
                                    </p:animEffect>
                                  </p:childTnLst>
                                </p:cTn>
                              </p:par>
                              <p:par>
                                <p:cTn id="23" presetID="3" presetClass="entr" presetSubtype="10" fill="hold" nodeType="withEffect">
                                  <p:stCondLst>
                                    <p:cond delay="0"/>
                                  </p:stCondLst>
                                  <p:childTnLst>
                                    <p:set>
                                      <p:cBhvr>
                                        <p:cTn id="24" dur="1" fill="hold">
                                          <p:stCondLst>
                                            <p:cond delay="0"/>
                                          </p:stCondLst>
                                        </p:cTn>
                                        <p:tgtEl>
                                          <p:spTgt spid="752668"/>
                                        </p:tgtEl>
                                        <p:attrNameLst>
                                          <p:attrName>style.visibility</p:attrName>
                                        </p:attrNameLst>
                                      </p:cBhvr>
                                      <p:to>
                                        <p:strVal val="visible"/>
                                      </p:to>
                                    </p:set>
                                    <p:animEffect transition="in" filter="blinds(horizontal)">
                                      <p:cBhvr>
                                        <p:cTn id="25" dur="500"/>
                                        <p:tgtEl>
                                          <p:spTgt spid="75266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52674"/>
                                        </p:tgtEl>
                                        <p:attrNameLst>
                                          <p:attrName>style.visibility</p:attrName>
                                        </p:attrNameLst>
                                      </p:cBhvr>
                                      <p:to>
                                        <p:strVal val="visible"/>
                                      </p:to>
                                    </p:set>
                                    <p:animEffect transition="in" filter="blinds(horizontal)">
                                      <p:cBhvr>
                                        <p:cTn id="28" dur="500"/>
                                        <p:tgtEl>
                                          <p:spTgt spid="75267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752767"/>
                                        </p:tgtEl>
                                        <p:attrNameLst>
                                          <p:attrName>style.visibility</p:attrName>
                                        </p:attrNameLst>
                                      </p:cBhvr>
                                      <p:to>
                                        <p:strVal val="visible"/>
                                      </p:to>
                                    </p:set>
                                    <p:animEffect transition="in" filter="blinds(horizontal)">
                                      <p:cBhvr>
                                        <p:cTn id="33" dur="500"/>
                                        <p:tgtEl>
                                          <p:spTgt spid="7527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752768"/>
                                        </p:tgtEl>
                                        <p:attrNameLst>
                                          <p:attrName>style.visibility</p:attrName>
                                        </p:attrNameLst>
                                      </p:cBhvr>
                                      <p:to>
                                        <p:strVal val="visible"/>
                                      </p:to>
                                    </p:set>
                                    <p:animEffect transition="in" filter="blinds(horizontal)">
                                      <p:cBhvr>
                                        <p:cTn id="38" dur="500"/>
                                        <p:tgtEl>
                                          <p:spTgt spid="75276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52747"/>
                                        </p:tgtEl>
                                        <p:attrNameLst>
                                          <p:attrName>style.visibility</p:attrName>
                                        </p:attrNameLst>
                                      </p:cBhvr>
                                      <p:to>
                                        <p:strVal val="visible"/>
                                      </p:to>
                                    </p:set>
                                    <p:animEffect transition="in" filter="blinds(horizontal)">
                                      <p:cBhvr>
                                        <p:cTn id="43" dur="500"/>
                                        <p:tgtEl>
                                          <p:spTgt spid="75274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752749"/>
                                        </p:tgtEl>
                                        <p:attrNameLst>
                                          <p:attrName>style.visibility</p:attrName>
                                        </p:attrNameLst>
                                      </p:cBhvr>
                                      <p:to>
                                        <p:strVal val="visible"/>
                                      </p:to>
                                    </p:set>
                                    <p:animEffect transition="in" filter="blinds(horizontal)">
                                      <p:cBhvr>
                                        <p:cTn id="48" dur="500"/>
                                        <p:tgtEl>
                                          <p:spTgt spid="752749"/>
                                        </p:tgtEl>
                                      </p:cBhvr>
                                    </p:animEffect>
                                  </p:childTnLst>
                                </p:cTn>
                              </p:par>
                              <p:par>
                                <p:cTn id="49" presetID="3" presetClass="entr" presetSubtype="10" fill="hold" nodeType="withEffect">
                                  <p:stCondLst>
                                    <p:cond delay="0"/>
                                  </p:stCondLst>
                                  <p:childTnLst>
                                    <p:set>
                                      <p:cBhvr>
                                        <p:cTn id="50" dur="1" fill="hold">
                                          <p:stCondLst>
                                            <p:cond delay="0"/>
                                          </p:stCondLst>
                                        </p:cTn>
                                        <p:tgtEl>
                                          <p:spTgt spid="752752"/>
                                        </p:tgtEl>
                                        <p:attrNameLst>
                                          <p:attrName>style.visibility</p:attrName>
                                        </p:attrNameLst>
                                      </p:cBhvr>
                                      <p:to>
                                        <p:strVal val="visible"/>
                                      </p:to>
                                    </p:set>
                                    <p:animEffect transition="in" filter="blinds(horizontal)">
                                      <p:cBhvr>
                                        <p:cTn id="51" dur="500"/>
                                        <p:tgtEl>
                                          <p:spTgt spid="752752"/>
                                        </p:tgtEl>
                                      </p:cBhvr>
                                    </p:animEffect>
                                  </p:childTnLst>
                                </p:cTn>
                              </p:par>
                              <p:par>
                                <p:cTn id="52" presetID="3" presetClass="entr" presetSubtype="10" fill="hold" nodeType="withEffect">
                                  <p:stCondLst>
                                    <p:cond delay="0"/>
                                  </p:stCondLst>
                                  <p:childTnLst>
                                    <p:set>
                                      <p:cBhvr>
                                        <p:cTn id="53" dur="1" fill="hold">
                                          <p:stCondLst>
                                            <p:cond delay="0"/>
                                          </p:stCondLst>
                                        </p:cTn>
                                        <p:tgtEl>
                                          <p:spTgt spid="752754"/>
                                        </p:tgtEl>
                                        <p:attrNameLst>
                                          <p:attrName>style.visibility</p:attrName>
                                        </p:attrNameLst>
                                      </p:cBhvr>
                                      <p:to>
                                        <p:strVal val="visible"/>
                                      </p:to>
                                    </p:set>
                                    <p:animEffect transition="in" filter="blinds(horizontal)">
                                      <p:cBhvr>
                                        <p:cTn id="54" dur="500"/>
                                        <p:tgtEl>
                                          <p:spTgt spid="75275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752762"/>
                                        </p:tgtEl>
                                        <p:attrNameLst>
                                          <p:attrName>style.visibility</p:attrName>
                                        </p:attrNameLst>
                                      </p:cBhvr>
                                      <p:to>
                                        <p:strVal val="visible"/>
                                      </p:to>
                                    </p:set>
                                    <p:animEffect transition="in" filter="blinds(horizontal)">
                                      <p:cBhvr>
                                        <p:cTn id="59" dur="500"/>
                                        <p:tgtEl>
                                          <p:spTgt spid="75276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752763"/>
                                        </p:tgtEl>
                                        <p:attrNameLst>
                                          <p:attrName>style.visibility</p:attrName>
                                        </p:attrNameLst>
                                      </p:cBhvr>
                                      <p:to>
                                        <p:strVal val="visible"/>
                                      </p:to>
                                    </p:set>
                                    <p:animEffect transition="in" filter="blinds(horizontal)">
                                      <p:cBhvr>
                                        <p:cTn id="64" dur="500"/>
                                        <p:tgtEl>
                                          <p:spTgt spid="752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5" grpId="0" animBg="1"/>
      <p:bldP spid="752655" grpId="0" animBg="1"/>
      <p:bldP spid="752674" grpId="0" animBg="1"/>
      <p:bldP spid="752747" grpId="0" animBg="1"/>
      <p:bldP spid="75276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灯片编号占位符 3"/>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EDEB53C6-25E4-4007-A60B-BFC3E463F54F}" type="slidenum">
              <a:rPr lang="en-US" altLang="zh-CN" sz="1400">
                <a:solidFill>
                  <a:srgbClr val="000000"/>
                </a:solidFill>
              </a:rPr>
              <a:pPr algn="r"/>
              <a:t>70</a:t>
            </a:fld>
            <a:endParaRPr lang="en-US" altLang="zh-CN" sz="1400">
              <a:solidFill>
                <a:srgbClr val="000000"/>
              </a:solidFill>
            </a:endParaRPr>
          </a:p>
        </p:txBody>
      </p:sp>
      <p:sp>
        <p:nvSpPr>
          <p:cNvPr id="282627" name="Rectangle 2"/>
          <p:cNvSpPr>
            <a:spLocks noChangeArrowheads="1"/>
          </p:cNvSpPr>
          <p:nvPr/>
        </p:nvSpPr>
        <p:spPr bwMode="auto">
          <a:xfrm>
            <a:off x="6003925" y="2033589"/>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806915" name="Object 4"/>
          <p:cNvGraphicFramePr>
            <a:graphicFrameLocks noChangeAspect="1"/>
          </p:cNvGraphicFramePr>
          <p:nvPr/>
        </p:nvGraphicFramePr>
        <p:xfrm>
          <a:off x="2122489" y="1304925"/>
          <a:ext cx="7515225" cy="965200"/>
        </p:xfrm>
        <a:graphic>
          <a:graphicData uri="http://schemas.openxmlformats.org/presentationml/2006/ole">
            <mc:AlternateContent xmlns:mc="http://schemas.openxmlformats.org/markup-compatibility/2006">
              <mc:Choice xmlns:v="urn:schemas-microsoft-com:vml" Requires="v">
                <p:oleObj spid="_x0000_s268350" name="Equation" r:id="rId3" imgW="4728960" imgH="596520" progId="Equation.DSMT4">
                  <p:embed/>
                </p:oleObj>
              </mc:Choice>
              <mc:Fallback>
                <p:oleObj name="Equation" r:id="rId3" imgW="4728960" imgH="596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1304925"/>
                        <a:ext cx="75152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2629" name="Rectangle 4"/>
          <p:cNvSpPr>
            <a:spLocks noChangeArrowheads="1"/>
          </p:cNvSpPr>
          <p:nvPr/>
        </p:nvSpPr>
        <p:spPr bwMode="auto">
          <a:xfrm>
            <a:off x="6003925" y="2608264"/>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806917" name="Object 6"/>
          <p:cNvGraphicFramePr>
            <a:graphicFrameLocks noChangeAspect="1"/>
          </p:cNvGraphicFramePr>
          <p:nvPr/>
        </p:nvGraphicFramePr>
        <p:xfrm>
          <a:off x="2136776" y="2278064"/>
          <a:ext cx="7413625" cy="966787"/>
        </p:xfrm>
        <a:graphic>
          <a:graphicData uri="http://schemas.openxmlformats.org/presentationml/2006/ole">
            <mc:AlternateContent xmlns:mc="http://schemas.openxmlformats.org/markup-compatibility/2006">
              <mc:Choice xmlns:v="urn:schemas-microsoft-com:vml" Requires="v">
                <p:oleObj spid="_x0000_s268351" name="Equation" r:id="rId5" imgW="4665600" imgH="596520" progId="Equation.DSMT4">
                  <p:embed/>
                </p:oleObj>
              </mc:Choice>
              <mc:Fallback>
                <p:oleObj name="Equation" r:id="rId5" imgW="4665600" imgH="596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776" y="2278064"/>
                        <a:ext cx="7413625"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6918" name="Object 7"/>
          <p:cNvGraphicFramePr>
            <a:graphicFrameLocks noChangeAspect="1"/>
          </p:cNvGraphicFramePr>
          <p:nvPr/>
        </p:nvGraphicFramePr>
        <p:xfrm>
          <a:off x="4079875" y="4868864"/>
          <a:ext cx="2736850" cy="503237"/>
        </p:xfrm>
        <a:graphic>
          <a:graphicData uri="http://schemas.openxmlformats.org/presentationml/2006/ole">
            <mc:AlternateContent xmlns:mc="http://schemas.openxmlformats.org/markup-compatibility/2006">
              <mc:Choice xmlns:v="urn:schemas-microsoft-com:vml" Requires="v">
                <p:oleObj spid="_x0000_s268352" name="Equation" r:id="rId7" imgW="1614600" imgH="291960" progId="Equation.DSMT4">
                  <p:embed/>
                </p:oleObj>
              </mc:Choice>
              <mc:Fallback>
                <p:oleObj name="Equation" r:id="rId7" imgW="1614600" imgH="291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9875" y="4868864"/>
                        <a:ext cx="27368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2632" name="Rectangle 7"/>
          <p:cNvSpPr>
            <a:spLocks noChangeArrowheads="1"/>
          </p:cNvSpPr>
          <p:nvPr/>
        </p:nvSpPr>
        <p:spPr bwMode="auto">
          <a:xfrm>
            <a:off x="1524000" y="51196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ndParaRPr>
          </a:p>
        </p:txBody>
      </p:sp>
      <p:sp>
        <p:nvSpPr>
          <p:cNvPr id="282633" name="Rectangle 8"/>
          <p:cNvSpPr>
            <a:spLocks noChangeArrowheads="1"/>
          </p:cNvSpPr>
          <p:nvPr/>
        </p:nvSpPr>
        <p:spPr bwMode="auto">
          <a:xfrm>
            <a:off x="1781176" y="765176"/>
            <a:ext cx="8753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this shows , copper can be treat as good conductor in the required frequency range of </a:t>
            </a:r>
            <a:r>
              <a:rPr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282634" name="Rectangle 11"/>
          <p:cNvSpPr>
            <a:spLocks noChangeArrowheads="1"/>
          </p:cNvSpPr>
          <p:nvPr/>
        </p:nvSpPr>
        <p:spPr bwMode="auto">
          <a:xfrm>
            <a:off x="1600200" y="3644900"/>
            <a:ext cx="9155648"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200" b="1">
                <a:solidFill>
                  <a:srgbClr val="000000"/>
                </a:solidFill>
                <a:latin typeface="Times New Roman" panose="02020603050405020304" pitchFamily="18" charset="0"/>
                <a:ea typeface="楷体_GB2312" pitchFamily="49" charset="-122"/>
              </a:rPr>
              <a:t>In order to satisfy a given frequency range of the shielding requirements</a:t>
            </a:r>
            <a:r>
              <a:rPr lang="zh-CN" altLang="en-US" sz="2200" b="1">
                <a:solidFill>
                  <a:srgbClr val="000000"/>
                </a:solidFill>
                <a:latin typeface="Times New Roman" panose="02020603050405020304" pitchFamily="18" charset="0"/>
                <a:ea typeface="楷体_GB2312" pitchFamily="49" charset="-122"/>
              </a:rPr>
              <a:t>，</a:t>
            </a:r>
          </a:p>
          <a:p>
            <a:pPr>
              <a:spcBef>
                <a:spcPct val="20000"/>
              </a:spcBef>
            </a:pPr>
            <a:r>
              <a:rPr lang="en-US" altLang="zh-CN" sz="2200" b="1">
                <a:solidFill>
                  <a:srgbClr val="000000"/>
                </a:solidFill>
                <a:latin typeface="Times New Roman" panose="02020603050405020304" pitchFamily="18" charset="0"/>
                <a:ea typeface="楷体_GB2312" pitchFamily="49" charset="-122"/>
              </a:rPr>
              <a:t>The thickness of the copper plate at least should be </a:t>
            </a:r>
          </a:p>
        </p:txBody>
      </p:sp>
      <p:pic>
        <p:nvPicPr>
          <p:cNvPr id="11" name="Picture 2"/>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9545638" y="5589588"/>
            <a:ext cx="1122362" cy="1200150"/>
          </a:xfrm>
          <a:prstGeom prst="rect">
            <a:avLst/>
          </a:prstGeom>
          <a:noFill/>
          <a:ln w="9525">
            <a:noFill/>
            <a:miter lim="800000"/>
            <a:headEnd/>
            <a:tailEnd/>
          </a:ln>
          <a:effectLst>
            <a:outerShdw blurRad="50800" dist="38100" dir="2700000" algn="tl" rotWithShape="0">
              <a:srgbClr val="FFC000">
                <a:alpha val="40000"/>
              </a:srgbClr>
            </a:outerShdw>
          </a:effectLst>
        </p:spPr>
      </p:pic>
    </p:spTree>
    <p:extLst>
      <p:ext uri="{BB962C8B-B14F-4D97-AF65-F5344CB8AC3E}">
        <p14:creationId xmlns:p14="http://schemas.microsoft.com/office/powerpoint/2010/main" val="2803452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06915"/>
                                        </p:tgtEl>
                                        <p:attrNameLst>
                                          <p:attrName>style.visibility</p:attrName>
                                        </p:attrNameLst>
                                      </p:cBhvr>
                                      <p:to>
                                        <p:strVal val="visible"/>
                                      </p:to>
                                    </p:set>
                                    <p:animEffect transition="in" filter="wipe(left)">
                                      <p:cBhvr>
                                        <p:cTn id="7" dur="2000"/>
                                        <p:tgtEl>
                                          <p:spTgt spid="806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06917"/>
                                        </p:tgtEl>
                                        <p:attrNameLst>
                                          <p:attrName>style.visibility</p:attrName>
                                        </p:attrNameLst>
                                      </p:cBhvr>
                                      <p:to>
                                        <p:strVal val="visible"/>
                                      </p:to>
                                    </p:set>
                                    <p:animEffect transition="in" filter="wipe(left)">
                                      <p:cBhvr>
                                        <p:cTn id="12" dur="2000"/>
                                        <p:tgtEl>
                                          <p:spTgt spid="8069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06918"/>
                                        </p:tgtEl>
                                        <p:attrNameLst>
                                          <p:attrName>style.visibility</p:attrName>
                                        </p:attrNameLst>
                                      </p:cBhvr>
                                      <p:to>
                                        <p:strVal val="visible"/>
                                      </p:to>
                                    </p:set>
                                    <p:animEffect transition="in" filter="wipe(left)">
                                      <p:cBhvr>
                                        <p:cTn id="17" dur="2000"/>
                                        <p:tgtEl>
                                          <p:spTgt spid="806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1C7474DD-54F5-489F-ABEE-B73604FCCDDD}" type="slidenum">
              <a:rPr lang="zh-CN" altLang="zh-CN" sz="1400">
                <a:solidFill>
                  <a:srgbClr val="000000"/>
                </a:solidFill>
              </a:rPr>
              <a:pPr algn="r">
                <a:buFont typeface="Arial" panose="020B0604020202020204" pitchFamily="34" charset="0"/>
                <a:buNone/>
              </a:pPr>
              <a:t>71</a:t>
            </a:fld>
            <a:endParaRPr lang="zh-CN" altLang="zh-CN" sz="1400">
              <a:solidFill>
                <a:srgbClr val="000000"/>
              </a:solidFill>
            </a:endParaRPr>
          </a:p>
        </p:txBody>
      </p:sp>
      <p:sp>
        <p:nvSpPr>
          <p:cNvPr id="233475" name="Text Box 2"/>
          <p:cNvSpPr txBox="1">
            <a:spLocks noChangeArrowheads="1"/>
          </p:cNvSpPr>
          <p:nvPr/>
        </p:nvSpPr>
        <p:spPr bwMode="auto">
          <a:xfrm>
            <a:off x="1847850" y="1484313"/>
            <a:ext cx="424815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Blip>
                <a:blip r:embed="rId2"/>
              </a:buBlip>
            </a:pPr>
            <a:r>
              <a:rPr lang="zh-CN" altLang="zh-CN">
                <a:solidFill>
                  <a:srgbClr val="0000CC"/>
                </a:solidFill>
              </a:rPr>
              <a:t>  </a:t>
            </a:r>
            <a:r>
              <a:rPr lang="zh-CN" altLang="zh-CN" sz="2400">
                <a:solidFill>
                  <a:srgbClr val="0000CC"/>
                </a:solidFill>
              </a:rPr>
              <a:t> </a:t>
            </a:r>
            <a:r>
              <a:rPr lang="en-US" altLang="zh-CN" sz="2400">
                <a:solidFill>
                  <a:srgbClr val="0000CC"/>
                </a:solidFill>
              </a:rPr>
              <a:t>Phenomenon</a:t>
            </a:r>
            <a:r>
              <a:rPr lang="zh-CN" altLang="zh-CN" sz="2800">
                <a:solidFill>
                  <a:srgbClr val="0000CC"/>
                </a:solidFill>
              </a:rPr>
              <a:t>：</a:t>
            </a:r>
          </a:p>
          <a:p>
            <a:pPr algn="just">
              <a:lnSpc>
                <a:spcPct val="130000"/>
              </a:lnSpc>
            </a:pPr>
            <a:r>
              <a:rPr lang="zh-CN" altLang="zh-CN">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In the space , at the side of the incident wave of electromagnetic wave added a reflected wave ; the transmitted wave can exist on the other side .</a:t>
            </a:r>
            <a:endParaRPr lang="zh-CN" altLang="zh-CN" b="1">
              <a:solidFill>
                <a:srgbClr val="000000"/>
              </a:solidFill>
              <a:latin typeface="Times New Roman" panose="02020603050405020304" pitchFamily="18" charset="0"/>
            </a:endParaRPr>
          </a:p>
        </p:txBody>
      </p:sp>
      <p:sp>
        <p:nvSpPr>
          <p:cNvPr id="233476" name="Text Box 3"/>
          <p:cNvSpPr txBox="1">
            <a:spLocks noChangeArrowheads="1"/>
          </p:cNvSpPr>
          <p:nvPr/>
        </p:nvSpPr>
        <p:spPr bwMode="auto">
          <a:xfrm>
            <a:off x="1847851" y="3789364"/>
            <a:ext cx="4392613"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2"/>
              </a:buBlip>
            </a:pPr>
            <a:r>
              <a:rPr lang="zh-CN" altLang="zh-CN">
                <a:solidFill>
                  <a:srgbClr val="000000"/>
                </a:solidFill>
              </a:rPr>
              <a:t>   </a:t>
            </a:r>
            <a:r>
              <a:rPr lang="en-US" altLang="zh-CN" sz="2400">
                <a:solidFill>
                  <a:srgbClr val="0000CC"/>
                </a:solidFill>
              </a:rPr>
              <a:t>The incident way</a:t>
            </a:r>
            <a:r>
              <a:rPr lang="zh-CN" altLang="zh-CN" sz="2400">
                <a:solidFill>
                  <a:srgbClr val="0000CC"/>
                </a:solidFill>
              </a:rPr>
              <a:t>：</a:t>
            </a:r>
          </a:p>
          <a:p>
            <a:pPr algn="just">
              <a:lnSpc>
                <a:spcPct val="130000"/>
              </a:lnSpc>
            </a:pPr>
            <a:r>
              <a:rPr lang="zh-CN" altLang="zh-CN">
                <a:solidFill>
                  <a:srgbClr val="000000"/>
                </a:solidFill>
              </a:rPr>
              <a:t>      </a:t>
            </a:r>
            <a:r>
              <a:rPr lang="en-US" altLang="zh-CN" sz="2000" b="1">
                <a:solidFill>
                  <a:srgbClr val="000000"/>
                </a:solidFill>
                <a:latin typeface="Times New Roman" panose="02020603050405020304" pitchFamily="18" charset="0"/>
              </a:rPr>
              <a:t>vertical incidence </a:t>
            </a:r>
            <a:r>
              <a:rPr lang="zh-CN" altLang="zh-CN" sz="2000" b="1">
                <a:solidFill>
                  <a:srgbClr val="000000"/>
                </a:solidFill>
                <a:latin typeface="Times New Roman" panose="02020603050405020304" pitchFamily="18" charset="0"/>
              </a:rPr>
              <a:t>、</a:t>
            </a:r>
            <a:endParaRPr lang="zh-CN" altLang="en-US" sz="2000" b="1">
              <a:solidFill>
                <a:srgbClr val="000000"/>
              </a:solidFill>
              <a:latin typeface="Times New Roman" panose="02020603050405020304" pitchFamily="18" charset="0"/>
            </a:endParaRPr>
          </a:p>
          <a:p>
            <a:pPr algn="just">
              <a:lnSpc>
                <a:spcPct val="130000"/>
              </a:lnSpc>
            </a:pPr>
            <a:r>
              <a:rPr lang="zh-CN" altLang="en-US" sz="2000" b="1">
                <a:solidFill>
                  <a:srgbClr val="000000"/>
                </a:solidFill>
                <a:latin typeface="Times New Roman" panose="02020603050405020304" pitchFamily="18" charset="0"/>
              </a:rPr>
              <a:t>      </a:t>
            </a:r>
            <a:r>
              <a:rPr lang="en-US" altLang="zh-CN" sz="2000" b="1">
                <a:solidFill>
                  <a:srgbClr val="000000"/>
                </a:solidFill>
                <a:latin typeface="Times New Roman" panose="02020603050405020304" pitchFamily="18" charset="0"/>
              </a:rPr>
              <a:t>oblique incidence</a:t>
            </a:r>
            <a:r>
              <a:rPr lang="en-US" altLang="zh-CN" sz="2000">
                <a:solidFill>
                  <a:srgbClr val="000000"/>
                </a:solidFill>
              </a:rPr>
              <a:t> </a:t>
            </a:r>
            <a:endParaRPr lang="zh-CN" altLang="zh-CN" sz="2000">
              <a:solidFill>
                <a:srgbClr val="000000"/>
              </a:solidFill>
            </a:endParaRPr>
          </a:p>
        </p:txBody>
      </p:sp>
      <p:sp>
        <p:nvSpPr>
          <p:cNvPr id="233477" name="Text Box 4"/>
          <p:cNvSpPr txBox="1">
            <a:spLocks noChangeArrowheads="1"/>
          </p:cNvSpPr>
          <p:nvPr/>
        </p:nvSpPr>
        <p:spPr bwMode="auto">
          <a:xfrm>
            <a:off x="1774825" y="5084764"/>
            <a:ext cx="775493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2"/>
              </a:buBlip>
            </a:pPr>
            <a:r>
              <a:rPr lang="zh-CN" altLang="zh-CN">
                <a:solidFill>
                  <a:srgbClr val="000000"/>
                </a:solidFill>
              </a:rPr>
              <a:t>    </a:t>
            </a:r>
            <a:r>
              <a:rPr lang="en-US" altLang="zh-CN" sz="2800">
                <a:solidFill>
                  <a:srgbClr val="0000CC"/>
                </a:solidFill>
              </a:rPr>
              <a:t>Medium</a:t>
            </a:r>
            <a:r>
              <a:rPr lang="zh-CN" altLang="zh-CN" sz="2800">
                <a:solidFill>
                  <a:srgbClr val="0000CC"/>
                </a:solidFill>
              </a:rPr>
              <a:t>：</a:t>
            </a:r>
          </a:p>
          <a:p>
            <a:pPr algn="just">
              <a:lnSpc>
                <a:spcPct val="130000"/>
              </a:lnSpc>
            </a:pPr>
            <a:r>
              <a:rPr lang="zh-CN" altLang="zh-CN">
                <a:solidFill>
                  <a:srgbClr val="000000"/>
                </a:solidFill>
              </a:rPr>
              <a:t>      </a:t>
            </a:r>
            <a:r>
              <a:rPr lang="en-US" altLang="zh-CN" sz="2000" b="1">
                <a:solidFill>
                  <a:srgbClr val="000000"/>
                </a:solidFill>
                <a:latin typeface="Times New Roman" panose="02020603050405020304" pitchFamily="18" charset="0"/>
              </a:rPr>
              <a:t>Conductive medium, ideal conductor, the ideal dielectric</a:t>
            </a:r>
            <a:endParaRPr lang="zh-CN" altLang="zh-CN" sz="2000" b="1">
              <a:solidFill>
                <a:srgbClr val="000000"/>
              </a:solidFill>
              <a:latin typeface="Times New Roman" panose="02020603050405020304" pitchFamily="18" charset="0"/>
            </a:endParaRPr>
          </a:p>
        </p:txBody>
      </p:sp>
      <p:grpSp>
        <p:nvGrpSpPr>
          <p:cNvPr id="233478" name="Group 5"/>
          <p:cNvGrpSpPr>
            <a:grpSpLocks/>
          </p:cNvGrpSpPr>
          <p:nvPr/>
        </p:nvGrpSpPr>
        <p:grpSpPr bwMode="auto">
          <a:xfrm>
            <a:off x="6043614" y="1412876"/>
            <a:ext cx="4852987" cy="3311525"/>
            <a:chOff x="0" y="0"/>
            <a:chExt cx="3057" cy="2086"/>
          </a:xfrm>
        </p:grpSpPr>
        <p:sp>
          <p:nvSpPr>
            <p:cNvPr id="233479" name="Rectangle 6"/>
            <p:cNvSpPr>
              <a:spLocks noChangeArrowheads="1"/>
            </p:cNvSpPr>
            <p:nvPr/>
          </p:nvSpPr>
          <p:spPr bwMode="auto">
            <a:xfrm>
              <a:off x="81" y="0"/>
              <a:ext cx="2771" cy="2086"/>
            </a:xfrm>
            <a:prstGeom prst="rect">
              <a:avLst/>
            </a:prstGeom>
            <a:solidFill>
              <a:srgbClr val="99CCFF"/>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3480" name="Text Box 7"/>
            <p:cNvSpPr txBox="1">
              <a:spLocks noChangeArrowheads="1"/>
            </p:cNvSpPr>
            <p:nvPr/>
          </p:nvSpPr>
          <p:spPr bwMode="auto">
            <a:xfrm>
              <a:off x="294" y="1800"/>
              <a:ext cx="248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8000"/>
                </a:lnSpc>
                <a:spcBef>
                  <a:spcPct val="20000"/>
                </a:spcBef>
                <a:buFont typeface="Arial" panose="020B0604020202020204" pitchFamily="34" charset="0"/>
                <a:buNone/>
              </a:pPr>
              <a:endParaRPr lang="zh-CN" altLang="zh-CN" sz="1600">
                <a:solidFill>
                  <a:srgbClr val="000000"/>
                </a:solidFill>
              </a:endParaRPr>
            </a:p>
          </p:txBody>
        </p:sp>
        <p:grpSp>
          <p:nvGrpSpPr>
            <p:cNvPr id="233481" name="Group 8"/>
            <p:cNvGrpSpPr>
              <a:grpSpLocks noChangeAspect="1"/>
            </p:cNvGrpSpPr>
            <p:nvPr/>
          </p:nvGrpSpPr>
          <p:grpSpPr bwMode="auto">
            <a:xfrm>
              <a:off x="0" y="0"/>
              <a:ext cx="3057" cy="1872"/>
              <a:chOff x="0" y="0"/>
              <a:chExt cx="3057" cy="1750"/>
            </a:xfrm>
          </p:grpSpPr>
          <p:sp>
            <p:nvSpPr>
              <p:cNvPr id="233482" name="AutoShape 9"/>
              <p:cNvSpPr>
                <a:spLocks noChangeAspect="1" noChangeArrowheads="1" noTextEdit="1"/>
              </p:cNvSpPr>
              <p:nvPr/>
            </p:nvSpPr>
            <p:spPr bwMode="auto">
              <a:xfrm>
                <a:off x="0" y="0"/>
                <a:ext cx="2994"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33483" name="Group 10"/>
              <p:cNvGrpSpPr>
                <a:grpSpLocks/>
              </p:cNvGrpSpPr>
              <p:nvPr/>
            </p:nvGrpSpPr>
            <p:grpSpPr bwMode="auto">
              <a:xfrm>
                <a:off x="489" y="670"/>
                <a:ext cx="2538" cy="1080"/>
                <a:chOff x="0" y="0"/>
                <a:chExt cx="2538" cy="1080"/>
              </a:xfrm>
            </p:grpSpPr>
            <p:sp>
              <p:nvSpPr>
                <p:cNvPr id="233484" name="Rectangle 11"/>
                <p:cNvSpPr>
                  <a:spLocks noChangeArrowheads="1"/>
                </p:cNvSpPr>
                <p:nvPr/>
              </p:nvSpPr>
              <p:spPr bwMode="auto">
                <a:xfrm>
                  <a:off x="2510" y="954"/>
                  <a:ext cx="2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400">
                      <a:solidFill>
                        <a:srgbClr val="000000"/>
                      </a:solidFill>
                      <a:latin typeface="Times New Roman" panose="02020603050405020304" pitchFamily="18" charset="0"/>
                    </a:rPr>
                    <a:t> </a:t>
                  </a:r>
                  <a:endParaRPr lang="zh-CN" altLang="zh-CN" sz="2800">
                    <a:solidFill>
                      <a:srgbClr val="000000"/>
                    </a:solidFill>
                  </a:endParaRPr>
                </a:p>
              </p:txBody>
            </p:sp>
            <p:sp>
              <p:nvSpPr>
                <p:cNvPr id="233485" name="Freeform 12"/>
                <p:cNvSpPr>
                  <a:spLocks/>
                </p:cNvSpPr>
                <p:nvPr/>
              </p:nvSpPr>
              <p:spPr bwMode="auto">
                <a:xfrm>
                  <a:off x="181" y="0"/>
                  <a:ext cx="146" cy="132"/>
                </a:xfrm>
                <a:custGeom>
                  <a:avLst/>
                  <a:gdLst>
                    <a:gd name="T0" fmla="*/ 9 w 146"/>
                    <a:gd name="T1" fmla="*/ 131 h 132"/>
                    <a:gd name="T2" fmla="*/ 0 w 146"/>
                    <a:gd name="T3" fmla="*/ 132 h 132"/>
                    <a:gd name="T4" fmla="*/ 137 w 146"/>
                    <a:gd name="T5" fmla="*/ 2 h 132"/>
                    <a:gd name="T6" fmla="*/ 146 w 146"/>
                    <a:gd name="T7" fmla="*/ 0 h 132"/>
                    <a:gd name="T8" fmla="*/ 9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1"/>
                      </a:moveTo>
                      <a:lnTo>
                        <a:pt x="0" y="132"/>
                      </a:lnTo>
                      <a:lnTo>
                        <a:pt x="137" y="2"/>
                      </a:lnTo>
                      <a:lnTo>
                        <a:pt x="146" y="0"/>
                      </a:lnTo>
                      <a:lnTo>
                        <a:pt x="9"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86" name="Line 13"/>
                <p:cNvSpPr>
                  <a:spLocks noChangeShapeType="1"/>
                </p:cNvSpPr>
                <p:nvPr/>
              </p:nvSpPr>
              <p:spPr bwMode="auto">
                <a:xfrm flipV="1">
                  <a:off x="190" y="0"/>
                  <a:ext cx="137"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487" name="Freeform 14"/>
                <p:cNvSpPr>
                  <a:spLocks/>
                </p:cNvSpPr>
                <p:nvPr/>
              </p:nvSpPr>
              <p:spPr bwMode="auto">
                <a:xfrm>
                  <a:off x="185" y="0"/>
                  <a:ext cx="142" cy="132"/>
                </a:xfrm>
                <a:custGeom>
                  <a:avLst/>
                  <a:gdLst>
                    <a:gd name="T0" fmla="*/ 5 w 142"/>
                    <a:gd name="T1" fmla="*/ 131 h 132"/>
                    <a:gd name="T2" fmla="*/ 0 w 142"/>
                    <a:gd name="T3" fmla="*/ 132 h 132"/>
                    <a:gd name="T4" fmla="*/ 137 w 142"/>
                    <a:gd name="T5" fmla="*/ 2 h 132"/>
                    <a:gd name="T6" fmla="*/ 142 w 142"/>
                    <a:gd name="T7" fmla="*/ 0 h 132"/>
                    <a:gd name="T8" fmla="*/ 5 w 142"/>
                    <a:gd name="T9" fmla="*/ 131 h 132"/>
                    <a:gd name="T10" fmla="*/ 0 60000 65536"/>
                    <a:gd name="T11" fmla="*/ 0 60000 65536"/>
                    <a:gd name="T12" fmla="*/ 0 60000 65536"/>
                    <a:gd name="T13" fmla="*/ 0 60000 65536"/>
                    <a:gd name="T14" fmla="*/ 0 60000 65536"/>
                    <a:gd name="T15" fmla="*/ 0 w 142"/>
                    <a:gd name="T16" fmla="*/ 0 h 132"/>
                    <a:gd name="T17" fmla="*/ 142 w 142"/>
                    <a:gd name="T18" fmla="*/ 132 h 132"/>
                  </a:gdLst>
                  <a:ahLst/>
                  <a:cxnLst>
                    <a:cxn ang="T10">
                      <a:pos x="T0" y="T1"/>
                    </a:cxn>
                    <a:cxn ang="T11">
                      <a:pos x="T2" y="T3"/>
                    </a:cxn>
                    <a:cxn ang="T12">
                      <a:pos x="T4" y="T5"/>
                    </a:cxn>
                    <a:cxn ang="T13">
                      <a:pos x="T6" y="T7"/>
                    </a:cxn>
                    <a:cxn ang="T14">
                      <a:pos x="T8" y="T9"/>
                    </a:cxn>
                  </a:cxnLst>
                  <a:rect l="T15" t="T16" r="T17" b="T18"/>
                  <a:pathLst>
                    <a:path w="142" h="132">
                      <a:moveTo>
                        <a:pt x="5" y="131"/>
                      </a:moveTo>
                      <a:lnTo>
                        <a:pt x="0" y="132"/>
                      </a:lnTo>
                      <a:lnTo>
                        <a:pt x="137" y="2"/>
                      </a:lnTo>
                      <a:lnTo>
                        <a:pt x="142" y="0"/>
                      </a:lnTo>
                      <a:lnTo>
                        <a:pt x="5"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88" name="Freeform 15"/>
                <p:cNvSpPr>
                  <a:spLocks/>
                </p:cNvSpPr>
                <p:nvPr/>
              </p:nvSpPr>
              <p:spPr bwMode="auto">
                <a:xfrm>
                  <a:off x="181" y="2"/>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89" name="Freeform 16"/>
                <p:cNvSpPr>
                  <a:spLocks/>
                </p:cNvSpPr>
                <p:nvPr/>
              </p:nvSpPr>
              <p:spPr bwMode="auto">
                <a:xfrm>
                  <a:off x="172" y="2"/>
                  <a:ext cx="146" cy="130"/>
                </a:xfrm>
                <a:custGeom>
                  <a:avLst/>
                  <a:gdLst>
                    <a:gd name="T0" fmla="*/ 9 w 146"/>
                    <a:gd name="T1" fmla="*/ 130 h 130"/>
                    <a:gd name="T2" fmla="*/ 0 w 146"/>
                    <a:gd name="T3" fmla="*/ 130 h 130"/>
                    <a:gd name="T4" fmla="*/ 137 w 146"/>
                    <a:gd name="T5" fmla="*/ 0 h 130"/>
                    <a:gd name="T6" fmla="*/ 146 w 146"/>
                    <a:gd name="T7" fmla="*/ 0 h 130"/>
                    <a:gd name="T8" fmla="*/ 9 w 146"/>
                    <a:gd name="T9" fmla="*/ 130 h 130"/>
                    <a:gd name="T10" fmla="*/ 0 60000 65536"/>
                    <a:gd name="T11" fmla="*/ 0 60000 65536"/>
                    <a:gd name="T12" fmla="*/ 0 60000 65536"/>
                    <a:gd name="T13" fmla="*/ 0 60000 65536"/>
                    <a:gd name="T14" fmla="*/ 0 60000 65536"/>
                    <a:gd name="T15" fmla="*/ 0 w 146"/>
                    <a:gd name="T16" fmla="*/ 0 h 130"/>
                    <a:gd name="T17" fmla="*/ 146 w 146"/>
                    <a:gd name="T18" fmla="*/ 130 h 130"/>
                  </a:gdLst>
                  <a:ahLst/>
                  <a:cxnLst>
                    <a:cxn ang="T10">
                      <a:pos x="T0" y="T1"/>
                    </a:cxn>
                    <a:cxn ang="T11">
                      <a:pos x="T2" y="T3"/>
                    </a:cxn>
                    <a:cxn ang="T12">
                      <a:pos x="T4" y="T5"/>
                    </a:cxn>
                    <a:cxn ang="T13">
                      <a:pos x="T6" y="T7"/>
                    </a:cxn>
                    <a:cxn ang="T14">
                      <a:pos x="T8" y="T9"/>
                    </a:cxn>
                  </a:cxnLst>
                  <a:rect l="T15" t="T16" r="T17" b="T18"/>
                  <a:pathLst>
                    <a:path w="146" h="130">
                      <a:moveTo>
                        <a:pt x="9" y="130"/>
                      </a:moveTo>
                      <a:lnTo>
                        <a:pt x="0" y="130"/>
                      </a:lnTo>
                      <a:lnTo>
                        <a:pt x="137" y="0"/>
                      </a:lnTo>
                      <a:lnTo>
                        <a:pt x="146" y="0"/>
                      </a:lnTo>
                      <a:lnTo>
                        <a:pt x="9"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0" name="Line 17"/>
                <p:cNvSpPr>
                  <a:spLocks noChangeShapeType="1"/>
                </p:cNvSpPr>
                <p:nvPr/>
              </p:nvSpPr>
              <p:spPr bwMode="auto">
                <a:xfrm flipV="1">
                  <a:off x="181" y="2"/>
                  <a:ext cx="137" cy="130"/>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491" name="Freeform 18"/>
                <p:cNvSpPr>
                  <a:spLocks/>
                </p:cNvSpPr>
                <p:nvPr/>
              </p:nvSpPr>
              <p:spPr bwMode="auto">
                <a:xfrm>
                  <a:off x="177" y="2"/>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2" name="Freeform 19"/>
                <p:cNvSpPr>
                  <a:spLocks/>
                </p:cNvSpPr>
                <p:nvPr/>
              </p:nvSpPr>
              <p:spPr bwMode="auto">
                <a:xfrm>
                  <a:off x="175" y="2"/>
                  <a:ext cx="139" cy="130"/>
                </a:xfrm>
                <a:custGeom>
                  <a:avLst/>
                  <a:gdLst>
                    <a:gd name="T0" fmla="*/ 2 w 139"/>
                    <a:gd name="T1" fmla="*/ 130 h 130"/>
                    <a:gd name="T2" fmla="*/ 0 w 139"/>
                    <a:gd name="T3" fmla="*/ 130 h 130"/>
                    <a:gd name="T4" fmla="*/ 137 w 139"/>
                    <a:gd name="T5" fmla="*/ 0 h 130"/>
                    <a:gd name="T6" fmla="*/ 139 w 139"/>
                    <a:gd name="T7" fmla="*/ 0 h 130"/>
                    <a:gd name="T8" fmla="*/ 2 w 139"/>
                    <a:gd name="T9" fmla="*/ 130 h 130"/>
                    <a:gd name="T10" fmla="*/ 0 60000 65536"/>
                    <a:gd name="T11" fmla="*/ 0 60000 65536"/>
                    <a:gd name="T12" fmla="*/ 0 60000 65536"/>
                    <a:gd name="T13" fmla="*/ 0 60000 65536"/>
                    <a:gd name="T14" fmla="*/ 0 60000 65536"/>
                    <a:gd name="T15" fmla="*/ 0 w 139"/>
                    <a:gd name="T16" fmla="*/ 0 h 130"/>
                    <a:gd name="T17" fmla="*/ 139 w 139"/>
                    <a:gd name="T18" fmla="*/ 130 h 130"/>
                  </a:gdLst>
                  <a:ahLst/>
                  <a:cxnLst>
                    <a:cxn ang="T10">
                      <a:pos x="T0" y="T1"/>
                    </a:cxn>
                    <a:cxn ang="T11">
                      <a:pos x="T2" y="T3"/>
                    </a:cxn>
                    <a:cxn ang="T12">
                      <a:pos x="T4" y="T5"/>
                    </a:cxn>
                    <a:cxn ang="T13">
                      <a:pos x="T6" y="T7"/>
                    </a:cxn>
                    <a:cxn ang="T14">
                      <a:pos x="T8" y="T9"/>
                    </a:cxn>
                  </a:cxnLst>
                  <a:rect l="T15" t="T16" r="T17" b="T18"/>
                  <a:pathLst>
                    <a:path w="139" h="130">
                      <a:moveTo>
                        <a:pt x="2" y="130"/>
                      </a:moveTo>
                      <a:lnTo>
                        <a:pt x="0" y="130"/>
                      </a:lnTo>
                      <a:lnTo>
                        <a:pt x="137" y="0"/>
                      </a:lnTo>
                      <a:lnTo>
                        <a:pt x="139" y="0"/>
                      </a:lnTo>
                      <a:lnTo>
                        <a:pt x="2"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3" name="Freeform 20"/>
                <p:cNvSpPr>
                  <a:spLocks/>
                </p:cNvSpPr>
                <p:nvPr/>
              </p:nvSpPr>
              <p:spPr bwMode="auto">
                <a:xfrm>
                  <a:off x="172" y="2"/>
                  <a:ext cx="140" cy="130"/>
                </a:xfrm>
                <a:custGeom>
                  <a:avLst/>
                  <a:gdLst>
                    <a:gd name="T0" fmla="*/ 3 w 140"/>
                    <a:gd name="T1" fmla="*/ 130 h 130"/>
                    <a:gd name="T2" fmla="*/ 0 w 140"/>
                    <a:gd name="T3" fmla="*/ 130 h 130"/>
                    <a:gd name="T4" fmla="*/ 137 w 140"/>
                    <a:gd name="T5" fmla="*/ 0 h 130"/>
                    <a:gd name="T6" fmla="*/ 140 w 140"/>
                    <a:gd name="T7" fmla="*/ 0 h 130"/>
                    <a:gd name="T8" fmla="*/ 3 w 140"/>
                    <a:gd name="T9" fmla="*/ 130 h 130"/>
                    <a:gd name="T10" fmla="*/ 0 60000 65536"/>
                    <a:gd name="T11" fmla="*/ 0 60000 65536"/>
                    <a:gd name="T12" fmla="*/ 0 60000 65536"/>
                    <a:gd name="T13" fmla="*/ 0 60000 65536"/>
                    <a:gd name="T14" fmla="*/ 0 60000 65536"/>
                    <a:gd name="T15" fmla="*/ 0 w 140"/>
                    <a:gd name="T16" fmla="*/ 0 h 130"/>
                    <a:gd name="T17" fmla="*/ 140 w 140"/>
                    <a:gd name="T18" fmla="*/ 130 h 130"/>
                  </a:gdLst>
                  <a:ahLst/>
                  <a:cxnLst>
                    <a:cxn ang="T10">
                      <a:pos x="T0" y="T1"/>
                    </a:cxn>
                    <a:cxn ang="T11">
                      <a:pos x="T2" y="T3"/>
                    </a:cxn>
                    <a:cxn ang="T12">
                      <a:pos x="T4" y="T5"/>
                    </a:cxn>
                    <a:cxn ang="T13">
                      <a:pos x="T6" y="T7"/>
                    </a:cxn>
                    <a:cxn ang="T14">
                      <a:pos x="T8" y="T9"/>
                    </a:cxn>
                  </a:cxnLst>
                  <a:rect l="T15" t="T16" r="T17" b="T18"/>
                  <a:pathLst>
                    <a:path w="140" h="130">
                      <a:moveTo>
                        <a:pt x="3" y="130"/>
                      </a:moveTo>
                      <a:lnTo>
                        <a:pt x="0" y="130"/>
                      </a:lnTo>
                      <a:lnTo>
                        <a:pt x="137" y="0"/>
                      </a:lnTo>
                      <a:lnTo>
                        <a:pt x="140" y="0"/>
                      </a:lnTo>
                      <a:lnTo>
                        <a:pt x="3"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4" name="Freeform 21"/>
                <p:cNvSpPr>
                  <a:spLocks/>
                </p:cNvSpPr>
                <p:nvPr/>
              </p:nvSpPr>
              <p:spPr bwMode="auto">
                <a:xfrm>
                  <a:off x="163" y="2"/>
                  <a:ext cx="146" cy="131"/>
                </a:xfrm>
                <a:custGeom>
                  <a:avLst/>
                  <a:gdLst>
                    <a:gd name="T0" fmla="*/ 9 w 146"/>
                    <a:gd name="T1" fmla="*/ 130 h 131"/>
                    <a:gd name="T2" fmla="*/ 0 w 146"/>
                    <a:gd name="T3" fmla="*/ 131 h 131"/>
                    <a:gd name="T4" fmla="*/ 137 w 146"/>
                    <a:gd name="T5" fmla="*/ 1 h 131"/>
                    <a:gd name="T6" fmla="*/ 146 w 146"/>
                    <a:gd name="T7" fmla="*/ 0 h 131"/>
                    <a:gd name="T8" fmla="*/ 9 w 146"/>
                    <a:gd name="T9" fmla="*/ 130 h 131"/>
                    <a:gd name="T10" fmla="*/ 0 60000 65536"/>
                    <a:gd name="T11" fmla="*/ 0 60000 65536"/>
                    <a:gd name="T12" fmla="*/ 0 60000 65536"/>
                    <a:gd name="T13" fmla="*/ 0 60000 65536"/>
                    <a:gd name="T14" fmla="*/ 0 60000 65536"/>
                    <a:gd name="T15" fmla="*/ 0 w 146"/>
                    <a:gd name="T16" fmla="*/ 0 h 131"/>
                    <a:gd name="T17" fmla="*/ 146 w 146"/>
                    <a:gd name="T18" fmla="*/ 131 h 131"/>
                  </a:gdLst>
                  <a:ahLst/>
                  <a:cxnLst>
                    <a:cxn ang="T10">
                      <a:pos x="T0" y="T1"/>
                    </a:cxn>
                    <a:cxn ang="T11">
                      <a:pos x="T2" y="T3"/>
                    </a:cxn>
                    <a:cxn ang="T12">
                      <a:pos x="T4" y="T5"/>
                    </a:cxn>
                    <a:cxn ang="T13">
                      <a:pos x="T6" y="T7"/>
                    </a:cxn>
                    <a:cxn ang="T14">
                      <a:pos x="T8" y="T9"/>
                    </a:cxn>
                  </a:cxnLst>
                  <a:rect l="T15" t="T16" r="T17" b="T18"/>
                  <a:pathLst>
                    <a:path w="146" h="131">
                      <a:moveTo>
                        <a:pt x="9" y="130"/>
                      </a:moveTo>
                      <a:lnTo>
                        <a:pt x="0" y="131"/>
                      </a:lnTo>
                      <a:lnTo>
                        <a:pt x="137" y="1"/>
                      </a:lnTo>
                      <a:lnTo>
                        <a:pt x="146" y="0"/>
                      </a:lnTo>
                      <a:lnTo>
                        <a:pt x="9"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5" name="Line 22"/>
                <p:cNvSpPr>
                  <a:spLocks noChangeShapeType="1"/>
                </p:cNvSpPr>
                <p:nvPr/>
              </p:nvSpPr>
              <p:spPr bwMode="auto">
                <a:xfrm flipV="1">
                  <a:off x="172" y="2"/>
                  <a:ext cx="137" cy="130"/>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496" name="Freeform 23"/>
                <p:cNvSpPr>
                  <a:spLocks/>
                </p:cNvSpPr>
                <p:nvPr/>
              </p:nvSpPr>
              <p:spPr bwMode="auto">
                <a:xfrm>
                  <a:off x="167" y="2"/>
                  <a:ext cx="142" cy="131"/>
                </a:xfrm>
                <a:custGeom>
                  <a:avLst/>
                  <a:gdLst>
                    <a:gd name="T0" fmla="*/ 5 w 142"/>
                    <a:gd name="T1" fmla="*/ 130 h 131"/>
                    <a:gd name="T2" fmla="*/ 0 w 142"/>
                    <a:gd name="T3" fmla="*/ 131 h 131"/>
                    <a:gd name="T4" fmla="*/ 138 w 142"/>
                    <a:gd name="T5" fmla="*/ 1 h 131"/>
                    <a:gd name="T6" fmla="*/ 142 w 142"/>
                    <a:gd name="T7" fmla="*/ 0 h 131"/>
                    <a:gd name="T8" fmla="*/ 5 w 142"/>
                    <a:gd name="T9" fmla="*/ 130 h 131"/>
                    <a:gd name="T10" fmla="*/ 0 60000 65536"/>
                    <a:gd name="T11" fmla="*/ 0 60000 65536"/>
                    <a:gd name="T12" fmla="*/ 0 60000 65536"/>
                    <a:gd name="T13" fmla="*/ 0 60000 65536"/>
                    <a:gd name="T14" fmla="*/ 0 60000 65536"/>
                    <a:gd name="T15" fmla="*/ 0 w 142"/>
                    <a:gd name="T16" fmla="*/ 0 h 131"/>
                    <a:gd name="T17" fmla="*/ 142 w 142"/>
                    <a:gd name="T18" fmla="*/ 131 h 131"/>
                  </a:gdLst>
                  <a:ahLst/>
                  <a:cxnLst>
                    <a:cxn ang="T10">
                      <a:pos x="T0" y="T1"/>
                    </a:cxn>
                    <a:cxn ang="T11">
                      <a:pos x="T2" y="T3"/>
                    </a:cxn>
                    <a:cxn ang="T12">
                      <a:pos x="T4" y="T5"/>
                    </a:cxn>
                    <a:cxn ang="T13">
                      <a:pos x="T6" y="T7"/>
                    </a:cxn>
                    <a:cxn ang="T14">
                      <a:pos x="T8" y="T9"/>
                    </a:cxn>
                  </a:cxnLst>
                  <a:rect l="T15" t="T16" r="T17" b="T18"/>
                  <a:pathLst>
                    <a:path w="142" h="131">
                      <a:moveTo>
                        <a:pt x="5" y="130"/>
                      </a:moveTo>
                      <a:lnTo>
                        <a:pt x="0" y="131"/>
                      </a:lnTo>
                      <a:lnTo>
                        <a:pt x="138" y="1"/>
                      </a:lnTo>
                      <a:lnTo>
                        <a:pt x="142" y="0"/>
                      </a:lnTo>
                      <a:lnTo>
                        <a:pt x="5"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7" name="Freeform 24"/>
                <p:cNvSpPr>
                  <a:spLocks/>
                </p:cNvSpPr>
                <p:nvPr/>
              </p:nvSpPr>
              <p:spPr bwMode="auto">
                <a:xfrm>
                  <a:off x="163" y="3"/>
                  <a:ext cx="142" cy="130"/>
                </a:xfrm>
                <a:custGeom>
                  <a:avLst/>
                  <a:gdLst>
                    <a:gd name="T0" fmla="*/ 4 w 142"/>
                    <a:gd name="T1" fmla="*/ 130 h 130"/>
                    <a:gd name="T2" fmla="*/ 0 w 142"/>
                    <a:gd name="T3" fmla="*/ 130 h 130"/>
                    <a:gd name="T4" fmla="*/ 137 w 142"/>
                    <a:gd name="T5" fmla="*/ 0 h 130"/>
                    <a:gd name="T6" fmla="*/ 142 w 142"/>
                    <a:gd name="T7" fmla="*/ 0 h 130"/>
                    <a:gd name="T8" fmla="*/ 4 w 142"/>
                    <a:gd name="T9" fmla="*/ 130 h 130"/>
                    <a:gd name="T10" fmla="*/ 0 60000 65536"/>
                    <a:gd name="T11" fmla="*/ 0 60000 65536"/>
                    <a:gd name="T12" fmla="*/ 0 60000 65536"/>
                    <a:gd name="T13" fmla="*/ 0 60000 65536"/>
                    <a:gd name="T14" fmla="*/ 0 60000 65536"/>
                    <a:gd name="T15" fmla="*/ 0 w 142"/>
                    <a:gd name="T16" fmla="*/ 0 h 130"/>
                    <a:gd name="T17" fmla="*/ 142 w 142"/>
                    <a:gd name="T18" fmla="*/ 130 h 130"/>
                  </a:gdLst>
                  <a:ahLst/>
                  <a:cxnLst>
                    <a:cxn ang="T10">
                      <a:pos x="T0" y="T1"/>
                    </a:cxn>
                    <a:cxn ang="T11">
                      <a:pos x="T2" y="T3"/>
                    </a:cxn>
                    <a:cxn ang="T12">
                      <a:pos x="T4" y="T5"/>
                    </a:cxn>
                    <a:cxn ang="T13">
                      <a:pos x="T6" y="T7"/>
                    </a:cxn>
                    <a:cxn ang="T14">
                      <a:pos x="T8" y="T9"/>
                    </a:cxn>
                  </a:cxnLst>
                  <a:rect l="T15" t="T16" r="T17" b="T18"/>
                  <a:pathLst>
                    <a:path w="142" h="130">
                      <a:moveTo>
                        <a:pt x="4" y="130"/>
                      </a:moveTo>
                      <a:lnTo>
                        <a:pt x="0" y="130"/>
                      </a:lnTo>
                      <a:lnTo>
                        <a:pt x="137" y="0"/>
                      </a:lnTo>
                      <a:lnTo>
                        <a:pt x="142" y="0"/>
                      </a:lnTo>
                      <a:lnTo>
                        <a:pt x="4" y="130"/>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8" name="Freeform 25"/>
                <p:cNvSpPr>
                  <a:spLocks/>
                </p:cNvSpPr>
                <p:nvPr/>
              </p:nvSpPr>
              <p:spPr bwMode="auto">
                <a:xfrm>
                  <a:off x="161" y="3"/>
                  <a:ext cx="139" cy="133"/>
                </a:xfrm>
                <a:custGeom>
                  <a:avLst/>
                  <a:gdLst>
                    <a:gd name="T0" fmla="*/ 2 w 139"/>
                    <a:gd name="T1" fmla="*/ 130 h 133"/>
                    <a:gd name="T2" fmla="*/ 0 w 139"/>
                    <a:gd name="T3" fmla="*/ 133 h 133"/>
                    <a:gd name="T4" fmla="*/ 137 w 139"/>
                    <a:gd name="T5" fmla="*/ 2 h 133"/>
                    <a:gd name="T6" fmla="*/ 139 w 139"/>
                    <a:gd name="T7" fmla="*/ 0 h 133"/>
                    <a:gd name="T8" fmla="*/ 2 w 139"/>
                    <a:gd name="T9" fmla="*/ 130 h 133"/>
                    <a:gd name="T10" fmla="*/ 0 60000 65536"/>
                    <a:gd name="T11" fmla="*/ 0 60000 65536"/>
                    <a:gd name="T12" fmla="*/ 0 60000 65536"/>
                    <a:gd name="T13" fmla="*/ 0 60000 65536"/>
                    <a:gd name="T14" fmla="*/ 0 60000 65536"/>
                    <a:gd name="T15" fmla="*/ 0 w 139"/>
                    <a:gd name="T16" fmla="*/ 0 h 133"/>
                    <a:gd name="T17" fmla="*/ 139 w 139"/>
                    <a:gd name="T18" fmla="*/ 133 h 133"/>
                  </a:gdLst>
                  <a:ahLst/>
                  <a:cxnLst>
                    <a:cxn ang="T10">
                      <a:pos x="T0" y="T1"/>
                    </a:cxn>
                    <a:cxn ang="T11">
                      <a:pos x="T2" y="T3"/>
                    </a:cxn>
                    <a:cxn ang="T12">
                      <a:pos x="T4" y="T5"/>
                    </a:cxn>
                    <a:cxn ang="T13">
                      <a:pos x="T6" y="T7"/>
                    </a:cxn>
                    <a:cxn ang="T14">
                      <a:pos x="T8" y="T9"/>
                    </a:cxn>
                  </a:cxnLst>
                  <a:rect l="T15" t="T16" r="T17" b="T18"/>
                  <a:pathLst>
                    <a:path w="139" h="133">
                      <a:moveTo>
                        <a:pt x="2" y="130"/>
                      </a:moveTo>
                      <a:lnTo>
                        <a:pt x="0" y="133"/>
                      </a:lnTo>
                      <a:lnTo>
                        <a:pt x="137" y="2"/>
                      </a:lnTo>
                      <a:lnTo>
                        <a:pt x="139" y="0"/>
                      </a:lnTo>
                      <a:lnTo>
                        <a:pt x="2" y="130"/>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499" name="Line 26"/>
                <p:cNvSpPr>
                  <a:spLocks noChangeShapeType="1"/>
                </p:cNvSpPr>
                <p:nvPr/>
              </p:nvSpPr>
              <p:spPr bwMode="auto">
                <a:xfrm flipV="1">
                  <a:off x="163" y="3"/>
                  <a:ext cx="137" cy="130"/>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00" name="Freeform 27"/>
                <p:cNvSpPr>
                  <a:spLocks/>
                </p:cNvSpPr>
                <p:nvPr/>
              </p:nvSpPr>
              <p:spPr bwMode="auto">
                <a:xfrm>
                  <a:off x="139" y="391"/>
                  <a:ext cx="144" cy="137"/>
                </a:xfrm>
                <a:custGeom>
                  <a:avLst/>
                  <a:gdLst>
                    <a:gd name="T0" fmla="*/ 6 w 144"/>
                    <a:gd name="T1" fmla="*/ 130 h 137"/>
                    <a:gd name="T2" fmla="*/ 0 w 144"/>
                    <a:gd name="T3" fmla="*/ 137 h 137"/>
                    <a:gd name="T4" fmla="*/ 137 w 144"/>
                    <a:gd name="T5" fmla="*/ 6 h 137"/>
                    <a:gd name="T6" fmla="*/ 144 w 144"/>
                    <a:gd name="T7" fmla="*/ 0 h 137"/>
                    <a:gd name="T8" fmla="*/ 6 w 144"/>
                    <a:gd name="T9" fmla="*/ 130 h 137"/>
                    <a:gd name="T10" fmla="*/ 0 60000 65536"/>
                    <a:gd name="T11" fmla="*/ 0 60000 65536"/>
                    <a:gd name="T12" fmla="*/ 0 60000 65536"/>
                    <a:gd name="T13" fmla="*/ 0 60000 65536"/>
                    <a:gd name="T14" fmla="*/ 0 60000 65536"/>
                    <a:gd name="T15" fmla="*/ 0 w 144"/>
                    <a:gd name="T16" fmla="*/ 0 h 137"/>
                    <a:gd name="T17" fmla="*/ 144 w 144"/>
                    <a:gd name="T18" fmla="*/ 137 h 137"/>
                  </a:gdLst>
                  <a:ahLst/>
                  <a:cxnLst>
                    <a:cxn ang="T10">
                      <a:pos x="T0" y="T1"/>
                    </a:cxn>
                    <a:cxn ang="T11">
                      <a:pos x="T2" y="T3"/>
                    </a:cxn>
                    <a:cxn ang="T12">
                      <a:pos x="T4" y="T5"/>
                    </a:cxn>
                    <a:cxn ang="T13">
                      <a:pos x="T6" y="T7"/>
                    </a:cxn>
                    <a:cxn ang="T14">
                      <a:pos x="T8" y="T9"/>
                    </a:cxn>
                  </a:cxnLst>
                  <a:rect l="T15" t="T16" r="T17" b="T18"/>
                  <a:pathLst>
                    <a:path w="144" h="137">
                      <a:moveTo>
                        <a:pt x="6" y="130"/>
                      </a:moveTo>
                      <a:lnTo>
                        <a:pt x="0" y="137"/>
                      </a:lnTo>
                      <a:lnTo>
                        <a:pt x="137" y="6"/>
                      </a:lnTo>
                      <a:lnTo>
                        <a:pt x="144" y="0"/>
                      </a:lnTo>
                      <a:lnTo>
                        <a:pt x="6" y="130"/>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01" name="Line 28"/>
                <p:cNvSpPr>
                  <a:spLocks noChangeShapeType="1"/>
                </p:cNvSpPr>
                <p:nvPr/>
              </p:nvSpPr>
              <p:spPr bwMode="auto">
                <a:xfrm flipV="1">
                  <a:off x="145" y="391"/>
                  <a:ext cx="138" cy="130"/>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02" name="Freeform 29"/>
                <p:cNvSpPr>
                  <a:spLocks/>
                </p:cNvSpPr>
                <p:nvPr/>
              </p:nvSpPr>
              <p:spPr bwMode="auto">
                <a:xfrm>
                  <a:off x="133" y="397"/>
                  <a:ext cx="143" cy="134"/>
                </a:xfrm>
                <a:custGeom>
                  <a:avLst/>
                  <a:gdLst>
                    <a:gd name="T0" fmla="*/ 6 w 143"/>
                    <a:gd name="T1" fmla="*/ 131 h 134"/>
                    <a:gd name="T2" fmla="*/ 0 w 143"/>
                    <a:gd name="T3" fmla="*/ 134 h 134"/>
                    <a:gd name="T4" fmla="*/ 137 w 143"/>
                    <a:gd name="T5" fmla="*/ 4 h 134"/>
                    <a:gd name="T6" fmla="*/ 143 w 143"/>
                    <a:gd name="T7" fmla="*/ 0 h 134"/>
                    <a:gd name="T8" fmla="*/ 6 w 143"/>
                    <a:gd name="T9" fmla="*/ 131 h 134"/>
                    <a:gd name="T10" fmla="*/ 0 60000 65536"/>
                    <a:gd name="T11" fmla="*/ 0 60000 65536"/>
                    <a:gd name="T12" fmla="*/ 0 60000 65536"/>
                    <a:gd name="T13" fmla="*/ 0 60000 65536"/>
                    <a:gd name="T14" fmla="*/ 0 60000 65536"/>
                    <a:gd name="T15" fmla="*/ 0 w 143"/>
                    <a:gd name="T16" fmla="*/ 0 h 134"/>
                    <a:gd name="T17" fmla="*/ 143 w 143"/>
                    <a:gd name="T18" fmla="*/ 134 h 134"/>
                  </a:gdLst>
                  <a:ahLst/>
                  <a:cxnLst>
                    <a:cxn ang="T10">
                      <a:pos x="T0" y="T1"/>
                    </a:cxn>
                    <a:cxn ang="T11">
                      <a:pos x="T2" y="T3"/>
                    </a:cxn>
                    <a:cxn ang="T12">
                      <a:pos x="T4" y="T5"/>
                    </a:cxn>
                    <a:cxn ang="T13">
                      <a:pos x="T6" y="T7"/>
                    </a:cxn>
                    <a:cxn ang="T14">
                      <a:pos x="T8" y="T9"/>
                    </a:cxn>
                  </a:cxnLst>
                  <a:rect l="T15" t="T16" r="T17" b="T18"/>
                  <a:pathLst>
                    <a:path w="143" h="134">
                      <a:moveTo>
                        <a:pt x="6" y="131"/>
                      </a:moveTo>
                      <a:lnTo>
                        <a:pt x="0" y="134"/>
                      </a:lnTo>
                      <a:lnTo>
                        <a:pt x="137" y="4"/>
                      </a:lnTo>
                      <a:lnTo>
                        <a:pt x="143" y="0"/>
                      </a:lnTo>
                      <a:lnTo>
                        <a:pt x="6"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03" name="Line 30"/>
                <p:cNvSpPr>
                  <a:spLocks noChangeShapeType="1"/>
                </p:cNvSpPr>
                <p:nvPr/>
              </p:nvSpPr>
              <p:spPr bwMode="auto">
                <a:xfrm flipV="1">
                  <a:off x="139" y="397"/>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04" name="Freeform 31"/>
                <p:cNvSpPr>
                  <a:spLocks/>
                </p:cNvSpPr>
                <p:nvPr/>
              </p:nvSpPr>
              <p:spPr bwMode="auto">
                <a:xfrm>
                  <a:off x="2171" y="316"/>
                  <a:ext cx="145" cy="215"/>
                </a:xfrm>
                <a:custGeom>
                  <a:avLst/>
                  <a:gdLst>
                    <a:gd name="T0" fmla="*/ 0 w 145"/>
                    <a:gd name="T1" fmla="*/ 215 h 215"/>
                    <a:gd name="T2" fmla="*/ 8 w 145"/>
                    <a:gd name="T3" fmla="*/ 130 h 215"/>
                    <a:gd name="T4" fmla="*/ 145 w 145"/>
                    <a:gd name="T5" fmla="*/ 0 h 215"/>
                    <a:gd name="T6" fmla="*/ 137 w 145"/>
                    <a:gd name="T7" fmla="*/ 85 h 215"/>
                    <a:gd name="T8" fmla="*/ 0 w 145"/>
                    <a:gd name="T9" fmla="*/ 215 h 215"/>
                    <a:gd name="T10" fmla="*/ 0 60000 65536"/>
                    <a:gd name="T11" fmla="*/ 0 60000 65536"/>
                    <a:gd name="T12" fmla="*/ 0 60000 65536"/>
                    <a:gd name="T13" fmla="*/ 0 60000 65536"/>
                    <a:gd name="T14" fmla="*/ 0 60000 65536"/>
                    <a:gd name="T15" fmla="*/ 0 w 145"/>
                    <a:gd name="T16" fmla="*/ 0 h 215"/>
                    <a:gd name="T17" fmla="*/ 145 w 145"/>
                    <a:gd name="T18" fmla="*/ 215 h 215"/>
                  </a:gdLst>
                  <a:ahLst/>
                  <a:cxnLst>
                    <a:cxn ang="T10">
                      <a:pos x="T0" y="T1"/>
                    </a:cxn>
                    <a:cxn ang="T11">
                      <a:pos x="T2" y="T3"/>
                    </a:cxn>
                    <a:cxn ang="T12">
                      <a:pos x="T4" y="T5"/>
                    </a:cxn>
                    <a:cxn ang="T13">
                      <a:pos x="T6" y="T7"/>
                    </a:cxn>
                    <a:cxn ang="T14">
                      <a:pos x="T8" y="T9"/>
                    </a:cxn>
                  </a:cxnLst>
                  <a:rect l="T15" t="T16" r="T17" b="T18"/>
                  <a:pathLst>
                    <a:path w="145" h="215">
                      <a:moveTo>
                        <a:pt x="0" y="215"/>
                      </a:moveTo>
                      <a:lnTo>
                        <a:pt x="8" y="130"/>
                      </a:lnTo>
                      <a:lnTo>
                        <a:pt x="145" y="0"/>
                      </a:lnTo>
                      <a:lnTo>
                        <a:pt x="137" y="85"/>
                      </a:lnTo>
                      <a:lnTo>
                        <a:pt x="0" y="215"/>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05" name="Line 32"/>
                <p:cNvSpPr>
                  <a:spLocks noChangeShapeType="1"/>
                </p:cNvSpPr>
                <p:nvPr/>
              </p:nvSpPr>
              <p:spPr bwMode="auto">
                <a:xfrm flipV="1">
                  <a:off x="2171" y="401"/>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06" name="Freeform 33"/>
                <p:cNvSpPr>
                  <a:spLocks/>
                </p:cNvSpPr>
                <p:nvPr/>
              </p:nvSpPr>
              <p:spPr bwMode="auto">
                <a:xfrm>
                  <a:off x="2174" y="297"/>
                  <a:ext cx="142" cy="149"/>
                </a:xfrm>
                <a:custGeom>
                  <a:avLst/>
                  <a:gdLst>
                    <a:gd name="T0" fmla="*/ 5 w 142"/>
                    <a:gd name="T1" fmla="*/ 149 h 149"/>
                    <a:gd name="T2" fmla="*/ 0 w 142"/>
                    <a:gd name="T3" fmla="*/ 131 h 149"/>
                    <a:gd name="T4" fmla="*/ 137 w 142"/>
                    <a:gd name="T5" fmla="*/ 0 h 149"/>
                    <a:gd name="T6" fmla="*/ 142 w 142"/>
                    <a:gd name="T7" fmla="*/ 19 h 149"/>
                    <a:gd name="T8" fmla="*/ 5 w 142"/>
                    <a:gd name="T9" fmla="*/ 149 h 149"/>
                    <a:gd name="T10" fmla="*/ 0 60000 65536"/>
                    <a:gd name="T11" fmla="*/ 0 60000 65536"/>
                    <a:gd name="T12" fmla="*/ 0 60000 65536"/>
                    <a:gd name="T13" fmla="*/ 0 60000 65536"/>
                    <a:gd name="T14" fmla="*/ 0 60000 65536"/>
                    <a:gd name="T15" fmla="*/ 0 w 142"/>
                    <a:gd name="T16" fmla="*/ 0 h 149"/>
                    <a:gd name="T17" fmla="*/ 142 w 142"/>
                    <a:gd name="T18" fmla="*/ 149 h 149"/>
                  </a:gdLst>
                  <a:ahLst/>
                  <a:cxnLst>
                    <a:cxn ang="T10">
                      <a:pos x="T0" y="T1"/>
                    </a:cxn>
                    <a:cxn ang="T11">
                      <a:pos x="T2" y="T3"/>
                    </a:cxn>
                    <a:cxn ang="T12">
                      <a:pos x="T4" y="T5"/>
                    </a:cxn>
                    <a:cxn ang="T13">
                      <a:pos x="T6" y="T7"/>
                    </a:cxn>
                    <a:cxn ang="T14">
                      <a:pos x="T8" y="T9"/>
                    </a:cxn>
                  </a:cxnLst>
                  <a:rect l="T15" t="T16" r="T17" b="T18"/>
                  <a:pathLst>
                    <a:path w="142" h="149">
                      <a:moveTo>
                        <a:pt x="5" y="149"/>
                      </a:moveTo>
                      <a:lnTo>
                        <a:pt x="0" y="131"/>
                      </a:lnTo>
                      <a:lnTo>
                        <a:pt x="137" y="0"/>
                      </a:lnTo>
                      <a:lnTo>
                        <a:pt x="142" y="19"/>
                      </a:lnTo>
                      <a:lnTo>
                        <a:pt x="5" y="149"/>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07" name="Line 34"/>
                <p:cNvSpPr>
                  <a:spLocks noChangeShapeType="1"/>
                </p:cNvSpPr>
                <p:nvPr/>
              </p:nvSpPr>
              <p:spPr bwMode="auto">
                <a:xfrm flipV="1">
                  <a:off x="2179" y="316"/>
                  <a:ext cx="137" cy="130"/>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08" name="Freeform 35"/>
                <p:cNvSpPr>
                  <a:spLocks/>
                </p:cNvSpPr>
                <p:nvPr/>
              </p:nvSpPr>
              <p:spPr bwMode="auto">
                <a:xfrm>
                  <a:off x="2169" y="277"/>
                  <a:ext cx="142" cy="151"/>
                </a:xfrm>
                <a:custGeom>
                  <a:avLst/>
                  <a:gdLst>
                    <a:gd name="T0" fmla="*/ 5 w 142"/>
                    <a:gd name="T1" fmla="*/ 151 h 151"/>
                    <a:gd name="T2" fmla="*/ 0 w 142"/>
                    <a:gd name="T3" fmla="*/ 132 h 151"/>
                    <a:gd name="T4" fmla="*/ 137 w 142"/>
                    <a:gd name="T5" fmla="*/ 0 h 151"/>
                    <a:gd name="T6" fmla="*/ 142 w 142"/>
                    <a:gd name="T7" fmla="*/ 20 h 151"/>
                    <a:gd name="T8" fmla="*/ 5 w 142"/>
                    <a:gd name="T9" fmla="*/ 151 h 151"/>
                    <a:gd name="T10" fmla="*/ 0 60000 65536"/>
                    <a:gd name="T11" fmla="*/ 0 60000 65536"/>
                    <a:gd name="T12" fmla="*/ 0 60000 65536"/>
                    <a:gd name="T13" fmla="*/ 0 60000 65536"/>
                    <a:gd name="T14" fmla="*/ 0 60000 65536"/>
                    <a:gd name="T15" fmla="*/ 0 w 142"/>
                    <a:gd name="T16" fmla="*/ 0 h 151"/>
                    <a:gd name="T17" fmla="*/ 142 w 142"/>
                    <a:gd name="T18" fmla="*/ 151 h 151"/>
                  </a:gdLst>
                  <a:ahLst/>
                  <a:cxnLst>
                    <a:cxn ang="T10">
                      <a:pos x="T0" y="T1"/>
                    </a:cxn>
                    <a:cxn ang="T11">
                      <a:pos x="T2" y="T3"/>
                    </a:cxn>
                    <a:cxn ang="T12">
                      <a:pos x="T4" y="T5"/>
                    </a:cxn>
                    <a:cxn ang="T13">
                      <a:pos x="T6" y="T7"/>
                    </a:cxn>
                    <a:cxn ang="T14">
                      <a:pos x="T8" y="T9"/>
                    </a:cxn>
                  </a:cxnLst>
                  <a:rect l="T15" t="T16" r="T17" b="T18"/>
                  <a:pathLst>
                    <a:path w="142" h="151">
                      <a:moveTo>
                        <a:pt x="5" y="151"/>
                      </a:moveTo>
                      <a:lnTo>
                        <a:pt x="0" y="132"/>
                      </a:lnTo>
                      <a:lnTo>
                        <a:pt x="137" y="0"/>
                      </a:lnTo>
                      <a:lnTo>
                        <a:pt x="142" y="20"/>
                      </a:lnTo>
                      <a:lnTo>
                        <a:pt x="5" y="151"/>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09" name="Line 36"/>
                <p:cNvSpPr>
                  <a:spLocks noChangeShapeType="1"/>
                </p:cNvSpPr>
                <p:nvPr/>
              </p:nvSpPr>
              <p:spPr bwMode="auto">
                <a:xfrm flipV="1">
                  <a:off x="2174" y="297"/>
                  <a:ext cx="137" cy="131"/>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10" name="Freeform 37"/>
                <p:cNvSpPr>
                  <a:spLocks/>
                </p:cNvSpPr>
                <p:nvPr/>
              </p:nvSpPr>
              <p:spPr bwMode="auto">
                <a:xfrm>
                  <a:off x="2165" y="259"/>
                  <a:ext cx="141" cy="150"/>
                </a:xfrm>
                <a:custGeom>
                  <a:avLst/>
                  <a:gdLst>
                    <a:gd name="T0" fmla="*/ 4 w 141"/>
                    <a:gd name="T1" fmla="*/ 150 h 150"/>
                    <a:gd name="T2" fmla="*/ 0 w 141"/>
                    <a:gd name="T3" fmla="*/ 131 h 150"/>
                    <a:gd name="T4" fmla="*/ 137 w 141"/>
                    <a:gd name="T5" fmla="*/ 0 h 150"/>
                    <a:gd name="T6" fmla="*/ 141 w 141"/>
                    <a:gd name="T7" fmla="*/ 18 h 150"/>
                    <a:gd name="T8" fmla="*/ 4 w 141"/>
                    <a:gd name="T9" fmla="*/ 150 h 150"/>
                    <a:gd name="T10" fmla="*/ 0 60000 65536"/>
                    <a:gd name="T11" fmla="*/ 0 60000 65536"/>
                    <a:gd name="T12" fmla="*/ 0 60000 65536"/>
                    <a:gd name="T13" fmla="*/ 0 60000 65536"/>
                    <a:gd name="T14" fmla="*/ 0 60000 65536"/>
                    <a:gd name="T15" fmla="*/ 0 w 141"/>
                    <a:gd name="T16" fmla="*/ 0 h 150"/>
                    <a:gd name="T17" fmla="*/ 141 w 141"/>
                    <a:gd name="T18" fmla="*/ 150 h 150"/>
                  </a:gdLst>
                  <a:ahLst/>
                  <a:cxnLst>
                    <a:cxn ang="T10">
                      <a:pos x="T0" y="T1"/>
                    </a:cxn>
                    <a:cxn ang="T11">
                      <a:pos x="T2" y="T3"/>
                    </a:cxn>
                    <a:cxn ang="T12">
                      <a:pos x="T4" y="T5"/>
                    </a:cxn>
                    <a:cxn ang="T13">
                      <a:pos x="T6" y="T7"/>
                    </a:cxn>
                    <a:cxn ang="T14">
                      <a:pos x="T8" y="T9"/>
                    </a:cxn>
                  </a:cxnLst>
                  <a:rect l="T15" t="T16" r="T17" b="T18"/>
                  <a:pathLst>
                    <a:path w="141" h="150">
                      <a:moveTo>
                        <a:pt x="4" y="150"/>
                      </a:moveTo>
                      <a:lnTo>
                        <a:pt x="0" y="131"/>
                      </a:lnTo>
                      <a:lnTo>
                        <a:pt x="137" y="0"/>
                      </a:lnTo>
                      <a:lnTo>
                        <a:pt x="141" y="18"/>
                      </a:lnTo>
                      <a:lnTo>
                        <a:pt x="4" y="150"/>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1" name="Line 38"/>
                <p:cNvSpPr>
                  <a:spLocks noChangeShapeType="1"/>
                </p:cNvSpPr>
                <p:nvPr/>
              </p:nvSpPr>
              <p:spPr bwMode="auto">
                <a:xfrm flipV="1">
                  <a:off x="2169" y="277"/>
                  <a:ext cx="137" cy="132"/>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12" name="Freeform 39"/>
                <p:cNvSpPr>
                  <a:spLocks/>
                </p:cNvSpPr>
                <p:nvPr/>
              </p:nvSpPr>
              <p:spPr bwMode="auto">
                <a:xfrm>
                  <a:off x="2162" y="239"/>
                  <a:ext cx="140" cy="151"/>
                </a:xfrm>
                <a:custGeom>
                  <a:avLst/>
                  <a:gdLst>
                    <a:gd name="T0" fmla="*/ 3 w 140"/>
                    <a:gd name="T1" fmla="*/ 151 h 151"/>
                    <a:gd name="T2" fmla="*/ 0 w 140"/>
                    <a:gd name="T3" fmla="*/ 131 h 151"/>
                    <a:gd name="T4" fmla="*/ 137 w 140"/>
                    <a:gd name="T5" fmla="*/ 0 h 151"/>
                    <a:gd name="T6" fmla="*/ 140 w 140"/>
                    <a:gd name="T7" fmla="*/ 20 h 151"/>
                    <a:gd name="T8" fmla="*/ 3 w 140"/>
                    <a:gd name="T9" fmla="*/ 151 h 151"/>
                    <a:gd name="T10" fmla="*/ 0 60000 65536"/>
                    <a:gd name="T11" fmla="*/ 0 60000 65536"/>
                    <a:gd name="T12" fmla="*/ 0 60000 65536"/>
                    <a:gd name="T13" fmla="*/ 0 60000 65536"/>
                    <a:gd name="T14" fmla="*/ 0 60000 65536"/>
                    <a:gd name="T15" fmla="*/ 0 w 140"/>
                    <a:gd name="T16" fmla="*/ 0 h 151"/>
                    <a:gd name="T17" fmla="*/ 140 w 140"/>
                    <a:gd name="T18" fmla="*/ 151 h 151"/>
                  </a:gdLst>
                  <a:ahLst/>
                  <a:cxnLst>
                    <a:cxn ang="T10">
                      <a:pos x="T0" y="T1"/>
                    </a:cxn>
                    <a:cxn ang="T11">
                      <a:pos x="T2" y="T3"/>
                    </a:cxn>
                    <a:cxn ang="T12">
                      <a:pos x="T4" y="T5"/>
                    </a:cxn>
                    <a:cxn ang="T13">
                      <a:pos x="T6" y="T7"/>
                    </a:cxn>
                    <a:cxn ang="T14">
                      <a:pos x="T8" y="T9"/>
                    </a:cxn>
                  </a:cxnLst>
                  <a:rect l="T15" t="T16" r="T17" b="T18"/>
                  <a:pathLst>
                    <a:path w="140" h="151">
                      <a:moveTo>
                        <a:pt x="3" y="151"/>
                      </a:moveTo>
                      <a:lnTo>
                        <a:pt x="0" y="131"/>
                      </a:lnTo>
                      <a:lnTo>
                        <a:pt x="137" y="0"/>
                      </a:lnTo>
                      <a:lnTo>
                        <a:pt x="140" y="20"/>
                      </a:lnTo>
                      <a:lnTo>
                        <a:pt x="3" y="15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3" name="Line 40"/>
                <p:cNvSpPr>
                  <a:spLocks noChangeShapeType="1"/>
                </p:cNvSpPr>
                <p:nvPr/>
              </p:nvSpPr>
              <p:spPr bwMode="auto">
                <a:xfrm flipV="1">
                  <a:off x="2165" y="25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14" name="Freeform 41"/>
                <p:cNvSpPr>
                  <a:spLocks/>
                </p:cNvSpPr>
                <p:nvPr/>
              </p:nvSpPr>
              <p:spPr bwMode="auto">
                <a:xfrm>
                  <a:off x="2160" y="200"/>
                  <a:ext cx="139" cy="170"/>
                </a:xfrm>
                <a:custGeom>
                  <a:avLst/>
                  <a:gdLst>
                    <a:gd name="T0" fmla="*/ 2 w 139"/>
                    <a:gd name="T1" fmla="*/ 170 h 170"/>
                    <a:gd name="T2" fmla="*/ 0 w 139"/>
                    <a:gd name="T3" fmla="*/ 130 h 170"/>
                    <a:gd name="T4" fmla="*/ 137 w 139"/>
                    <a:gd name="T5" fmla="*/ 0 h 170"/>
                    <a:gd name="T6" fmla="*/ 139 w 139"/>
                    <a:gd name="T7" fmla="*/ 39 h 170"/>
                    <a:gd name="T8" fmla="*/ 2 w 139"/>
                    <a:gd name="T9" fmla="*/ 170 h 170"/>
                    <a:gd name="T10" fmla="*/ 0 60000 65536"/>
                    <a:gd name="T11" fmla="*/ 0 60000 65536"/>
                    <a:gd name="T12" fmla="*/ 0 60000 65536"/>
                    <a:gd name="T13" fmla="*/ 0 60000 65536"/>
                    <a:gd name="T14" fmla="*/ 0 60000 65536"/>
                    <a:gd name="T15" fmla="*/ 0 w 139"/>
                    <a:gd name="T16" fmla="*/ 0 h 170"/>
                    <a:gd name="T17" fmla="*/ 139 w 139"/>
                    <a:gd name="T18" fmla="*/ 170 h 170"/>
                  </a:gdLst>
                  <a:ahLst/>
                  <a:cxnLst>
                    <a:cxn ang="T10">
                      <a:pos x="T0" y="T1"/>
                    </a:cxn>
                    <a:cxn ang="T11">
                      <a:pos x="T2" y="T3"/>
                    </a:cxn>
                    <a:cxn ang="T12">
                      <a:pos x="T4" y="T5"/>
                    </a:cxn>
                    <a:cxn ang="T13">
                      <a:pos x="T6" y="T7"/>
                    </a:cxn>
                    <a:cxn ang="T14">
                      <a:pos x="T8" y="T9"/>
                    </a:cxn>
                  </a:cxnLst>
                  <a:rect l="T15" t="T16" r="T17" b="T18"/>
                  <a:pathLst>
                    <a:path w="139" h="170">
                      <a:moveTo>
                        <a:pt x="2" y="170"/>
                      </a:moveTo>
                      <a:lnTo>
                        <a:pt x="0" y="130"/>
                      </a:lnTo>
                      <a:lnTo>
                        <a:pt x="137" y="0"/>
                      </a:lnTo>
                      <a:lnTo>
                        <a:pt x="139" y="39"/>
                      </a:lnTo>
                      <a:lnTo>
                        <a:pt x="2"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5" name="Line 42"/>
                <p:cNvSpPr>
                  <a:spLocks noChangeShapeType="1"/>
                </p:cNvSpPr>
                <p:nvPr/>
              </p:nvSpPr>
              <p:spPr bwMode="auto">
                <a:xfrm flipV="1">
                  <a:off x="2162" y="23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16" name="Freeform 43"/>
                <p:cNvSpPr>
                  <a:spLocks/>
                </p:cNvSpPr>
                <p:nvPr/>
              </p:nvSpPr>
              <p:spPr bwMode="auto">
                <a:xfrm>
                  <a:off x="2160" y="159"/>
                  <a:ext cx="137" cy="171"/>
                </a:xfrm>
                <a:custGeom>
                  <a:avLst/>
                  <a:gdLst>
                    <a:gd name="T0" fmla="*/ 0 w 137"/>
                    <a:gd name="T1" fmla="*/ 171 h 171"/>
                    <a:gd name="T2" fmla="*/ 0 w 137"/>
                    <a:gd name="T3" fmla="*/ 131 h 171"/>
                    <a:gd name="T4" fmla="*/ 137 w 137"/>
                    <a:gd name="T5" fmla="*/ 0 h 171"/>
                    <a:gd name="T6" fmla="*/ 137 w 137"/>
                    <a:gd name="T7" fmla="*/ 41 h 171"/>
                    <a:gd name="T8" fmla="*/ 0 w 137"/>
                    <a:gd name="T9" fmla="*/ 171 h 171"/>
                    <a:gd name="T10" fmla="*/ 0 60000 65536"/>
                    <a:gd name="T11" fmla="*/ 0 60000 65536"/>
                    <a:gd name="T12" fmla="*/ 0 60000 65536"/>
                    <a:gd name="T13" fmla="*/ 0 60000 65536"/>
                    <a:gd name="T14" fmla="*/ 0 60000 65536"/>
                    <a:gd name="T15" fmla="*/ 0 w 137"/>
                    <a:gd name="T16" fmla="*/ 0 h 171"/>
                    <a:gd name="T17" fmla="*/ 137 w 137"/>
                    <a:gd name="T18" fmla="*/ 171 h 171"/>
                  </a:gdLst>
                  <a:ahLst/>
                  <a:cxnLst>
                    <a:cxn ang="T10">
                      <a:pos x="T0" y="T1"/>
                    </a:cxn>
                    <a:cxn ang="T11">
                      <a:pos x="T2" y="T3"/>
                    </a:cxn>
                    <a:cxn ang="T12">
                      <a:pos x="T4" y="T5"/>
                    </a:cxn>
                    <a:cxn ang="T13">
                      <a:pos x="T6" y="T7"/>
                    </a:cxn>
                    <a:cxn ang="T14">
                      <a:pos x="T8" y="T9"/>
                    </a:cxn>
                  </a:cxnLst>
                  <a:rect l="T15" t="T16" r="T17" b="T18"/>
                  <a:pathLst>
                    <a:path w="137" h="171">
                      <a:moveTo>
                        <a:pt x="0" y="171"/>
                      </a:moveTo>
                      <a:lnTo>
                        <a:pt x="0" y="131"/>
                      </a:lnTo>
                      <a:lnTo>
                        <a:pt x="137" y="0"/>
                      </a:lnTo>
                      <a:lnTo>
                        <a:pt x="137" y="41"/>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7" name="Line 44"/>
                <p:cNvSpPr>
                  <a:spLocks noChangeShapeType="1"/>
                </p:cNvSpPr>
                <p:nvPr/>
              </p:nvSpPr>
              <p:spPr bwMode="auto">
                <a:xfrm flipV="1">
                  <a:off x="2160" y="200"/>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18" name="Freeform 45"/>
                <p:cNvSpPr>
                  <a:spLocks/>
                </p:cNvSpPr>
                <p:nvPr/>
              </p:nvSpPr>
              <p:spPr bwMode="auto">
                <a:xfrm>
                  <a:off x="2160" y="119"/>
                  <a:ext cx="139" cy="171"/>
                </a:xfrm>
                <a:custGeom>
                  <a:avLst/>
                  <a:gdLst>
                    <a:gd name="T0" fmla="*/ 0 w 139"/>
                    <a:gd name="T1" fmla="*/ 171 h 171"/>
                    <a:gd name="T2" fmla="*/ 2 w 139"/>
                    <a:gd name="T3" fmla="*/ 130 h 171"/>
                    <a:gd name="T4" fmla="*/ 139 w 139"/>
                    <a:gd name="T5" fmla="*/ 0 h 171"/>
                    <a:gd name="T6" fmla="*/ 137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2" y="130"/>
                      </a:lnTo>
                      <a:lnTo>
                        <a:pt x="139" y="0"/>
                      </a:lnTo>
                      <a:lnTo>
                        <a:pt x="137"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9" name="Line 46"/>
                <p:cNvSpPr>
                  <a:spLocks noChangeShapeType="1"/>
                </p:cNvSpPr>
                <p:nvPr/>
              </p:nvSpPr>
              <p:spPr bwMode="auto">
                <a:xfrm flipV="1">
                  <a:off x="2160" y="15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20" name="Freeform 47"/>
                <p:cNvSpPr>
                  <a:spLocks/>
                </p:cNvSpPr>
                <p:nvPr/>
              </p:nvSpPr>
              <p:spPr bwMode="auto">
                <a:xfrm>
                  <a:off x="2162" y="79"/>
                  <a:ext cx="140" cy="170"/>
                </a:xfrm>
                <a:custGeom>
                  <a:avLst/>
                  <a:gdLst>
                    <a:gd name="T0" fmla="*/ 0 w 140"/>
                    <a:gd name="T1" fmla="*/ 170 h 170"/>
                    <a:gd name="T2" fmla="*/ 3 w 140"/>
                    <a:gd name="T3" fmla="*/ 131 h 170"/>
                    <a:gd name="T4" fmla="*/ 140 w 140"/>
                    <a:gd name="T5" fmla="*/ 0 h 170"/>
                    <a:gd name="T6" fmla="*/ 137 w 140"/>
                    <a:gd name="T7" fmla="*/ 40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3" y="131"/>
                      </a:lnTo>
                      <a:lnTo>
                        <a:pt x="140" y="0"/>
                      </a:lnTo>
                      <a:lnTo>
                        <a:pt x="137" y="40"/>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1" name="Line 48"/>
                <p:cNvSpPr>
                  <a:spLocks noChangeShapeType="1"/>
                </p:cNvSpPr>
                <p:nvPr/>
              </p:nvSpPr>
              <p:spPr bwMode="auto">
                <a:xfrm flipV="1">
                  <a:off x="2162" y="11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22" name="Freeform 49"/>
                <p:cNvSpPr>
                  <a:spLocks/>
                </p:cNvSpPr>
                <p:nvPr/>
              </p:nvSpPr>
              <p:spPr bwMode="auto">
                <a:xfrm>
                  <a:off x="2165" y="0"/>
                  <a:ext cx="143" cy="210"/>
                </a:xfrm>
                <a:custGeom>
                  <a:avLst/>
                  <a:gdLst>
                    <a:gd name="T0" fmla="*/ 0 w 143"/>
                    <a:gd name="T1" fmla="*/ 210 h 210"/>
                    <a:gd name="T2" fmla="*/ 6 w 143"/>
                    <a:gd name="T3" fmla="*/ 131 h 210"/>
                    <a:gd name="T4" fmla="*/ 143 w 143"/>
                    <a:gd name="T5" fmla="*/ 0 h 210"/>
                    <a:gd name="T6" fmla="*/ 137 w 143"/>
                    <a:gd name="T7" fmla="*/ 79 h 210"/>
                    <a:gd name="T8" fmla="*/ 0 w 143"/>
                    <a:gd name="T9" fmla="*/ 210 h 210"/>
                    <a:gd name="T10" fmla="*/ 0 60000 65536"/>
                    <a:gd name="T11" fmla="*/ 0 60000 65536"/>
                    <a:gd name="T12" fmla="*/ 0 60000 65536"/>
                    <a:gd name="T13" fmla="*/ 0 60000 65536"/>
                    <a:gd name="T14" fmla="*/ 0 60000 65536"/>
                    <a:gd name="T15" fmla="*/ 0 w 143"/>
                    <a:gd name="T16" fmla="*/ 0 h 210"/>
                    <a:gd name="T17" fmla="*/ 143 w 143"/>
                    <a:gd name="T18" fmla="*/ 210 h 210"/>
                  </a:gdLst>
                  <a:ahLst/>
                  <a:cxnLst>
                    <a:cxn ang="T10">
                      <a:pos x="T0" y="T1"/>
                    </a:cxn>
                    <a:cxn ang="T11">
                      <a:pos x="T2" y="T3"/>
                    </a:cxn>
                    <a:cxn ang="T12">
                      <a:pos x="T4" y="T5"/>
                    </a:cxn>
                    <a:cxn ang="T13">
                      <a:pos x="T6" y="T7"/>
                    </a:cxn>
                    <a:cxn ang="T14">
                      <a:pos x="T8" y="T9"/>
                    </a:cxn>
                  </a:cxnLst>
                  <a:rect l="T15" t="T16" r="T17" b="T18"/>
                  <a:pathLst>
                    <a:path w="143" h="210">
                      <a:moveTo>
                        <a:pt x="0" y="210"/>
                      </a:moveTo>
                      <a:lnTo>
                        <a:pt x="6" y="131"/>
                      </a:lnTo>
                      <a:lnTo>
                        <a:pt x="143" y="0"/>
                      </a:lnTo>
                      <a:lnTo>
                        <a:pt x="137" y="79"/>
                      </a:lnTo>
                      <a:lnTo>
                        <a:pt x="0" y="21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3" name="Line 50"/>
                <p:cNvSpPr>
                  <a:spLocks noChangeShapeType="1"/>
                </p:cNvSpPr>
                <p:nvPr/>
              </p:nvSpPr>
              <p:spPr bwMode="auto">
                <a:xfrm flipV="1">
                  <a:off x="2165" y="7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24" name="Freeform 51"/>
                <p:cNvSpPr>
                  <a:spLocks/>
                </p:cNvSpPr>
                <p:nvPr/>
              </p:nvSpPr>
              <p:spPr bwMode="auto">
                <a:xfrm>
                  <a:off x="190" y="0"/>
                  <a:ext cx="2118" cy="131"/>
                </a:xfrm>
                <a:custGeom>
                  <a:avLst/>
                  <a:gdLst>
                    <a:gd name="T0" fmla="*/ 1981 w 2118"/>
                    <a:gd name="T1" fmla="*/ 131 h 131"/>
                    <a:gd name="T2" fmla="*/ 0 w 2118"/>
                    <a:gd name="T3" fmla="*/ 131 h 131"/>
                    <a:gd name="T4" fmla="*/ 137 w 2118"/>
                    <a:gd name="T5" fmla="*/ 0 h 131"/>
                    <a:gd name="T6" fmla="*/ 2118 w 2118"/>
                    <a:gd name="T7" fmla="*/ 0 h 131"/>
                    <a:gd name="T8" fmla="*/ 1981 w 2118"/>
                    <a:gd name="T9" fmla="*/ 131 h 131"/>
                    <a:gd name="T10" fmla="*/ 0 60000 65536"/>
                    <a:gd name="T11" fmla="*/ 0 60000 65536"/>
                    <a:gd name="T12" fmla="*/ 0 60000 65536"/>
                    <a:gd name="T13" fmla="*/ 0 60000 65536"/>
                    <a:gd name="T14" fmla="*/ 0 60000 65536"/>
                    <a:gd name="T15" fmla="*/ 0 w 2118"/>
                    <a:gd name="T16" fmla="*/ 0 h 131"/>
                    <a:gd name="T17" fmla="*/ 2118 w 2118"/>
                    <a:gd name="T18" fmla="*/ 131 h 131"/>
                  </a:gdLst>
                  <a:ahLst/>
                  <a:cxnLst>
                    <a:cxn ang="T10">
                      <a:pos x="T0" y="T1"/>
                    </a:cxn>
                    <a:cxn ang="T11">
                      <a:pos x="T2" y="T3"/>
                    </a:cxn>
                    <a:cxn ang="T12">
                      <a:pos x="T4" y="T5"/>
                    </a:cxn>
                    <a:cxn ang="T13">
                      <a:pos x="T6" y="T7"/>
                    </a:cxn>
                    <a:cxn ang="T14">
                      <a:pos x="T8" y="T9"/>
                    </a:cxn>
                  </a:cxnLst>
                  <a:rect l="T15" t="T16" r="T17" b="T18"/>
                  <a:pathLst>
                    <a:path w="2118" h="131">
                      <a:moveTo>
                        <a:pt x="1981" y="131"/>
                      </a:moveTo>
                      <a:lnTo>
                        <a:pt x="0" y="131"/>
                      </a:lnTo>
                      <a:lnTo>
                        <a:pt x="137" y="0"/>
                      </a:lnTo>
                      <a:lnTo>
                        <a:pt x="2118" y="0"/>
                      </a:lnTo>
                      <a:lnTo>
                        <a:pt x="1981"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5" name="Line 52"/>
                <p:cNvSpPr>
                  <a:spLocks noChangeShapeType="1"/>
                </p:cNvSpPr>
                <p:nvPr/>
              </p:nvSpPr>
              <p:spPr bwMode="auto">
                <a:xfrm flipV="1">
                  <a:off x="2171" y="0"/>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26" name="Freeform 53"/>
                <p:cNvSpPr>
                  <a:spLocks/>
                </p:cNvSpPr>
                <p:nvPr/>
              </p:nvSpPr>
              <p:spPr bwMode="auto">
                <a:xfrm>
                  <a:off x="132" y="131"/>
                  <a:ext cx="2047" cy="406"/>
                </a:xfrm>
                <a:custGeom>
                  <a:avLst/>
                  <a:gdLst>
                    <a:gd name="T0" fmla="*/ 49 w 2047"/>
                    <a:gd name="T1" fmla="*/ 1 h 406"/>
                    <a:gd name="T2" fmla="*/ 31 w 2047"/>
                    <a:gd name="T3" fmla="*/ 2 h 406"/>
                    <a:gd name="T4" fmla="*/ 26 w 2047"/>
                    <a:gd name="T5" fmla="*/ 7 h 406"/>
                    <a:gd name="T6" fmla="*/ 21 w 2047"/>
                    <a:gd name="T7" fmla="*/ 20 h 406"/>
                    <a:gd name="T8" fmla="*/ 18 w 2047"/>
                    <a:gd name="T9" fmla="*/ 47 h 406"/>
                    <a:gd name="T10" fmla="*/ 13 w 2047"/>
                    <a:gd name="T11" fmla="*/ 92 h 406"/>
                    <a:gd name="T12" fmla="*/ 7 w 2047"/>
                    <a:gd name="T13" fmla="*/ 151 h 406"/>
                    <a:gd name="T14" fmla="*/ 5 w 2047"/>
                    <a:gd name="T15" fmla="*/ 209 h 406"/>
                    <a:gd name="T16" fmla="*/ 9 w 2047"/>
                    <a:gd name="T17" fmla="*/ 299 h 406"/>
                    <a:gd name="T18" fmla="*/ 21 w 2047"/>
                    <a:gd name="T19" fmla="*/ 335 h 406"/>
                    <a:gd name="T20" fmla="*/ 26 w 2047"/>
                    <a:gd name="T21" fmla="*/ 362 h 406"/>
                    <a:gd name="T22" fmla="*/ 23 w 2047"/>
                    <a:gd name="T23" fmla="*/ 376 h 406"/>
                    <a:gd name="T24" fmla="*/ 14 w 2047"/>
                    <a:gd name="T25" fmla="*/ 390 h 406"/>
                    <a:gd name="T26" fmla="*/ 1 w 2047"/>
                    <a:gd name="T27" fmla="*/ 400 h 406"/>
                    <a:gd name="T28" fmla="*/ 5 w 2047"/>
                    <a:gd name="T29" fmla="*/ 400 h 406"/>
                    <a:gd name="T30" fmla="*/ 101 w 2047"/>
                    <a:gd name="T31" fmla="*/ 393 h 406"/>
                    <a:gd name="T32" fmla="*/ 179 w 2047"/>
                    <a:gd name="T33" fmla="*/ 390 h 406"/>
                    <a:gd name="T34" fmla="*/ 258 w 2047"/>
                    <a:gd name="T35" fmla="*/ 381 h 406"/>
                    <a:gd name="T36" fmla="*/ 303 w 2047"/>
                    <a:gd name="T37" fmla="*/ 372 h 406"/>
                    <a:gd name="T38" fmla="*/ 383 w 2047"/>
                    <a:gd name="T39" fmla="*/ 366 h 406"/>
                    <a:gd name="T40" fmla="*/ 559 w 2047"/>
                    <a:gd name="T41" fmla="*/ 361 h 406"/>
                    <a:gd name="T42" fmla="*/ 591 w 2047"/>
                    <a:gd name="T43" fmla="*/ 368 h 406"/>
                    <a:gd name="T44" fmla="*/ 657 w 2047"/>
                    <a:gd name="T45" fmla="*/ 387 h 406"/>
                    <a:gd name="T46" fmla="*/ 688 w 2047"/>
                    <a:gd name="T47" fmla="*/ 392 h 406"/>
                    <a:gd name="T48" fmla="*/ 831 w 2047"/>
                    <a:gd name="T49" fmla="*/ 402 h 406"/>
                    <a:gd name="T50" fmla="*/ 917 w 2047"/>
                    <a:gd name="T51" fmla="*/ 406 h 406"/>
                    <a:gd name="T52" fmla="*/ 965 w 2047"/>
                    <a:gd name="T53" fmla="*/ 399 h 406"/>
                    <a:gd name="T54" fmla="*/ 1234 w 2047"/>
                    <a:gd name="T55" fmla="*/ 389 h 406"/>
                    <a:gd name="T56" fmla="*/ 1465 w 2047"/>
                    <a:gd name="T57" fmla="*/ 384 h 406"/>
                    <a:gd name="T58" fmla="*/ 1510 w 2047"/>
                    <a:gd name="T59" fmla="*/ 379 h 406"/>
                    <a:gd name="T60" fmla="*/ 1576 w 2047"/>
                    <a:gd name="T61" fmla="*/ 371 h 406"/>
                    <a:gd name="T62" fmla="*/ 1620 w 2047"/>
                    <a:gd name="T63" fmla="*/ 372 h 406"/>
                    <a:gd name="T64" fmla="*/ 1643 w 2047"/>
                    <a:gd name="T65" fmla="*/ 377 h 406"/>
                    <a:gd name="T66" fmla="*/ 1784 w 2047"/>
                    <a:gd name="T67" fmla="*/ 393 h 406"/>
                    <a:gd name="T68" fmla="*/ 1967 w 2047"/>
                    <a:gd name="T69" fmla="*/ 400 h 406"/>
                    <a:gd name="T70" fmla="*/ 2000 w 2047"/>
                    <a:gd name="T71" fmla="*/ 387 h 406"/>
                    <a:gd name="T72" fmla="*/ 2015 w 2047"/>
                    <a:gd name="T73" fmla="*/ 384 h 406"/>
                    <a:gd name="T74" fmla="*/ 2021 w 2047"/>
                    <a:gd name="T75" fmla="*/ 386 h 406"/>
                    <a:gd name="T76" fmla="*/ 2033 w 2047"/>
                    <a:gd name="T77" fmla="*/ 395 h 406"/>
                    <a:gd name="T78" fmla="*/ 2047 w 2047"/>
                    <a:gd name="T79" fmla="*/ 315 h 406"/>
                    <a:gd name="T80" fmla="*/ 2037 w 2047"/>
                    <a:gd name="T81" fmla="*/ 278 h 406"/>
                    <a:gd name="T82" fmla="*/ 2030 w 2047"/>
                    <a:gd name="T83" fmla="*/ 239 h 406"/>
                    <a:gd name="T84" fmla="*/ 2028 w 2047"/>
                    <a:gd name="T85" fmla="*/ 159 h 406"/>
                    <a:gd name="T86" fmla="*/ 2033 w 2047"/>
                    <a:gd name="T87" fmla="*/ 79 h 406"/>
                    <a:gd name="T88" fmla="*/ 58 w 2047"/>
                    <a:gd name="T89" fmla="*/ 0 h 4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6"/>
                    <a:gd name="T137" fmla="*/ 2047 w 2047"/>
                    <a:gd name="T138" fmla="*/ 406 h 40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6">
                      <a:moveTo>
                        <a:pt x="58" y="0"/>
                      </a:moveTo>
                      <a:lnTo>
                        <a:pt x="49" y="1"/>
                      </a:lnTo>
                      <a:lnTo>
                        <a:pt x="40" y="1"/>
                      </a:lnTo>
                      <a:lnTo>
                        <a:pt x="31" y="2"/>
                      </a:lnTo>
                      <a:lnTo>
                        <a:pt x="29" y="5"/>
                      </a:lnTo>
                      <a:lnTo>
                        <a:pt x="26" y="7"/>
                      </a:lnTo>
                      <a:lnTo>
                        <a:pt x="22" y="13"/>
                      </a:lnTo>
                      <a:lnTo>
                        <a:pt x="21" y="20"/>
                      </a:lnTo>
                      <a:lnTo>
                        <a:pt x="18" y="33"/>
                      </a:lnTo>
                      <a:lnTo>
                        <a:pt x="18" y="47"/>
                      </a:lnTo>
                      <a:lnTo>
                        <a:pt x="17" y="61"/>
                      </a:lnTo>
                      <a:lnTo>
                        <a:pt x="13" y="92"/>
                      </a:lnTo>
                      <a:lnTo>
                        <a:pt x="9" y="122"/>
                      </a:lnTo>
                      <a:lnTo>
                        <a:pt x="7" y="151"/>
                      </a:lnTo>
                      <a:lnTo>
                        <a:pt x="5" y="180"/>
                      </a:lnTo>
                      <a:lnTo>
                        <a:pt x="5" y="209"/>
                      </a:lnTo>
                      <a:lnTo>
                        <a:pt x="7" y="238"/>
                      </a:lnTo>
                      <a:lnTo>
                        <a:pt x="9" y="299"/>
                      </a:lnTo>
                      <a:lnTo>
                        <a:pt x="16" y="317"/>
                      </a:lnTo>
                      <a:lnTo>
                        <a:pt x="21" y="335"/>
                      </a:lnTo>
                      <a:lnTo>
                        <a:pt x="26" y="353"/>
                      </a:lnTo>
                      <a:lnTo>
                        <a:pt x="26" y="362"/>
                      </a:lnTo>
                      <a:lnTo>
                        <a:pt x="26" y="370"/>
                      </a:lnTo>
                      <a:lnTo>
                        <a:pt x="23" y="376"/>
                      </a:lnTo>
                      <a:lnTo>
                        <a:pt x="21" y="382"/>
                      </a:lnTo>
                      <a:lnTo>
                        <a:pt x="14" y="390"/>
                      </a:lnTo>
                      <a:lnTo>
                        <a:pt x="7" y="397"/>
                      </a:lnTo>
                      <a:lnTo>
                        <a:pt x="1" y="400"/>
                      </a:lnTo>
                      <a:lnTo>
                        <a:pt x="0" y="402"/>
                      </a:lnTo>
                      <a:lnTo>
                        <a:pt x="5" y="400"/>
                      </a:lnTo>
                      <a:lnTo>
                        <a:pt x="41" y="392"/>
                      </a:lnTo>
                      <a:lnTo>
                        <a:pt x="101" y="393"/>
                      </a:lnTo>
                      <a:lnTo>
                        <a:pt x="141" y="393"/>
                      </a:lnTo>
                      <a:lnTo>
                        <a:pt x="179" y="390"/>
                      </a:lnTo>
                      <a:lnTo>
                        <a:pt x="236" y="384"/>
                      </a:lnTo>
                      <a:lnTo>
                        <a:pt x="258" y="381"/>
                      </a:lnTo>
                      <a:lnTo>
                        <a:pt x="280" y="376"/>
                      </a:lnTo>
                      <a:lnTo>
                        <a:pt x="303" y="372"/>
                      </a:lnTo>
                      <a:lnTo>
                        <a:pt x="325" y="370"/>
                      </a:lnTo>
                      <a:lnTo>
                        <a:pt x="383" y="366"/>
                      </a:lnTo>
                      <a:lnTo>
                        <a:pt x="441" y="365"/>
                      </a:lnTo>
                      <a:lnTo>
                        <a:pt x="559" y="361"/>
                      </a:lnTo>
                      <a:lnTo>
                        <a:pt x="575" y="365"/>
                      </a:lnTo>
                      <a:lnTo>
                        <a:pt x="591" y="368"/>
                      </a:lnTo>
                      <a:lnTo>
                        <a:pt x="624" y="378"/>
                      </a:lnTo>
                      <a:lnTo>
                        <a:pt x="657" y="387"/>
                      </a:lnTo>
                      <a:lnTo>
                        <a:pt x="673" y="390"/>
                      </a:lnTo>
                      <a:lnTo>
                        <a:pt x="688" y="392"/>
                      </a:lnTo>
                      <a:lnTo>
                        <a:pt x="771" y="397"/>
                      </a:lnTo>
                      <a:lnTo>
                        <a:pt x="831" y="402"/>
                      </a:lnTo>
                      <a:lnTo>
                        <a:pt x="897" y="406"/>
                      </a:lnTo>
                      <a:lnTo>
                        <a:pt x="917" y="406"/>
                      </a:lnTo>
                      <a:lnTo>
                        <a:pt x="938" y="404"/>
                      </a:lnTo>
                      <a:lnTo>
                        <a:pt x="965" y="399"/>
                      </a:lnTo>
                      <a:lnTo>
                        <a:pt x="1004" y="392"/>
                      </a:lnTo>
                      <a:lnTo>
                        <a:pt x="1234" y="389"/>
                      </a:lnTo>
                      <a:lnTo>
                        <a:pt x="1350" y="387"/>
                      </a:lnTo>
                      <a:lnTo>
                        <a:pt x="1465" y="384"/>
                      </a:lnTo>
                      <a:lnTo>
                        <a:pt x="1487" y="383"/>
                      </a:lnTo>
                      <a:lnTo>
                        <a:pt x="1510" y="379"/>
                      </a:lnTo>
                      <a:lnTo>
                        <a:pt x="1554" y="373"/>
                      </a:lnTo>
                      <a:lnTo>
                        <a:pt x="1576" y="371"/>
                      </a:lnTo>
                      <a:lnTo>
                        <a:pt x="1598" y="370"/>
                      </a:lnTo>
                      <a:lnTo>
                        <a:pt x="1620" y="372"/>
                      </a:lnTo>
                      <a:lnTo>
                        <a:pt x="1632" y="373"/>
                      </a:lnTo>
                      <a:lnTo>
                        <a:pt x="1643" y="377"/>
                      </a:lnTo>
                      <a:lnTo>
                        <a:pt x="1722" y="387"/>
                      </a:lnTo>
                      <a:lnTo>
                        <a:pt x="1784" y="393"/>
                      </a:lnTo>
                      <a:lnTo>
                        <a:pt x="1857" y="397"/>
                      </a:lnTo>
                      <a:lnTo>
                        <a:pt x="1967" y="400"/>
                      </a:lnTo>
                      <a:lnTo>
                        <a:pt x="1984" y="392"/>
                      </a:lnTo>
                      <a:lnTo>
                        <a:pt x="2000" y="387"/>
                      </a:lnTo>
                      <a:lnTo>
                        <a:pt x="2008" y="386"/>
                      </a:lnTo>
                      <a:lnTo>
                        <a:pt x="2015" y="384"/>
                      </a:lnTo>
                      <a:lnTo>
                        <a:pt x="2018" y="384"/>
                      </a:lnTo>
                      <a:lnTo>
                        <a:pt x="2021" y="386"/>
                      </a:lnTo>
                      <a:lnTo>
                        <a:pt x="2028" y="390"/>
                      </a:lnTo>
                      <a:lnTo>
                        <a:pt x="2033" y="395"/>
                      </a:lnTo>
                      <a:lnTo>
                        <a:pt x="2039" y="400"/>
                      </a:lnTo>
                      <a:lnTo>
                        <a:pt x="2047" y="315"/>
                      </a:lnTo>
                      <a:lnTo>
                        <a:pt x="2042" y="297"/>
                      </a:lnTo>
                      <a:lnTo>
                        <a:pt x="2037" y="278"/>
                      </a:lnTo>
                      <a:lnTo>
                        <a:pt x="2033" y="259"/>
                      </a:lnTo>
                      <a:lnTo>
                        <a:pt x="2030" y="239"/>
                      </a:lnTo>
                      <a:lnTo>
                        <a:pt x="2028" y="199"/>
                      </a:lnTo>
                      <a:lnTo>
                        <a:pt x="2028" y="159"/>
                      </a:lnTo>
                      <a:lnTo>
                        <a:pt x="2030" y="118"/>
                      </a:lnTo>
                      <a:lnTo>
                        <a:pt x="2033"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7" name="Line 54"/>
                <p:cNvSpPr>
                  <a:spLocks noChangeShapeType="1"/>
                </p:cNvSpPr>
                <p:nvPr/>
              </p:nvSpPr>
              <p:spPr bwMode="auto">
                <a:xfrm flipH="1">
                  <a:off x="181" y="131"/>
                  <a:ext cx="9"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28" name="Line 55"/>
                <p:cNvSpPr>
                  <a:spLocks noChangeShapeType="1"/>
                </p:cNvSpPr>
                <p:nvPr/>
              </p:nvSpPr>
              <p:spPr bwMode="auto">
                <a:xfrm flipH="1">
                  <a:off x="172" y="132"/>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29" name="Line 56"/>
                <p:cNvSpPr>
                  <a:spLocks noChangeShapeType="1"/>
                </p:cNvSpPr>
                <p:nvPr/>
              </p:nvSpPr>
              <p:spPr bwMode="auto">
                <a:xfrm flipH="1">
                  <a:off x="163" y="132"/>
                  <a:ext cx="9"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0" name="Line 57"/>
                <p:cNvSpPr>
                  <a:spLocks noChangeShapeType="1"/>
                </p:cNvSpPr>
                <p:nvPr/>
              </p:nvSpPr>
              <p:spPr bwMode="auto">
                <a:xfrm flipH="1">
                  <a:off x="161" y="133"/>
                  <a:ext cx="2" cy="3"/>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1" name="Line 58"/>
                <p:cNvSpPr>
                  <a:spLocks noChangeShapeType="1"/>
                </p:cNvSpPr>
                <p:nvPr/>
              </p:nvSpPr>
              <p:spPr bwMode="auto">
                <a:xfrm flipH="1">
                  <a:off x="158" y="136"/>
                  <a:ext cx="3" cy="2"/>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2" name="Line 59"/>
                <p:cNvSpPr>
                  <a:spLocks noChangeShapeType="1"/>
                </p:cNvSpPr>
                <p:nvPr/>
              </p:nvSpPr>
              <p:spPr bwMode="auto">
                <a:xfrm flipH="1">
                  <a:off x="154" y="138"/>
                  <a:ext cx="4"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3" name="Line 60"/>
                <p:cNvSpPr>
                  <a:spLocks noChangeShapeType="1"/>
                </p:cNvSpPr>
                <p:nvPr/>
              </p:nvSpPr>
              <p:spPr bwMode="auto">
                <a:xfrm flipH="1">
                  <a:off x="153" y="144"/>
                  <a:ext cx="1" cy="7"/>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4" name="Line 61"/>
                <p:cNvSpPr>
                  <a:spLocks noChangeShapeType="1"/>
                </p:cNvSpPr>
                <p:nvPr/>
              </p:nvSpPr>
              <p:spPr bwMode="auto">
                <a:xfrm flipH="1">
                  <a:off x="150" y="151"/>
                  <a:ext cx="3" cy="13"/>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5" name="Line 62"/>
                <p:cNvSpPr>
                  <a:spLocks noChangeShapeType="1"/>
                </p:cNvSpPr>
                <p:nvPr/>
              </p:nvSpPr>
              <p:spPr bwMode="auto">
                <a:xfrm>
                  <a:off x="150" y="164"/>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6" name="Line 63"/>
                <p:cNvSpPr>
                  <a:spLocks noChangeShapeType="1"/>
                </p:cNvSpPr>
                <p:nvPr/>
              </p:nvSpPr>
              <p:spPr bwMode="auto">
                <a:xfrm flipH="1">
                  <a:off x="149" y="178"/>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7" name="Line 64"/>
                <p:cNvSpPr>
                  <a:spLocks noChangeShapeType="1"/>
                </p:cNvSpPr>
                <p:nvPr/>
              </p:nvSpPr>
              <p:spPr bwMode="auto">
                <a:xfrm flipH="1">
                  <a:off x="145" y="192"/>
                  <a:ext cx="4" cy="31"/>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8" name="Line 65"/>
                <p:cNvSpPr>
                  <a:spLocks noChangeShapeType="1"/>
                </p:cNvSpPr>
                <p:nvPr/>
              </p:nvSpPr>
              <p:spPr bwMode="auto">
                <a:xfrm flipH="1">
                  <a:off x="141" y="223"/>
                  <a:ext cx="4"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39" name="Line 66"/>
                <p:cNvSpPr>
                  <a:spLocks noChangeShapeType="1"/>
                </p:cNvSpPr>
                <p:nvPr/>
              </p:nvSpPr>
              <p:spPr bwMode="auto">
                <a:xfrm flipH="1">
                  <a:off x="139" y="253"/>
                  <a:ext cx="2" cy="2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0" name="Line 67"/>
                <p:cNvSpPr>
                  <a:spLocks noChangeShapeType="1"/>
                </p:cNvSpPr>
                <p:nvPr/>
              </p:nvSpPr>
              <p:spPr bwMode="auto">
                <a:xfrm flipH="1">
                  <a:off x="137" y="281"/>
                  <a:ext cx="2"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1" name="Line 68"/>
                <p:cNvSpPr>
                  <a:spLocks noChangeShapeType="1"/>
                </p:cNvSpPr>
                <p:nvPr/>
              </p:nvSpPr>
              <p:spPr bwMode="auto">
                <a:xfrm>
                  <a:off x="137" y="311"/>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2" name="Line 69"/>
                <p:cNvSpPr>
                  <a:spLocks noChangeShapeType="1"/>
                </p:cNvSpPr>
                <p:nvPr/>
              </p:nvSpPr>
              <p:spPr bwMode="auto">
                <a:xfrm>
                  <a:off x="137" y="340"/>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3" name="Line 70"/>
                <p:cNvSpPr>
                  <a:spLocks noChangeShapeType="1"/>
                </p:cNvSpPr>
                <p:nvPr/>
              </p:nvSpPr>
              <p:spPr bwMode="auto">
                <a:xfrm>
                  <a:off x="137" y="369"/>
                  <a:ext cx="4" cy="61"/>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4" name="Line 71"/>
                <p:cNvSpPr>
                  <a:spLocks noChangeShapeType="1"/>
                </p:cNvSpPr>
                <p:nvPr/>
              </p:nvSpPr>
              <p:spPr bwMode="auto">
                <a:xfrm>
                  <a:off x="141" y="430"/>
                  <a:ext cx="7"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5" name="Line 72"/>
                <p:cNvSpPr>
                  <a:spLocks noChangeShapeType="1"/>
                </p:cNvSpPr>
                <p:nvPr/>
              </p:nvSpPr>
              <p:spPr bwMode="auto">
                <a:xfrm>
                  <a:off x="148" y="446"/>
                  <a:ext cx="5" cy="20"/>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6" name="Line 73"/>
                <p:cNvSpPr>
                  <a:spLocks noChangeShapeType="1"/>
                </p:cNvSpPr>
                <p:nvPr/>
              </p:nvSpPr>
              <p:spPr bwMode="auto">
                <a:xfrm>
                  <a:off x="153" y="466"/>
                  <a:ext cx="5" cy="18"/>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7" name="Line 74"/>
                <p:cNvSpPr>
                  <a:spLocks noChangeShapeType="1"/>
                </p:cNvSpPr>
                <p:nvPr/>
              </p:nvSpPr>
              <p:spPr bwMode="auto">
                <a:xfrm>
                  <a:off x="158" y="484"/>
                  <a:ext cx="1" cy="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8" name="Line 75"/>
                <p:cNvSpPr>
                  <a:spLocks noChangeShapeType="1"/>
                </p:cNvSpPr>
                <p:nvPr/>
              </p:nvSpPr>
              <p:spPr bwMode="auto">
                <a:xfrm>
                  <a:off x="158" y="493"/>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49" name="Line 76"/>
                <p:cNvSpPr>
                  <a:spLocks noChangeShapeType="1"/>
                </p:cNvSpPr>
                <p:nvPr/>
              </p:nvSpPr>
              <p:spPr bwMode="auto">
                <a:xfrm flipH="1">
                  <a:off x="155" y="501"/>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0" name="Line 77"/>
                <p:cNvSpPr>
                  <a:spLocks noChangeShapeType="1"/>
                </p:cNvSpPr>
                <p:nvPr/>
              </p:nvSpPr>
              <p:spPr bwMode="auto">
                <a:xfrm flipH="1">
                  <a:off x="153" y="507"/>
                  <a:ext cx="2"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1" name="Line 78"/>
                <p:cNvSpPr>
                  <a:spLocks noChangeShapeType="1"/>
                </p:cNvSpPr>
                <p:nvPr/>
              </p:nvSpPr>
              <p:spPr bwMode="auto">
                <a:xfrm flipH="1">
                  <a:off x="145" y="513"/>
                  <a:ext cx="8" cy="8"/>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2" name="Line 79"/>
                <p:cNvSpPr>
                  <a:spLocks noChangeShapeType="1"/>
                </p:cNvSpPr>
                <p:nvPr/>
              </p:nvSpPr>
              <p:spPr bwMode="auto">
                <a:xfrm flipH="1">
                  <a:off x="139" y="521"/>
                  <a:ext cx="6" cy="7"/>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3" name="Line 80"/>
                <p:cNvSpPr>
                  <a:spLocks noChangeShapeType="1"/>
                </p:cNvSpPr>
                <p:nvPr/>
              </p:nvSpPr>
              <p:spPr bwMode="auto">
                <a:xfrm flipH="1">
                  <a:off x="133" y="528"/>
                  <a:ext cx="6" cy="3"/>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4" name="Line 81"/>
                <p:cNvSpPr>
                  <a:spLocks noChangeShapeType="1"/>
                </p:cNvSpPr>
                <p:nvPr/>
              </p:nvSpPr>
              <p:spPr bwMode="auto">
                <a:xfrm flipH="1">
                  <a:off x="132" y="531"/>
                  <a:ext cx="1" cy="2"/>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5" name="Line 82"/>
                <p:cNvSpPr>
                  <a:spLocks noChangeShapeType="1"/>
                </p:cNvSpPr>
                <p:nvPr/>
              </p:nvSpPr>
              <p:spPr bwMode="auto">
                <a:xfrm flipV="1">
                  <a:off x="132" y="531"/>
                  <a:ext cx="5" cy="2"/>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6" name="Line 83"/>
                <p:cNvSpPr>
                  <a:spLocks noChangeShapeType="1"/>
                </p:cNvSpPr>
                <p:nvPr/>
              </p:nvSpPr>
              <p:spPr bwMode="auto">
                <a:xfrm flipV="1">
                  <a:off x="137" y="523"/>
                  <a:ext cx="36" cy="8"/>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7" name="Line 84"/>
                <p:cNvSpPr>
                  <a:spLocks noChangeShapeType="1"/>
                </p:cNvSpPr>
                <p:nvPr/>
              </p:nvSpPr>
              <p:spPr bwMode="auto">
                <a:xfrm>
                  <a:off x="173" y="523"/>
                  <a:ext cx="6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8" name="Line 85"/>
                <p:cNvSpPr>
                  <a:spLocks noChangeShapeType="1"/>
                </p:cNvSpPr>
                <p:nvPr/>
              </p:nvSpPr>
              <p:spPr bwMode="auto">
                <a:xfrm flipV="1">
                  <a:off x="233" y="523"/>
                  <a:ext cx="40"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59" name="Line 86"/>
                <p:cNvSpPr>
                  <a:spLocks noChangeShapeType="1"/>
                </p:cNvSpPr>
                <p:nvPr/>
              </p:nvSpPr>
              <p:spPr bwMode="auto">
                <a:xfrm flipV="1">
                  <a:off x="273" y="521"/>
                  <a:ext cx="38" cy="2"/>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0" name="Line 87"/>
                <p:cNvSpPr>
                  <a:spLocks noChangeShapeType="1"/>
                </p:cNvSpPr>
                <p:nvPr/>
              </p:nvSpPr>
              <p:spPr bwMode="auto">
                <a:xfrm flipV="1">
                  <a:off x="311" y="515"/>
                  <a:ext cx="57"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1" name="Line 88"/>
                <p:cNvSpPr>
                  <a:spLocks noChangeShapeType="1"/>
                </p:cNvSpPr>
                <p:nvPr/>
              </p:nvSpPr>
              <p:spPr bwMode="auto">
                <a:xfrm flipV="1">
                  <a:off x="368" y="512"/>
                  <a:ext cx="22" cy="3"/>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2" name="Line 89"/>
                <p:cNvSpPr>
                  <a:spLocks noChangeShapeType="1"/>
                </p:cNvSpPr>
                <p:nvPr/>
              </p:nvSpPr>
              <p:spPr bwMode="auto">
                <a:xfrm flipV="1">
                  <a:off x="390" y="507"/>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3" name="Line 90"/>
                <p:cNvSpPr>
                  <a:spLocks noChangeShapeType="1"/>
                </p:cNvSpPr>
                <p:nvPr/>
              </p:nvSpPr>
              <p:spPr bwMode="auto">
                <a:xfrm flipV="1">
                  <a:off x="412" y="503"/>
                  <a:ext cx="23"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4" name="Line 91"/>
                <p:cNvSpPr>
                  <a:spLocks noChangeShapeType="1"/>
                </p:cNvSpPr>
                <p:nvPr/>
              </p:nvSpPr>
              <p:spPr bwMode="auto">
                <a:xfrm flipV="1">
                  <a:off x="435" y="501"/>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5" name="Line 92"/>
                <p:cNvSpPr>
                  <a:spLocks noChangeShapeType="1"/>
                </p:cNvSpPr>
                <p:nvPr/>
              </p:nvSpPr>
              <p:spPr bwMode="auto">
                <a:xfrm flipV="1">
                  <a:off x="457" y="497"/>
                  <a:ext cx="58"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6" name="Line 93"/>
                <p:cNvSpPr>
                  <a:spLocks noChangeShapeType="1"/>
                </p:cNvSpPr>
                <p:nvPr/>
              </p:nvSpPr>
              <p:spPr bwMode="auto">
                <a:xfrm flipV="1">
                  <a:off x="515" y="496"/>
                  <a:ext cx="58"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7" name="Line 94"/>
                <p:cNvSpPr>
                  <a:spLocks noChangeShapeType="1"/>
                </p:cNvSpPr>
                <p:nvPr/>
              </p:nvSpPr>
              <p:spPr bwMode="auto">
                <a:xfrm flipV="1">
                  <a:off x="573" y="492"/>
                  <a:ext cx="118"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8" name="Line 95"/>
                <p:cNvSpPr>
                  <a:spLocks noChangeShapeType="1"/>
                </p:cNvSpPr>
                <p:nvPr/>
              </p:nvSpPr>
              <p:spPr bwMode="auto">
                <a:xfrm>
                  <a:off x="691" y="492"/>
                  <a:ext cx="16"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69" name="Line 96"/>
                <p:cNvSpPr>
                  <a:spLocks noChangeShapeType="1"/>
                </p:cNvSpPr>
                <p:nvPr/>
              </p:nvSpPr>
              <p:spPr bwMode="auto">
                <a:xfrm>
                  <a:off x="707" y="496"/>
                  <a:ext cx="16" cy="3"/>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0" name="Line 97"/>
                <p:cNvSpPr>
                  <a:spLocks noChangeShapeType="1"/>
                </p:cNvSpPr>
                <p:nvPr/>
              </p:nvSpPr>
              <p:spPr bwMode="auto">
                <a:xfrm>
                  <a:off x="723" y="499"/>
                  <a:ext cx="33"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1" name="Line 98"/>
                <p:cNvSpPr>
                  <a:spLocks noChangeShapeType="1"/>
                </p:cNvSpPr>
                <p:nvPr/>
              </p:nvSpPr>
              <p:spPr bwMode="auto">
                <a:xfrm>
                  <a:off x="756" y="509"/>
                  <a:ext cx="33"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2" name="Line 99"/>
                <p:cNvSpPr>
                  <a:spLocks noChangeShapeType="1"/>
                </p:cNvSpPr>
                <p:nvPr/>
              </p:nvSpPr>
              <p:spPr bwMode="auto">
                <a:xfrm>
                  <a:off x="789" y="518"/>
                  <a:ext cx="16" cy="3"/>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3" name="Line 100"/>
                <p:cNvSpPr>
                  <a:spLocks noChangeShapeType="1"/>
                </p:cNvSpPr>
                <p:nvPr/>
              </p:nvSpPr>
              <p:spPr bwMode="auto">
                <a:xfrm>
                  <a:off x="805" y="521"/>
                  <a:ext cx="15" cy="2"/>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4" name="Line 101"/>
                <p:cNvSpPr>
                  <a:spLocks noChangeShapeType="1"/>
                </p:cNvSpPr>
                <p:nvPr/>
              </p:nvSpPr>
              <p:spPr bwMode="auto">
                <a:xfrm>
                  <a:off x="820" y="523"/>
                  <a:ext cx="83"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5" name="Line 102"/>
                <p:cNvSpPr>
                  <a:spLocks noChangeShapeType="1"/>
                </p:cNvSpPr>
                <p:nvPr/>
              </p:nvSpPr>
              <p:spPr bwMode="auto">
                <a:xfrm>
                  <a:off x="903" y="528"/>
                  <a:ext cx="60"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6" name="Line 103"/>
                <p:cNvSpPr>
                  <a:spLocks noChangeShapeType="1"/>
                </p:cNvSpPr>
                <p:nvPr/>
              </p:nvSpPr>
              <p:spPr bwMode="auto">
                <a:xfrm>
                  <a:off x="963" y="533"/>
                  <a:ext cx="66"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7" name="Line 104"/>
                <p:cNvSpPr>
                  <a:spLocks noChangeShapeType="1"/>
                </p:cNvSpPr>
                <p:nvPr/>
              </p:nvSpPr>
              <p:spPr bwMode="auto">
                <a:xfrm>
                  <a:off x="1029" y="537"/>
                  <a:ext cx="2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8" name="Line 105"/>
                <p:cNvSpPr>
                  <a:spLocks noChangeShapeType="1"/>
                </p:cNvSpPr>
                <p:nvPr/>
              </p:nvSpPr>
              <p:spPr bwMode="auto">
                <a:xfrm flipV="1">
                  <a:off x="1049" y="535"/>
                  <a:ext cx="21" cy="2"/>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79" name="Line 106"/>
                <p:cNvSpPr>
                  <a:spLocks noChangeShapeType="1"/>
                </p:cNvSpPr>
                <p:nvPr/>
              </p:nvSpPr>
              <p:spPr bwMode="auto">
                <a:xfrm flipV="1">
                  <a:off x="1070" y="530"/>
                  <a:ext cx="27"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0" name="Line 107"/>
                <p:cNvSpPr>
                  <a:spLocks noChangeShapeType="1"/>
                </p:cNvSpPr>
                <p:nvPr/>
              </p:nvSpPr>
              <p:spPr bwMode="auto">
                <a:xfrm flipV="1">
                  <a:off x="1097" y="523"/>
                  <a:ext cx="39"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1" name="Line 108"/>
                <p:cNvSpPr>
                  <a:spLocks noChangeShapeType="1"/>
                </p:cNvSpPr>
                <p:nvPr/>
              </p:nvSpPr>
              <p:spPr bwMode="auto">
                <a:xfrm flipV="1">
                  <a:off x="1136" y="520"/>
                  <a:ext cx="230"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2" name="Line 109"/>
                <p:cNvSpPr>
                  <a:spLocks noChangeShapeType="1"/>
                </p:cNvSpPr>
                <p:nvPr/>
              </p:nvSpPr>
              <p:spPr bwMode="auto">
                <a:xfrm flipV="1">
                  <a:off x="1366" y="518"/>
                  <a:ext cx="116"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3" name="Line 110"/>
                <p:cNvSpPr>
                  <a:spLocks noChangeShapeType="1"/>
                </p:cNvSpPr>
                <p:nvPr/>
              </p:nvSpPr>
              <p:spPr bwMode="auto">
                <a:xfrm flipV="1">
                  <a:off x="1482" y="515"/>
                  <a:ext cx="115"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4" name="Line 111"/>
                <p:cNvSpPr>
                  <a:spLocks noChangeShapeType="1"/>
                </p:cNvSpPr>
                <p:nvPr/>
              </p:nvSpPr>
              <p:spPr bwMode="auto">
                <a:xfrm flipV="1">
                  <a:off x="1597" y="514"/>
                  <a:ext cx="22" cy="1"/>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5" name="Line 112"/>
                <p:cNvSpPr>
                  <a:spLocks noChangeShapeType="1"/>
                </p:cNvSpPr>
                <p:nvPr/>
              </p:nvSpPr>
              <p:spPr bwMode="auto">
                <a:xfrm flipV="1">
                  <a:off x="1619" y="510"/>
                  <a:ext cx="22" cy="4"/>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6" name="Line 113"/>
                <p:cNvSpPr>
                  <a:spLocks noChangeShapeType="1"/>
                </p:cNvSpPr>
                <p:nvPr/>
              </p:nvSpPr>
              <p:spPr bwMode="auto">
                <a:xfrm flipV="1">
                  <a:off x="1641" y="504"/>
                  <a:ext cx="45" cy="6"/>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7" name="Line 114"/>
                <p:cNvSpPr>
                  <a:spLocks noChangeShapeType="1"/>
                </p:cNvSpPr>
                <p:nvPr/>
              </p:nvSpPr>
              <p:spPr bwMode="auto">
                <a:xfrm flipV="1">
                  <a:off x="1686" y="502"/>
                  <a:ext cx="22" cy="2"/>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8" name="Line 115"/>
                <p:cNvSpPr>
                  <a:spLocks noChangeShapeType="1"/>
                </p:cNvSpPr>
                <p:nvPr/>
              </p:nvSpPr>
              <p:spPr bwMode="auto">
                <a:xfrm flipV="1">
                  <a:off x="1708" y="501"/>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89" name="Line 116"/>
                <p:cNvSpPr>
                  <a:spLocks noChangeShapeType="1"/>
                </p:cNvSpPr>
                <p:nvPr/>
              </p:nvSpPr>
              <p:spPr bwMode="auto">
                <a:xfrm>
                  <a:off x="1730" y="501"/>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0" name="Line 117"/>
                <p:cNvSpPr>
                  <a:spLocks noChangeShapeType="1"/>
                </p:cNvSpPr>
                <p:nvPr/>
              </p:nvSpPr>
              <p:spPr bwMode="auto">
                <a:xfrm>
                  <a:off x="1752" y="503"/>
                  <a:ext cx="12" cy="1"/>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1" name="Line 118"/>
                <p:cNvSpPr>
                  <a:spLocks noChangeShapeType="1"/>
                </p:cNvSpPr>
                <p:nvPr/>
              </p:nvSpPr>
              <p:spPr bwMode="auto">
                <a:xfrm>
                  <a:off x="1764" y="504"/>
                  <a:ext cx="11" cy="4"/>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2" name="Line 119"/>
                <p:cNvSpPr>
                  <a:spLocks noChangeShapeType="1"/>
                </p:cNvSpPr>
                <p:nvPr/>
              </p:nvSpPr>
              <p:spPr bwMode="auto">
                <a:xfrm>
                  <a:off x="1775" y="508"/>
                  <a:ext cx="78"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3" name="Line 120"/>
                <p:cNvSpPr>
                  <a:spLocks noChangeShapeType="1"/>
                </p:cNvSpPr>
                <p:nvPr/>
              </p:nvSpPr>
              <p:spPr bwMode="auto">
                <a:xfrm>
                  <a:off x="1853" y="518"/>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4" name="Line 121"/>
                <p:cNvSpPr>
                  <a:spLocks noChangeShapeType="1"/>
                </p:cNvSpPr>
                <p:nvPr/>
              </p:nvSpPr>
              <p:spPr bwMode="auto">
                <a:xfrm>
                  <a:off x="1915" y="524"/>
                  <a:ext cx="74"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5" name="Line 122"/>
                <p:cNvSpPr>
                  <a:spLocks noChangeShapeType="1"/>
                </p:cNvSpPr>
                <p:nvPr/>
              </p:nvSpPr>
              <p:spPr bwMode="auto">
                <a:xfrm>
                  <a:off x="1989" y="528"/>
                  <a:ext cx="110" cy="3"/>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6" name="Line 123"/>
                <p:cNvSpPr>
                  <a:spLocks noChangeShapeType="1"/>
                </p:cNvSpPr>
                <p:nvPr/>
              </p:nvSpPr>
              <p:spPr bwMode="auto">
                <a:xfrm flipV="1">
                  <a:off x="2099" y="523"/>
                  <a:ext cx="17" cy="8"/>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7" name="Line 124"/>
                <p:cNvSpPr>
                  <a:spLocks noChangeShapeType="1"/>
                </p:cNvSpPr>
                <p:nvPr/>
              </p:nvSpPr>
              <p:spPr bwMode="auto">
                <a:xfrm flipV="1">
                  <a:off x="2116" y="518"/>
                  <a:ext cx="16"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8" name="Line 125"/>
                <p:cNvSpPr>
                  <a:spLocks noChangeShapeType="1"/>
                </p:cNvSpPr>
                <p:nvPr/>
              </p:nvSpPr>
              <p:spPr bwMode="auto">
                <a:xfrm flipV="1">
                  <a:off x="2132" y="517"/>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599" name="Line 126"/>
                <p:cNvSpPr>
                  <a:spLocks noChangeShapeType="1"/>
                </p:cNvSpPr>
                <p:nvPr/>
              </p:nvSpPr>
              <p:spPr bwMode="auto">
                <a:xfrm flipV="1">
                  <a:off x="2140" y="515"/>
                  <a:ext cx="7" cy="2"/>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0" name="Line 127"/>
                <p:cNvSpPr>
                  <a:spLocks noChangeShapeType="1"/>
                </p:cNvSpPr>
                <p:nvPr/>
              </p:nvSpPr>
              <p:spPr bwMode="auto">
                <a:xfrm>
                  <a:off x="2147" y="515"/>
                  <a:ext cx="3"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1" name="Line 128"/>
                <p:cNvSpPr>
                  <a:spLocks noChangeShapeType="1"/>
                </p:cNvSpPr>
                <p:nvPr/>
              </p:nvSpPr>
              <p:spPr bwMode="auto">
                <a:xfrm>
                  <a:off x="2150" y="515"/>
                  <a:ext cx="3" cy="2"/>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2" name="Line 129"/>
                <p:cNvSpPr>
                  <a:spLocks noChangeShapeType="1"/>
                </p:cNvSpPr>
                <p:nvPr/>
              </p:nvSpPr>
              <p:spPr bwMode="auto">
                <a:xfrm>
                  <a:off x="2153" y="517"/>
                  <a:ext cx="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3" name="Line 130"/>
                <p:cNvSpPr>
                  <a:spLocks noChangeShapeType="1"/>
                </p:cNvSpPr>
                <p:nvPr/>
              </p:nvSpPr>
              <p:spPr bwMode="auto">
                <a:xfrm>
                  <a:off x="2160" y="521"/>
                  <a:ext cx="5"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4" name="Line 131"/>
                <p:cNvSpPr>
                  <a:spLocks noChangeShapeType="1"/>
                </p:cNvSpPr>
                <p:nvPr/>
              </p:nvSpPr>
              <p:spPr bwMode="auto">
                <a:xfrm>
                  <a:off x="2165" y="526"/>
                  <a:ext cx="6"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5" name="Line 132"/>
                <p:cNvSpPr>
                  <a:spLocks noChangeShapeType="1"/>
                </p:cNvSpPr>
                <p:nvPr/>
              </p:nvSpPr>
              <p:spPr bwMode="auto">
                <a:xfrm flipV="1">
                  <a:off x="2171" y="446"/>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6" name="Line 133"/>
                <p:cNvSpPr>
                  <a:spLocks noChangeShapeType="1"/>
                </p:cNvSpPr>
                <p:nvPr/>
              </p:nvSpPr>
              <p:spPr bwMode="auto">
                <a:xfrm flipH="1" flipV="1">
                  <a:off x="2174" y="428"/>
                  <a:ext cx="5" cy="18"/>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7" name="Line 134"/>
                <p:cNvSpPr>
                  <a:spLocks noChangeShapeType="1"/>
                </p:cNvSpPr>
                <p:nvPr/>
              </p:nvSpPr>
              <p:spPr bwMode="auto">
                <a:xfrm flipH="1" flipV="1">
                  <a:off x="2169" y="409"/>
                  <a:ext cx="5" cy="19"/>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8" name="Line 135"/>
                <p:cNvSpPr>
                  <a:spLocks noChangeShapeType="1"/>
                </p:cNvSpPr>
                <p:nvPr/>
              </p:nvSpPr>
              <p:spPr bwMode="auto">
                <a:xfrm flipH="1" flipV="1">
                  <a:off x="2165" y="390"/>
                  <a:ext cx="4" cy="1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09" name="Line 136"/>
                <p:cNvSpPr>
                  <a:spLocks noChangeShapeType="1"/>
                </p:cNvSpPr>
                <p:nvPr/>
              </p:nvSpPr>
              <p:spPr bwMode="auto">
                <a:xfrm flipH="1" flipV="1">
                  <a:off x="2162" y="370"/>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0" name="Line 137"/>
                <p:cNvSpPr>
                  <a:spLocks noChangeShapeType="1"/>
                </p:cNvSpPr>
                <p:nvPr/>
              </p:nvSpPr>
              <p:spPr bwMode="auto">
                <a:xfrm flipH="1" flipV="1">
                  <a:off x="2160" y="330"/>
                  <a:ext cx="2"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1" name="Line 138"/>
                <p:cNvSpPr>
                  <a:spLocks noChangeShapeType="1"/>
                </p:cNvSpPr>
                <p:nvPr/>
              </p:nvSpPr>
              <p:spPr bwMode="auto">
                <a:xfrm flipV="1">
                  <a:off x="2160" y="290"/>
                  <a:ext cx="1"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2" name="Line 139"/>
                <p:cNvSpPr>
                  <a:spLocks noChangeShapeType="1"/>
                </p:cNvSpPr>
                <p:nvPr/>
              </p:nvSpPr>
              <p:spPr bwMode="auto">
                <a:xfrm flipV="1">
                  <a:off x="2160" y="249"/>
                  <a:ext cx="2"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3" name="Line 140"/>
                <p:cNvSpPr>
                  <a:spLocks noChangeShapeType="1"/>
                </p:cNvSpPr>
                <p:nvPr/>
              </p:nvSpPr>
              <p:spPr bwMode="auto">
                <a:xfrm flipV="1">
                  <a:off x="2162" y="210"/>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4" name="Line 141"/>
                <p:cNvSpPr>
                  <a:spLocks noChangeShapeType="1"/>
                </p:cNvSpPr>
                <p:nvPr/>
              </p:nvSpPr>
              <p:spPr bwMode="auto">
                <a:xfrm flipV="1">
                  <a:off x="2165" y="131"/>
                  <a:ext cx="6"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5" name="Line 142"/>
                <p:cNvSpPr>
                  <a:spLocks noChangeShapeType="1"/>
                </p:cNvSpPr>
                <p:nvPr/>
              </p:nvSpPr>
              <p:spPr bwMode="auto">
                <a:xfrm flipH="1">
                  <a:off x="190" y="131"/>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6" name="Freeform 143"/>
                <p:cNvSpPr>
                  <a:spLocks/>
                </p:cNvSpPr>
                <p:nvPr/>
              </p:nvSpPr>
              <p:spPr bwMode="auto">
                <a:xfrm>
                  <a:off x="49" y="123"/>
                  <a:ext cx="146" cy="132"/>
                </a:xfrm>
                <a:custGeom>
                  <a:avLst/>
                  <a:gdLst>
                    <a:gd name="T0" fmla="*/ 9 w 146"/>
                    <a:gd name="T1" fmla="*/ 131 h 132"/>
                    <a:gd name="T2" fmla="*/ 0 w 146"/>
                    <a:gd name="T3" fmla="*/ 132 h 132"/>
                    <a:gd name="T4" fmla="*/ 137 w 146"/>
                    <a:gd name="T5" fmla="*/ 2 h 132"/>
                    <a:gd name="T6" fmla="*/ 146 w 146"/>
                    <a:gd name="T7" fmla="*/ 0 h 132"/>
                    <a:gd name="T8" fmla="*/ 9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1"/>
                      </a:moveTo>
                      <a:lnTo>
                        <a:pt x="0" y="132"/>
                      </a:lnTo>
                      <a:lnTo>
                        <a:pt x="137" y="2"/>
                      </a:lnTo>
                      <a:lnTo>
                        <a:pt x="146" y="0"/>
                      </a:lnTo>
                      <a:lnTo>
                        <a:pt x="9"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17" name="Line 144"/>
                <p:cNvSpPr>
                  <a:spLocks noChangeShapeType="1"/>
                </p:cNvSpPr>
                <p:nvPr/>
              </p:nvSpPr>
              <p:spPr bwMode="auto">
                <a:xfrm flipV="1">
                  <a:off x="58" y="123"/>
                  <a:ext cx="137"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18" name="Freeform 145"/>
                <p:cNvSpPr>
                  <a:spLocks/>
                </p:cNvSpPr>
                <p:nvPr/>
              </p:nvSpPr>
              <p:spPr bwMode="auto">
                <a:xfrm>
                  <a:off x="54" y="123"/>
                  <a:ext cx="141" cy="132"/>
                </a:xfrm>
                <a:custGeom>
                  <a:avLst/>
                  <a:gdLst>
                    <a:gd name="T0" fmla="*/ 4 w 141"/>
                    <a:gd name="T1" fmla="*/ 131 h 132"/>
                    <a:gd name="T2" fmla="*/ 0 w 141"/>
                    <a:gd name="T3" fmla="*/ 132 h 132"/>
                    <a:gd name="T4" fmla="*/ 138 w 141"/>
                    <a:gd name="T5" fmla="*/ 2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8" y="2"/>
                      </a:lnTo>
                      <a:lnTo>
                        <a:pt x="141" y="0"/>
                      </a:lnTo>
                      <a:lnTo>
                        <a:pt x="4"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19" name="Freeform 146"/>
                <p:cNvSpPr>
                  <a:spLocks/>
                </p:cNvSpPr>
                <p:nvPr/>
              </p:nvSpPr>
              <p:spPr bwMode="auto">
                <a:xfrm>
                  <a:off x="49" y="125"/>
                  <a:ext cx="143" cy="130"/>
                </a:xfrm>
                <a:custGeom>
                  <a:avLst/>
                  <a:gdLst>
                    <a:gd name="T0" fmla="*/ 5 w 143"/>
                    <a:gd name="T1" fmla="*/ 130 h 130"/>
                    <a:gd name="T2" fmla="*/ 0 w 143"/>
                    <a:gd name="T3" fmla="*/ 130 h 130"/>
                    <a:gd name="T4" fmla="*/ 137 w 143"/>
                    <a:gd name="T5" fmla="*/ 0 h 130"/>
                    <a:gd name="T6" fmla="*/ 143 w 143"/>
                    <a:gd name="T7" fmla="*/ 0 h 130"/>
                    <a:gd name="T8" fmla="*/ 5 w 143"/>
                    <a:gd name="T9" fmla="*/ 130 h 130"/>
                    <a:gd name="T10" fmla="*/ 0 60000 65536"/>
                    <a:gd name="T11" fmla="*/ 0 60000 65536"/>
                    <a:gd name="T12" fmla="*/ 0 60000 65536"/>
                    <a:gd name="T13" fmla="*/ 0 60000 65536"/>
                    <a:gd name="T14" fmla="*/ 0 60000 65536"/>
                    <a:gd name="T15" fmla="*/ 0 w 143"/>
                    <a:gd name="T16" fmla="*/ 0 h 130"/>
                    <a:gd name="T17" fmla="*/ 143 w 143"/>
                    <a:gd name="T18" fmla="*/ 130 h 130"/>
                  </a:gdLst>
                  <a:ahLst/>
                  <a:cxnLst>
                    <a:cxn ang="T10">
                      <a:pos x="T0" y="T1"/>
                    </a:cxn>
                    <a:cxn ang="T11">
                      <a:pos x="T2" y="T3"/>
                    </a:cxn>
                    <a:cxn ang="T12">
                      <a:pos x="T4" y="T5"/>
                    </a:cxn>
                    <a:cxn ang="T13">
                      <a:pos x="T6" y="T7"/>
                    </a:cxn>
                    <a:cxn ang="T14">
                      <a:pos x="T8" y="T9"/>
                    </a:cxn>
                  </a:cxnLst>
                  <a:rect l="T15" t="T16" r="T17" b="T18"/>
                  <a:pathLst>
                    <a:path w="143" h="130">
                      <a:moveTo>
                        <a:pt x="5" y="130"/>
                      </a:moveTo>
                      <a:lnTo>
                        <a:pt x="0" y="130"/>
                      </a:lnTo>
                      <a:lnTo>
                        <a:pt x="137" y="0"/>
                      </a:lnTo>
                      <a:lnTo>
                        <a:pt x="143" y="0"/>
                      </a:lnTo>
                      <a:lnTo>
                        <a:pt x="5"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0" name="Freeform 147"/>
                <p:cNvSpPr>
                  <a:spLocks/>
                </p:cNvSpPr>
                <p:nvPr/>
              </p:nvSpPr>
              <p:spPr bwMode="auto">
                <a:xfrm>
                  <a:off x="40" y="125"/>
                  <a:ext cx="146" cy="130"/>
                </a:xfrm>
                <a:custGeom>
                  <a:avLst/>
                  <a:gdLst>
                    <a:gd name="T0" fmla="*/ 9 w 146"/>
                    <a:gd name="T1" fmla="*/ 130 h 130"/>
                    <a:gd name="T2" fmla="*/ 0 w 146"/>
                    <a:gd name="T3" fmla="*/ 130 h 130"/>
                    <a:gd name="T4" fmla="*/ 137 w 146"/>
                    <a:gd name="T5" fmla="*/ 0 h 130"/>
                    <a:gd name="T6" fmla="*/ 146 w 146"/>
                    <a:gd name="T7" fmla="*/ 0 h 130"/>
                    <a:gd name="T8" fmla="*/ 9 w 146"/>
                    <a:gd name="T9" fmla="*/ 130 h 130"/>
                    <a:gd name="T10" fmla="*/ 0 60000 65536"/>
                    <a:gd name="T11" fmla="*/ 0 60000 65536"/>
                    <a:gd name="T12" fmla="*/ 0 60000 65536"/>
                    <a:gd name="T13" fmla="*/ 0 60000 65536"/>
                    <a:gd name="T14" fmla="*/ 0 60000 65536"/>
                    <a:gd name="T15" fmla="*/ 0 w 146"/>
                    <a:gd name="T16" fmla="*/ 0 h 130"/>
                    <a:gd name="T17" fmla="*/ 146 w 146"/>
                    <a:gd name="T18" fmla="*/ 130 h 130"/>
                  </a:gdLst>
                  <a:ahLst/>
                  <a:cxnLst>
                    <a:cxn ang="T10">
                      <a:pos x="T0" y="T1"/>
                    </a:cxn>
                    <a:cxn ang="T11">
                      <a:pos x="T2" y="T3"/>
                    </a:cxn>
                    <a:cxn ang="T12">
                      <a:pos x="T4" y="T5"/>
                    </a:cxn>
                    <a:cxn ang="T13">
                      <a:pos x="T6" y="T7"/>
                    </a:cxn>
                    <a:cxn ang="T14">
                      <a:pos x="T8" y="T9"/>
                    </a:cxn>
                  </a:cxnLst>
                  <a:rect l="T15" t="T16" r="T17" b="T18"/>
                  <a:pathLst>
                    <a:path w="146" h="130">
                      <a:moveTo>
                        <a:pt x="9" y="130"/>
                      </a:moveTo>
                      <a:lnTo>
                        <a:pt x="0" y="130"/>
                      </a:lnTo>
                      <a:lnTo>
                        <a:pt x="137" y="0"/>
                      </a:lnTo>
                      <a:lnTo>
                        <a:pt x="146" y="0"/>
                      </a:lnTo>
                      <a:lnTo>
                        <a:pt x="9"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1" name="Line 148"/>
                <p:cNvSpPr>
                  <a:spLocks noChangeShapeType="1"/>
                </p:cNvSpPr>
                <p:nvPr/>
              </p:nvSpPr>
              <p:spPr bwMode="auto">
                <a:xfrm flipV="1">
                  <a:off x="49" y="125"/>
                  <a:ext cx="137" cy="130"/>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22" name="Freeform 149"/>
                <p:cNvSpPr>
                  <a:spLocks/>
                </p:cNvSpPr>
                <p:nvPr/>
              </p:nvSpPr>
              <p:spPr bwMode="auto">
                <a:xfrm>
                  <a:off x="47" y="125"/>
                  <a:ext cx="139" cy="130"/>
                </a:xfrm>
                <a:custGeom>
                  <a:avLst/>
                  <a:gdLst>
                    <a:gd name="T0" fmla="*/ 2 w 139"/>
                    <a:gd name="T1" fmla="*/ 130 h 130"/>
                    <a:gd name="T2" fmla="*/ 0 w 139"/>
                    <a:gd name="T3" fmla="*/ 130 h 130"/>
                    <a:gd name="T4" fmla="*/ 137 w 139"/>
                    <a:gd name="T5" fmla="*/ 0 h 130"/>
                    <a:gd name="T6" fmla="*/ 139 w 139"/>
                    <a:gd name="T7" fmla="*/ 0 h 130"/>
                    <a:gd name="T8" fmla="*/ 2 w 139"/>
                    <a:gd name="T9" fmla="*/ 130 h 130"/>
                    <a:gd name="T10" fmla="*/ 0 60000 65536"/>
                    <a:gd name="T11" fmla="*/ 0 60000 65536"/>
                    <a:gd name="T12" fmla="*/ 0 60000 65536"/>
                    <a:gd name="T13" fmla="*/ 0 60000 65536"/>
                    <a:gd name="T14" fmla="*/ 0 60000 65536"/>
                    <a:gd name="T15" fmla="*/ 0 w 139"/>
                    <a:gd name="T16" fmla="*/ 0 h 130"/>
                    <a:gd name="T17" fmla="*/ 139 w 139"/>
                    <a:gd name="T18" fmla="*/ 130 h 130"/>
                  </a:gdLst>
                  <a:ahLst/>
                  <a:cxnLst>
                    <a:cxn ang="T10">
                      <a:pos x="T0" y="T1"/>
                    </a:cxn>
                    <a:cxn ang="T11">
                      <a:pos x="T2" y="T3"/>
                    </a:cxn>
                    <a:cxn ang="T12">
                      <a:pos x="T4" y="T5"/>
                    </a:cxn>
                    <a:cxn ang="T13">
                      <a:pos x="T6" y="T7"/>
                    </a:cxn>
                    <a:cxn ang="T14">
                      <a:pos x="T8" y="T9"/>
                    </a:cxn>
                  </a:cxnLst>
                  <a:rect l="T15" t="T16" r="T17" b="T18"/>
                  <a:pathLst>
                    <a:path w="139" h="130">
                      <a:moveTo>
                        <a:pt x="2" y="130"/>
                      </a:moveTo>
                      <a:lnTo>
                        <a:pt x="0" y="130"/>
                      </a:lnTo>
                      <a:lnTo>
                        <a:pt x="137" y="0"/>
                      </a:lnTo>
                      <a:lnTo>
                        <a:pt x="139" y="0"/>
                      </a:lnTo>
                      <a:lnTo>
                        <a:pt x="2"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3" name="Freeform 150"/>
                <p:cNvSpPr>
                  <a:spLocks/>
                </p:cNvSpPr>
                <p:nvPr/>
              </p:nvSpPr>
              <p:spPr bwMode="auto">
                <a:xfrm>
                  <a:off x="43" y="125"/>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4" name="Freeform 151"/>
                <p:cNvSpPr>
                  <a:spLocks/>
                </p:cNvSpPr>
                <p:nvPr/>
              </p:nvSpPr>
              <p:spPr bwMode="auto">
                <a:xfrm>
                  <a:off x="40" y="125"/>
                  <a:ext cx="140" cy="130"/>
                </a:xfrm>
                <a:custGeom>
                  <a:avLst/>
                  <a:gdLst>
                    <a:gd name="T0" fmla="*/ 3 w 140"/>
                    <a:gd name="T1" fmla="*/ 130 h 130"/>
                    <a:gd name="T2" fmla="*/ 0 w 140"/>
                    <a:gd name="T3" fmla="*/ 130 h 130"/>
                    <a:gd name="T4" fmla="*/ 137 w 140"/>
                    <a:gd name="T5" fmla="*/ 0 h 130"/>
                    <a:gd name="T6" fmla="*/ 140 w 140"/>
                    <a:gd name="T7" fmla="*/ 0 h 130"/>
                    <a:gd name="T8" fmla="*/ 3 w 140"/>
                    <a:gd name="T9" fmla="*/ 130 h 130"/>
                    <a:gd name="T10" fmla="*/ 0 60000 65536"/>
                    <a:gd name="T11" fmla="*/ 0 60000 65536"/>
                    <a:gd name="T12" fmla="*/ 0 60000 65536"/>
                    <a:gd name="T13" fmla="*/ 0 60000 65536"/>
                    <a:gd name="T14" fmla="*/ 0 60000 65536"/>
                    <a:gd name="T15" fmla="*/ 0 w 140"/>
                    <a:gd name="T16" fmla="*/ 0 h 130"/>
                    <a:gd name="T17" fmla="*/ 140 w 140"/>
                    <a:gd name="T18" fmla="*/ 130 h 130"/>
                  </a:gdLst>
                  <a:ahLst/>
                  <a:cxnLst>
                    <a:cxn ang="T10">
                      <a:pos x="T0" y="T1"/>
                    </a:cxn>
                    <a:cxn ang="T11">
                      <a:pos x="T2" y="T3"/>
                    </a:cxn>
                    <a:cxn ang="T12">
                      <a:pos x="T4" y="T5"/>
                    </a:cxn>
                    <a:cxn ang="T13">
                      <a:pos x="T6" y="T7"/>
                    </a:cxn>
                    <a:cxn ang="T14">
                      <a:pos x="T8" y="T9"/>
                    </a:cxn>
                  </a:cxnLst>
                  <a:rect l="T15" t="T16" r="T17" b="T18"/>
                  <a:pathLst>
                    <a:path w="140" h="130">
                      <a:moveTo>
                        <a:pt x="3" y="130"/>
                      </a:moveTo>
                      <a:lnTo>
                        <a:pt x="0" y="130"/>
                      </a:lnTo>
                      <a:lnTo>
                        <a:pt x="137" y="0"/>
                      </a:lnTo>
                      <a:lnTo>
                        <a:pt x="140" y="0"/>
                      </a:lnTo>
                      <a:lnTo>
                        <a:pt x="3"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5" name="Freeform 152"/>
                <p:cNvSpPr>
                  <a:spLocks/>
                </p:cNvSpPr>
                <p:nvPr/>
              </p:nvSpPr>
              <p:spPr bwMode="auto">
                <a:xfrm>
                  <a:off x="32" y="125"/>
                  <a:ext cx="145" cy="132"/>
                </a:xfrm>
                <a:custGeom>
                  <a:avLst/>
                  <a:gdLst>
                    <a:gd name="T0" fmla="*/ 8 w 145"/>
                    <a:gd name="T1" fmla="*/ 130 h 132"/>
                    <a:gd name="T2" fmla="*/ 0 w 145"/>
                    <a:gd name="T3" fmla="*/ 132 h 132"/>
                    <a:gd name="T4" fmla="*/ 138 w 145"/>
                    <a:gd name="T5" fmla="*/ 1 h 132"/>
                    <a:gd name="T6" fmla="*/ 145 w 145"/>
                    <a:gd name="T7" fmla="*/ 0 h 132"/>
                    <a:gd name="T8" fmla="*/ 8 w 145"/>
                    <a:gd name="T9" fmla="*/ 130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8" y="130"/>
                      </a:moveTo>
                      <a:lnTo>
                        <a:pt x="0" y="132"/>
                      </a:lnTo>
                      <a:lnTo>
                        <a:pt x="138" y="1"/>
                      </a:lnTo>
                      <a:lnTo>
                        <a:pt x="145" y="0"/>
                      </a:lnTo>
                      <a:lnTo>
                        <a:pt x="8"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6" name="Line 153"/>
                <p:cNvSpPr>
                  <a:spLocks noChangeShapeType="1"/>
                </p:cNvSpPr>
                <p:nvPr/>
              </p:nvSpPr>
              <p:spPr bwMode="auto">
                <a:xfrm flipV="1">
                  <a:off x="40" y="125"/>
                  <a:ext cx="137" cy="130"/>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27" name="Freeform 154"/>
                <p:cNvSpPr>
                  <a:spLocks/>
                </p:cNvSpPr>
                <p:nvPr/>
              </p:nvSpPr>
              <p:spPr bwMode="auto">
                <a:xfrm>
                  <a:off x="36" y="125"/>
                  <a:ext cx="141" cy="132"/>
                </a:xfrm>
                <a:custGeom>
                  <a:avLst/>
                  <a:gdLst>
                    <a:gd name="T0" fmla="*/ 4 w 141"/>
                    <a:gd name="T1" fmla="*/ 130 h 132"/>
                    <a:gd name="T2" fmla="*/ 0 w 141"/>
                    <a:gd name="T3" fmla="*/ 132 h 132"/>
                    <a:gd name="T4" fmla="*/ 137 w 141"/>
                    <a:gd name="T5" fmla="*/ 1 h 132"/>
                    <a:gd name="T6" fmla="*/ 141 w 141"/>
                    <a:gd name="T7" fmla="*/ 0 h 132"/>
                    <a:gd name="T8" fmla="*/ 4 w 141"/>
                    <a:gd name="T9" fmla="*/ 130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0"/>
                      </a:moveTo>
                      <a:lnTo>
                        <a:pt x="0" y="132"/>
                      </a:lnTo>
                      <a:lnTo>
                        <a:pt x="137" y="1"/>
                      </a:lnTo>
                      <a:lnTo>
                        <a:pt x="141" y="0"/>
                      </a:lnTo>
                      <a:lnTo>
                        <a:pt x="4"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8" name="Freeform 155"/>
                <p:cNvSpPr>
                  <a:spLocks/>
                </p:cNvSpPr>
                <p:nvPr/>
              </p:nvSpPr>
              <p:spPr bwMode="auto">
                <a:xfrm>
                  <a:off x="32" y="126"/>
                  <a:ext cx="141" cy="131"/>
                </a:xfrm>
                <a:custGeom>
                  <a:avLst/>
                  <a:gdLst>
                    <a:gd name="T0" fmla="*/ 4 w 141"/>
                    <a:gd name="T1" fmla="*/ 131 h 131"/>
                    <a:gd name="T2" fmla="*/ 0 w 141"/>
                    <a:gd name="T3" fmla="*/ 131 h 131"/>
                    <a:gd name="T4" fmla="*/ 138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8" y="0"/>
                      </a:lnTo>
                      <a:lnTo>
                        <a:pt x="141" y="0"/>
                      </a:lnTo>
                      <a:lnTo>
                        <a:pt x="4"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29" name="Freeform 156"/>
                <p:cNvSpPr>
                  <a:spLocks/>
                </p:cNvSpPr>
                <p:nvPr/>
              </p:nvSpPr>
              <p:spPr bwMode="auto">
                <a:xfrm>
                  <a:off x="29" y="126"/>
                  <a:ext cx="141" cy="133"/>
                </a:xfrm>
                <a:custGeom>
                  <a:avLst/>
                  <a:gdLst>
                    <a:gd name="T0" fmla="*/ 3 w 141"/>
                    <a:gd name="T1" fmla="*/ 131 h 133"/>
                    <a:gd name="T2" fmla="*/ 0 w 141"/>
                    <a:gd name="T3" fmla="*/ 133 h 133"/>
                    <a:gd name="T4" fmla="*/ 137 w 141"/>
                    <a:gd name="T5" fmla="*/ 2 h 133"/>
                    <a:gd name="T6" fmla="*/ 141 w 141"/>
                    <a:gd name="T7" fmla="*/ 0 h 133"/>
                    <a:gd name="T8" fmla="*/ 3 w 141"/>
                    <a:gd name="T9" fmla="*/ 131 h 133"/>
                    <a:gd name="T10" fmla="*/ 0 60000 65536"/>
                    <a:gd name="T11" fmla="*/ 0 60000 65536"/>
                    <a:gd name="T12" fmla="*/ 0 60000 65536"/>
                    <a:gd name="T13" fmla="*/ 0 60000 65536"/>
                    <a:gd name="T14" fmla="*/ 0 60000 65536"/>
                    <a:gd name="T15" fmla="*/ 0 w 141"/>
                    <a:gd name="T16" fmla="*/ 0 h 133"/>
                    <a:gd name="T17" fmla="*/ 141 w 141"/>
                    <a:gd name="T18" fmla="*/ 133 h 133"/>
                  </a:gdLst>
                  <a:ahLst/>
                  <a:cxnLst>
                    <a:cxn ang="T10">
                      <a:pos x="T0" y="T1"/>
                    </a:cxn>
                    <a:cxn ang="T11">
                      <a:pos x="T2" y="T3"/>
                    </a:cxn>
                    <a:cxn ang="T12">
                      <a:pos x="T4" y="T5"/>
                    </a:cxn>
                    <a:cxn ang="T13">
                      <a:pos x="T6" y="T7"/>
                    </a:cxn>
                    <a:cxn ang="T14">
                      <a:pos x="T8" y="T9"/>
                    </a:cxn>
                  </a:cxnLst>
                  <a:rect l="T15" t="T16" r="T17" b="T18"/>
                  <a:pathLst>
                    <a:path w="141" h="133">
                      <a:moveTo>
                        <a:pt x="3" y="131"/>
                      </a:moveTo>
                      <a:lnTo>
                        <a:pt x="0" y="133"/>
                      </a:lnTo>
                      <a:lnTo>
                        <a:pt x="137" y="2"/>
                      </a:lnTo>
                      <a:lnTo>
                        <a:pt x="141" y="0"/>
                      </a:lnTo>
                      <a:lnTo>
                        <a:pt x="3" y="131"/>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30" name="Line 157"/>
                <p:cNvSpPr>
                  <a:spLocks noChangeShapeType="1"/>
                </p:cNvSpPr>
                <p:nvPr/>
              </p:nvSpPr>
              <p:spPr bwMode="auto">
                <a:xfrm flipV="1">
                  <a:off x="32" y="126"/>
                  <a:ext cx="138" cy="131"/>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31" name="Freeform 158"/>
                <p:cNvSpPr>
                  <a:spLocks/>
                </p:cNvSpPr>
                <p:nvPr/>
              </p:nvSpPr>
              <p:spPr bwMode="auto">
                <a:xfrm>
                  <a:off x="7" y="514"/>
                  <a:ext cx="144" cy="137"/>
                </a:xfrm>
                <a:custGeom>
                  <a:avLst/>
                  <a:gdLst>
                    <a:gd name="T0" fmla="*/ 7 w 144"/>
                    <a:gd name="T1" fmla="*/ 131 h 137"/>
                    <a:gd name="T2" fmla="*/ 0 w 144"/>
                    <a:gd name="T3" fmla="*/ 137 h 137"/>
                    <a:gd name="T4" fmla="*/ 137 w 144"/>
                    <a:gd name="T5" fmla="*/ 6 h 137"/>
                    <a:gd name="T6" fmla="*/ 144 w 144"/>
                    <a:gd name="T7" fmla="*/ 0 h 137"/>
                    <a:gd name="T8" fmla="*/ 7 w 144"/>
                    <a:gd name="T9" fmla="*/ 131 h 137"/>
                    <a:gd name="T10" fmla="*/ 0 60000 65536"/>
                    <a:gd name="T11" fmla="*/ 0 60000 65536"/>
                    <a:gd name="T12" fmla="*/ 0 60000 65536"/>
                    <a:gd name="T13" fmla="*/ 0 60000 65536"/>
                    <a:gd name="T14" fmla="*/ 0 60000 65536"/>
                    <a:gd name="T15" fmla="*/ 0 w 144"/>
                    <a:gd name="T16" fmla="*/ 0 h 137"/>
                    <a:gd name="T17" fmla="*/ 144 w 144"/>
                    <a:gd name="T18" fmla="*/ 137 h 137"/>
                  </a:gdLst>
                  <a:ahLst/>
                  <a:cxnLst>
                    <a:cxn ang="T10">
                      <a:pos x="T0" y="T1"/>
                    </a:cxn>
                    <a:cxn ang="T11">
                      <a:pos x="T2" y="T3"/>
                    </a:cxn>
                    <a:cxn ang="T12">
                      <a:pos x="T4" y="T5"/>
                    </a:cxn>
                    <a:cxn ang="T13">
                      <a:pos x="T6" y="T7"/>
                    </a:cxn>
                    <a:cxn ang="T14">
                      <a:pos x="T8" y="T9"/>
                    </a:cxn>
                  </a:cxnLst>
                  <a:rect l="T15" t="T16" r="T17" b="T18"/>
                  <a:pathLst>
                    <a:path w="144" h="137">
                      <a:moveTo>
                        <a:pt x="7" y="131"/>
                      </a:moveTo>
                      <a:lnTo>
                        <a:pt x="0" y="137"/>
                      </a:lnTo>
                      <a:lnTo>
                        <a:pt x="137" y="6"/>
                      </a:lnTo>
                      <a:lnTo>
                        <a:pt x="144" y="0"/>
                      </a:lnTo>
                      <a:lnTo>
                        <a:pt x="7" y="131"/>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32" name="Line 159"/>
                <p:cNvSpPr>
                  <a:spLocks noChangeShapeType="1"/>
                </p:cNvSpPr>
                <p:nvPr/>
              </p:nvSpPr>
              <p:spPr bwMode="auto">
                <a:xfrm flipV="1">
                  <a:off x="14" y="514"/>
                  <a:ext cx="137" cy="131"/>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33" name="Freeform 160"/>
                <p:cNvSpPr>
                  <a:spLocks/>
                </p:cNvSpPr>
                <p:nvPr/>
              </p:nvSpPr>
              <p:spPr bwMode="auto">
                <a:xfrm>
                  <a:off x="1" y="520"/>
                  <a:ext cx="143" cy="135"/>
                </a:xfrm>
                <a:custGeom>
                  <a:avLst/>
                  <a:gdLst>
                    <a:gd name="T0" fmla="*/ 6 w 143"/>
                    <a:gd name="T1" fmla="*/ 131 h 135"/>
                    <a:gd name="T2" fmla="*/ 0 w 143"/>
                    <a:gd name="T3" fmla="*/ 135 h 135"/>
                    <a:gd name="T4" fmla="*/ 138 w 143"/>
                    <a:gd name="T5" fmla="*/ 4 h 135"/>
                    <a:gd name="T6" fmla="*/ 143 w 143"/>
                    <a:gd name="T7" fmla="*/ 0 h 135"/>
                    <a:gd name="T8" fmla="*/ 6 w 143"/>
                    <a:gd name="T9" fmla="*/ 131 h 135"/>
                    <a:gd name="T10" fmla="*/ 0 60000 65536"/>
                    <a:gd name="T11" fmla="*/ 0 60000 65536"/>
                    <a:gd name="T12" fmla="*/ 0 60000 65536"/>
                    <a:gd name="T13" fmla="*/ 0 60000 65536"/>
                    <a:gd name="T14" fmla="*/ 0 60000 65536"/>
                    <a:gd name="T15" fmla="*/ 0 w 143"/>
                    <a:gd name="T16" fmla="*/ 0 h 135"/>
                    <a:gd name="T17" fmla="*/ 143 w 143"/>
                    <a:gd name="T18" fmla="*/ 135 h 135"/>
                  </a:gdLst>
                  <a:ahLst/>
                  <a:cxnLst>
                    <a:cxn ang="T10">
                      <a:pos x="T0" y="T1"/>
                    </a:cxn>
                    <a:cxn ang="T11">
                      <a:pos x="T2" y="T3"/>
                    </a:cxn>
                    <a:cxn ang="T12">
                      <a:pos x="T4" y="T5"/>
                    </a:cxn>
                    <a:cxn ang="T13">
                      <a:pos x="T6" y="T7"/>
                    </a:cxn>
                    <a:cxn ang="T14">
                      <a:pos x="T8" y="T9"/>
                    </a:cxn>
                  </a:cxnLst>
                  <a:rect l="T15" t="T16" r="T17" b="T18"/>
                  <a:pathLst>
                    <a:path w="143" h="135">
                      <a:moveTo>
                        <a:pt x="6" y="131"/>
                      </a:moveTo>
                      <a:lnTo>
                        <a:pt x="0" y="135"/>
                      </a:lnTo>
                      <a:lnTo>
                        <a:pt x="138" y="4"/>
                      </a:lnTo>
                      <a:lnTo>
                        <a:pt x="143" y="0"/>
                      </a:lnTo>
                      <a:lnTo>
                        <a:pt x="6"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34" name="Line 161"/>
                <p:cNvSpPr>
                  <a:spLocks noChangeShapeType="1"/>
                </p:cNvSpPr>
                <p:nvPr/>
              </p:nvSpPr>
              <p:spPr bwMode="auto">
                <a:xfrm flipV="1">
                  <a:off x="7" y="520"/>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35" name="Freeform 162"/>
                <p:cNvSpPr>
                  <a:spLocks/>
                </p:cNvSpPr>
                <p:nvPr/>
              </p:nvSpPr>
              <p:spPr bwMode="auto">
                <a:xfrm>
                  <a:off x="2039" y="439"/>
                  <a:ext cx="146" cy="216"/>
                </a:xfrm>
                <a:custGeom>
                  <a:avLst/>
                  <a:gdLst>
                    <a:gd name="T0" fmla="*/ 0 w 146"/>
                    <a:gd name="T1" fmla="*/ 216 h 216"/>
                    <a:gd name="T2" fmla="*/ 8 w 146"/>
                    <a:gd name="T3" fmla="*/ 131 h 216"/>
                    <a:gd name="T4" fmla="*/ 146 w 146"/>
                    <a:gd name="T5" fmla="*/ 0 h 216"/>
                    <a:gd name="T6" fmla="*/ 137 w 146"/>
                    <a:gd name="T7" fmla="*/ 85 h 216"/>
                    <a:gd name="T8" fmla="*/ 0 w 146"/>
                    <a:gd name="T9" fmla="*/ 216 h 216"/>
                    <a:gd name="T10" fmla="*/ 0 60000 65536"/>
                    <a:gd name="T11" fmla="*/ 0 60000 65536"/>
                    <a:gd name="T12" fmla="*/ 0 60000 65536"/>
                    <a:gd name="T13" fmla="*/ 0 60000 65536"/>
                    <a:gd name="T14" fmla="*/ 0 60000 65536"/>
                    <a:gd name="T15" fmla="*/ 0 w 146"/>
                    <a:gd name="T16" fmla="*/ 0 h 216"/>
                    <a:gd name="T17" fmla="*/ 146 w 146"/>
                    <a:gd name="T18" fmla="*/ 216 h 216"/>
                  </a:gdLst>
                  <a:ahLst/>
                  <a:cxnLst>
                    <a:cxn ang="T10">
                      <a:pos x="T0" y="T1"/>
                    </a:cxn>
                    <a:cxn ang="T11">
                      <a:pos x="T2" y="T3"/>
                    </a:cxn>
                    <a:cxn ang="T12">
                      <a:pos x="T4" y="T5"/>
                    </a:cxn>
                    <a:cxn ang="T13">
                      <a:pos x="T6" y="T7"/>
                    </a:cxn>
                    <a:cxn ang="T14">
                      <a:pos x="T8" y="T9"/>
                    </a:cxn>
                  </a:cxnLst>
                  <a:rect l="T15" t="T16" r="T17" b="T18"/>
                  <a:pathLst>
                    <a:path w="146" h="216">
                      <a:moveTo>
                        <a:pt x="0" y="216"/>
                      </a:moveTo>
                      <a:lnTo>
                        <a:pt x="8" y="131"/>
                      </a:lnTo>
                      <a:lnTo>
                        <a:pt x="146" y="0"/>
                      </a:lnTo>
                      <a:lnTo>
                        <a:pt x="137" y="85"/>
                      </a:lnTo>
                      <a:lnTo>
                        <a:pt x="0" y="21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36" name="Line 163"/>
                <p:cNvSpPr>
                  <a:spLocks noChangeShapeType="1"/>
                </p:cNvSpPr>
                <p:nvPr/>
              </p:nvSpPr>
              <p:spPr bwMode="auto">
                <a:xfrm flipV="1">
                  <a:off x="2039" y="524"/>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37" name="Freeform 164"/>
                <p:cNvSpPr>
                  <a:spLocks/>
                </p:cNvSpPr>
                <p:nvPr/>
              </p:nvSpPr>
              <p:spPr bwMode="auto">
                <a:xfrm>
                  <a:off x="2042" y="420"/>
                  <a:ext cx="143" cy="150"/>
                </a:xfrm>
                <a:custGeom>
                  <a:avLst/>
                  <a:gdLst>
                    <a:gd name="T0" fmla="*/ 5 w 143"/>
                    <a:gd name="T1" fmla="*/ 150 h 150"/>
                    <a:gd name="T2" fmla="*/ 0 w 143"/>
                    <a:gd name="T3" fmla="*/ 131 h 150"/>
                    <a:gd name="T4" fmla="*/ 137 w 143"/>
                    <a:gd name="T5" fmla="*/ 0 h 150"/>
                    <a:gd name="T6" fmla="*/ 143 w 143"/>
                    <a:gd name="T7" fmla="*/ 19 h 150"/>
                    <a:gd name="T8" fmla="*/ 5 w 143"/>
                    <a:gd name="T9" fmla="*/ 150 h 150"/>
                    <a:gd name="T10" fmla="*/ 0 60000 65536"/>
                    <a:gd name="T11" fmla="*/ 0 60000 65536"/>
                    <a:gd name="T12" fmla="*/ 0 60000 65536"/>
                    <a:gd name="T13" fmla="*/ 0 60000 65536"/>
                    <a:gd name="T14" fmla="*/ 0 60000 65536"/>
                    <a:gd name="T15" fmla="*/ 0 w 143"/>
                    <a:gd name="T16" fmla="*/ 0 h 150"/>
                    <a:gd name="T17" fmla="*/ 143 w 143"/>
                    <a:gd name="T18" fmla="*/ 150 h 150"/>
                  </a:gdLst>
                  <a:ahLst/>
                  <a:cxnLst>
                    <a:cxn ang="T10">
                      <a:pos x="T0" y="T1"/>
                    </a:cxn>
                    <a:cxn ang="T11">
                      <a:pos x="T2" y="T3"/>
                    </a:cxn>
                    <a:cxn ang="T12">
                      <a:pos x="T4" y="T5"/>
                    </a:cxn>
                    <a:cxn ang="T13">
                      <a:pos x="T6" y="T7"/>
                    </a:cxn>
                    <a:cxn ang="T14">
                      <a:pos x="T8" y="T9"/>
                    </a:cxn>
                  </a:cxnLst>
                  <a:rect l="T15" t="T16" r="T17" b="T18"/>
                  <a:pathLst>
                    <a:path w="143" h="150">
                      <a:moveTo>
                        <a:pt x="5" y="150"/>
                      </a:moveTo>
                      <a:lnTo>
                        <a:pt x="0" y="131"/>
                      </a:lnTo>
                      <a:lnTo>
                        <a:pt x="137" y="0"/>
                      </a:lnTo>
                      <a:lnTo>
                        <a:pt x="143" y="19"/>
                      </a:lnTo>
                      <a:lnTo>
                        <a:pt x="5" y="150"/>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38" name="Line 165"/>
                <p:cNvSpPr>
                  <a:spLocks noChangeShapeType="1"/>
                </p:cNvSpPr>
                <p:nvPr/>
              </p:nvSpPr>
              <p:spPr bwMode="auto">
                <a:xfrm flipV="1">
                  <a:off x="2047" y="439"/>
                  <a:ext cx="138"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39" name="Freeform 166"/>
                <p:cNvSpPr>
                  <a:spLocks/>
                </p:cNvSpPr>
                <p:nvPr/>
              </p:nvSpPr>
              <p:spPr bwMode="auto">
                <a:xfrm>
                  <a:off x="2037" y="401"/>
                  <a:ext cx="142" cy="150"/>
                </a:xfrm>
                <a:custGeom>
                  <a:avLst/>
                  <a:gdLst>
                    <a:gd name="T0" fmla="*/ 5 w 142"/>
                    <a:gd name="T1" fmla="*/ 150 h 150"/>
                    <a:gd name="T2" fmla="*/ 0 w 142"/>
                    <a:gd name="T3" fmla="*/ 132 h 150"/>
                    <a:gd name="T4" fmla="*/ 137 w 142"/>
                    <a:gd name="T5" fmla="*/ 0 h 150"/>
                    <a:gd name="T6" fmla="*/ 142 w 142"/>
                    <a:gd name="T7" fmla="*/ 19 h 150"/>
                    <a:gd name="T8" fmla="*/ 5 w 142"/>
                    <a:gd name="T9" fmla="*/ 150 h 150"/>
                    <a:gd name="T10" fmla="*/ 0 60000 65536"/>
                    <a:gd name="T11" fmla="*/ 0 60000 65536"/>
                    <a:gd name="T12" fmla="*/ 0 60000 65536"/>
                    <a:gd name="T13" fmla="*/ 0 60000 65536"/>
                    <a:gd name="T14" fmla="*/ 0 60000 65536"/>
                    <a:gd name="T15" fmla="*/ 0 w 142"/>
                    <a:gd name="T16" fmla="*/ 0 h 150"/>
                    <a:gd name="T17" fmla="*/ 142 w 142"/>
                    <a:gd name="T18" fmla="*/ 150 h 150"/>
                  </a:gdLst>
                  <a:ahLst/>
                  <a:cxnLst>
                    <a:cxn ang="T10">
                      <a:pos x="T0" y="T1"/>
                    </a:cxn>
                    <a:cxn ang="T11">
                      <a:pos x="T2" y="T3"/>
                    </a:cxn>
                    <a:cxn ang="T12">
                      <a:pos x="T4" y="T5"/>
                    </a:cxn>
                    <a:cxn ang="T13">
                      <a:pos x="T6" y="T7"/>
                    </a:cxn>
                    <a:cxn ang="T14">
                      <a:pos x="T8" y="T9"/>
                    </a:cxn>
                  </a:cxnLst>
                  <a:rect l="T15" t="T16" r="T17" b="T18"/>
                  <a:pathLst>
                    <a:path w="142" h="150">
                      <a:moveTo>
                        <a:pt x="5" y="150"/>
                      </a:moveTo>
                      <a:lnTo>
                        <a:pt x="0" y="132"/>
                      </a:lnTo>
                      <a:lnTo>
                        <a:pt x="137" y="0"/>
                      </a:lnTo>
                      <a:lnTo>
                        <a:pt x="142" y="19"/>
                      </a:lnTo>
                      <a:lnTo>
                        <a:pt x="5" y="150"/>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40" name="Line 167"/>
                <p:cNvSpPr>
                  <a:spLocks noChangeShapeType="1"/>
                </p:cNvSpPr>
                <p:nvPr/>
              </p:nvSpPr>
              <p:spPr bwMode="auto">
                <a:xfrm flipV="1">
                  <a:off x="2042" y="420"/>
                  <a:ext cx="137" cy="131"/>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41" name="Freeform 168"/>
                <p:cNvSpPr>
                  <a:spLocks/>
                </p:cNvSpPr>
                <p:nvPr/>
              </p:nvSpPr>
              <p:spPr bwMode="auto">
                <a:xfrm>
                  <a:off x="2034" y="382"/>
                  <a:ext cx="140" cy="151"/>
                </a:xfrm>
                <a:custGeom>
                  <a:avLst/>
                  <a:gdLst>
                    <a:gd name="T0" fmla="*/ 3 w 140"/>
                    <a:gd name="T1" fmla="*/ 151 h 151"/>
                    <a:gd name="T2" fmla="*/ 0 w 140"/>
                    <a:gd name="T3" fmla="*/ 131 h 151"/>
                    <a:gd name="T4" fmla="*/ 137 w 140"/>
                    <a:gd name="T5" fmla="*/ 0 h 151"/>
                    <a:gd name="T6" fmla="*/ 140 w 140"/>
                    <a:gd name="T7" fmla="*/ 19 h 151"/>
                    <a:gd name="T8" fmla="*/ 3 w 140"/>
                    <a:gd name="T9" fmla="*/ 151 h 151"/>
                    <a:gd name="T10" fmla="*/ 0 60000 65536"/>
                    <a:gd name="T11" fmla="*/ 0 60000 65536"/>
                    <a:gd name="T12" fmla="*/ 0 60000 65536"/>
                    <a:gd name="T13" fmla="*/ 0 60000 65536"/>
                    <a:gd name="T14" fmla="*/ 0 60000 65536"/>
                    <a:gd name="T15" fmla="*/ 0 w 140"/>
                    <a:gd name="T16" fmla="*/ 0 h 151"/>
                    <a:gd name="T17" fmla="*/ 140 w 140"/>
                    <a:gd name="T18" fmla="*/ 151 h 151"/>
                  </a:gdLst>
                  <a:ahLst/>
                  <a:cxnLst>
                    <a:cxn ang="T10">
                      <a:pos x="T0" y="T1"/>
                    </a:cxn>
                    <a:cxn ang="T11">
                      <a:pos x="T2" y="T3"/>
                    </a:cxn>
                    <a:cxn ang="T12">
                      <a:pos x="T4" y="T5"/>
                    </a:cxn>
                    <a:cxn ang="T13">
                      <a:pos x="T6" y="T7"/>
                    </a:cxn>
                    <a:cxn ang="T14">
                      <a:pos x="T8" y="T9"/>
                    </a:cxn>
                  </a:cxnLst>
                  <a:rect l="T15" t="T16" r="T17" b="T18"/>
                  <a:pathLst>
                    <a:path w="140" h="151">
                      <a:moveTo>
                        <a:pt x="3" y="151"/>
                      </a:moveTo>
                      <a:lnTo>
                        <a:pt x="0" y="131"/>
                      </a:lnTo>
                      <a:lnTo>
                        <a:pt x="137" y="0"/>
                      </a:lnTo>
                      <a:lnTo>
                        <a:pt x="140" y="19"/>
                      </a:lnTo>
                      <a:lnTo>
                        <a:pt x="3" y="151"/>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42" name="Line 169"/>
                <p:cNvSpPr>
                  <a:spLocks noChangeShapeType="1"/>
                </p:cNvSpPr>
                <p:nvPr/>
              </p:nvSpPr>
              <p:spPr bwMode="auto">
                <a:xfrm flipV="1">
                  <a:off x="2037" y="401"/>
                  <a:ext cx="137" cy="132"/>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43" name="Freeform 170"/>
                <p:cNvSpPr>
                  <a:spLocks/>
                </p:cNvSpPr>
                <p:nvPr/>
              </p:nvSpPr>
              <p:spPr bwMode="auto">
                <a:xfrm>
                  <a:off x="2031" y="363"/>
                  <a:ext cx="140" cy="150"/>
                </a:xfrm>
                <a:custGeom>
                  <a:avLst/>
                  <a:gdLst>
                    <a:gd name="T0" fmla="*/ 3 w 140"/>
                    <a:gd name="T1" fmla="*/ 150 h 150"/>
                    <a:gd name="T2" fmla="*/ 0 w 140"/>
                    <a:gd name="T3" fmla="*/ 130 h 150"/>
                    <a:gd name="T4" fmla="*/ 138 w 140"/>
                    <a:gd name="T5" fmla="*/ 0 h 150"/>
                    <a:gd name="T6" fmla="*/ 140 w 140"/>
                    <a:gd name="T7" fmla="*/ 19 h 150"/>
                    <a:gd name="T8" fmla="*/ 3 w 140"/>
                    <a:gd name="T9" fmla="*/ 150 h 150"/>
                    <a:gd name="T10" fmla="*/ 0 60000 65536"/>
                    <a:gd name="T11" fmla="*/ 0 60000 65536"/>
                    <a:gd name="T12" fmla="*/ 0 60000 65536"/>
                    <a:gd name="T13" fmla="*/ 0 60000 65536"/>
                    <a:gd name="T14" fmla="*/ 0 60000 65536"/>
                    <a:gd name="T15" fmla="*/ 0 w 140"/>
                    <a:gd name="T16" fmla="*/ 0 h 150"/>
                    <a:gd name="T17" fmla="*/ 140 w 140"/>
                    <a:gd name="T18" fmla="*/ 150 h 150"/>
                  </a:gdLst>
                  <a:ahLst/>
                  <a:cxnLst>
                    <a:cxn ang="T10">
                      <a:pos x="T0" y="T1"/>
                    </a:cxn>
                    <a:cxn ang="T11">
                      <a:pos x="T2" y="T3"/>
                    </a:cxn>
                    <a:cxn ang="T12">
                      <a:pos x="T4" y="T5"/>
                    </a:cxn>
                    <a:cxn ang="T13">
                      <a:pos x="T6" y="T7"/>
                    </a:cxn>
                    <a:cxn ang="T14">
                      <a:pos x="T8" y="T9"/>
                    </a:cxn>
                  </a:cxnLst>
                  <a:rect l="T15" t="T16" r="T17" b="T18"/>
                  <a:pathLst>
                    <a:path w="140" h="150">
                      <a:moveTo>
                        <a:pt x="3" y="150"/>
                      </a:moveTo>
                      <a:lnTo>
                        <a:pt x="0" y="130"/>
                      </a:lnTo>
                      <a:lnTo>
                        <a:pt x="138" y="0"/>
                      </a:lnTo>
                      <a:lnTo>
                        <a:pt x="140" y="19"/>
                      </a:lnTo>
                      <a:lnTo>
                        <a:pt x="3" y="15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44" name="Line 171"/>
                <p:cNvSpPr>
                  <a:spLocks noChangeShapeType="1"/>
                </p:cNvSpPr>
                <p:nvPr/>
              </p:nvSpPr>
              <p:spPr bwMode="auto">
                <a:xfrm flipV="1">
                  <a:off x="2034" y="38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45" name="Freeform 172"/>
                <p:cNvSpPr>
                  <a:spLocks/>
                </p:cNvSpPr>
                <p:nvPr/>
              </p:nvSpPr>
              <p:spPr bwMode="auto">
                <a:xfrm>
                  <a:off x="2029" y="323"/>
                  <a:ext cx="140" cy="170"/>
                </a:xfrm>
                <a:custGeom>
                  <a:avLst/>
                  <a:gdLst>
                    <a:gd name="T0" fmla="*/ 2 w 140"/>
                    <a:gd name="T1" fmla="*/ 170 h 170"/>
                    <a:gd name="T2" fmla="*/ 0 w 140"/>
                    <a:gd name="T3" fmla="*/ 131 h 170"/>
                    <a:gd name="T4" fmla="*/ 137 w 140"/>
                    <a:gd name="T5" fmla="*/ 0 h 170"/>
                    <a:gd name="T6" fmla="*/ 140 w 140"/>
                    <a:gd name="T7" fmla="*/ 40 h 170"/>
                    <a:gd name="T8" fmla="*/ 2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2" y="170"/>
                      </a:moveTo>
                      <a:lnTo>
                        <a:pt x="0" y="131"/>
                      </a:lnTo>
                      <a:lnTo>
                        <a:pt x="137" y="0"/>
                      </a:lnTo>
                      <a:lnTo>
                        <a:pt x="140" y="40"/>
                      </a:lnTo>
                      <a:lnTo>
                        <a:pt x="2"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46" name="Line 173"/>
                <p:cNvSpPr>
                  <a:spLocks noChangeShapeType="1"/>
                </p:cNvSpPr>
                <p:nvPr/>
              </p:nvSpPr>
              <p:spPr bwMode="auto">
                <a:xfrm flipV="1">
                  <a:off x="2031" y="363"/>
                  <a:ext cx="138"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47" name="Freeform 174"/>
                <p:cNvSpPr>
                  <a:spLocks/>
                </p:cNvSpPr>
                <p:nvPr/>
              </p:nvSpPr>
              <p:spPr bwMode="auto">
                <a:xfrm>
                  <a:off x="2028" y="282"/>
                  <a:ext cx="138" cy="172"/>
                </a:xfrm>
                <a:custGeom>
                  <a:avLst/>
                  <a:gdLst>
                    <a:gd name="T0" fmla="*/ 1 w 138"/>
                    <a:gd name="T1" fmla="*/ 172 h 172"/>
                    <a:gd name="T2" fmla="*/ 0 w 138"/>
                    <a:gd name="T3" fmla="*/ 131 h 172"/>
                    <a:gd name="T4" fmla="*/ 138 w 138"/>
                    <a:gd name="T5" fmla="*/ 0 h 172"/>
                    <a:gd name="T6" fmla="*/ 138 w 138"/>
                    <a:gd name="T7" fmla="*/ 41 h 172"/>
                    <a:gd name="T8" fmla="*/ 1 w 138"/>
                    <a:gd name="T9" fmla="*/ 172 h 172"/>
                    <a:gd name="T10" fmla="*/ 0 60000 65536"/>
                    <a:gd name="T11" fmla="*/ 0 60000 65536"/>
                    <a:gd name="T12" fmla="*/ 0 60000 65536"/>
                    <a:gd name="T13" fmla="*/ 0 60000 65536"/>
                    <a:gd name="T14" fmla="*/ 0 60000 65536"/>
                    <a:gd name="T15" fmla="*/ 0 w 138"/>
                    <a:gd name="T16" fmla="*/ 0 h 172"/>
                    <a:gd name="T17" fmla="*/ 138 w 138"/>
                    <a:gd name="T18" fmla="*/ 172 h 172"/>
                  </a:gdLst>
                  <a:ahLst/>
                  <a:cxnLst>
                    <a:cxn ang="T10">
                      <a:pos x="T0" y="T1"/>
                    </a:cxn>
                    <a:cxn ang="T11">
                      <a:pos x="T2" y="T3"/>
                    </a:cxn>
                    <a:cxn ang="T12">
                      <a:pos x="T4" y="T5"/>
                    </a:cxn>
                    <a:cxn ang="T13">
                      <a:pos x="T6" y="T7"/>
                    </a:cxn>
                    <a:cxn ang="T14">
                      <a:pos x="T8" y="T9"/>
                    </a:cxn>
                  </a:cxnLst>
                  <a:rect l="T15" t="T16" r="T17" b="T18"/>
                  <a:pathLst>
                    <a:path w="138" h="172">
                      <a:moveTo>
                        <a:pt x="1" y="172"/>
                      </a:moveTo>
                      <a:lnTo>
                        <a:pt x="0" y="131"/>
                      </a:lnTo>
                      <a:lnTo>
                        <a:pt x="138" y="0"/>
                      </a:lnTo>
                      <a:lnTo>
                        <a:pt x="138" y="41"/>
                      </a:lnTo>
                      <a:lnTo>
                        <a:pt x="1" y="172"/>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48" name="Line 175"/>
                <p:cNvSpPr>
                  <a:spLocks noChangeShapeType="1"/>
                </p:cNvSpPr>
                <p:nvPr/>
              </p:nvSpPr>
              <p:spPr bwMode="auto">
                <a:xfrm flipV="1">
                  <a:off x="2029" y="323"/>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49" name="Freeform 176"/>
                <p:cNvSpPr>
                  <a:spLocks/>
                </p:cNvSpPr>
                <p:nvPr/>
              </p:nvSpPr>
              <p:spPr bwMode="auto">
                <a:xfrm>
                  <a:off x="2028" y="242"/>
                  <a:ext cx="139" cy="171"/>
                </a:xfrm>
                <a:custGeom>
                  <a:avLst/>
                  <a:gdLst>
                    <a:gd name="T0" fmla="*/ 0 w 139"/>
                    <a:gd name="T1" fmla="*/ 171 h 171"/>
                    <a:gd name="T2" fmla="*/ 2 w 139"/>
                    <a:gd name="T3" fmla="*/ 130 h 171"/>
                    <a:gd name="T4" fmla="*/ 139 w 139"/>
                    <a:gd name="T5" fmla="*/ 0 h 171"/>
                    <a:gd name="T6" fmla="*/ 138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2" y="130"/>
                      </a:lnTo>
                      <a:lnTo>
                        <a:pt x="139" y="0"/>
                      </a:lnTo>
                      <a:lnTo>
                        <a:pt x="138"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50" name="Line 177"/>
                <p:cNvSpPr>
                  <a:spLocks noChangeShapeType="1"/>
                </p:cNvSpPr>
                <p:nvPr/>
              </p:nvSpPr>
              <p:spPr bwMode="auto">
                <a:xfrm flipV="1">
                  <a:off x="2028" y="282"/>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51" name="Freeform 178"/>
                <p:cNvSpPr>
                  <a:spLocks/>
                </p:cNvSpPr>
                <p:nvPr/>
              </p:nvSpPr>
              <p:spPr bwMode="auto">
                <a:xfrm>
                  <a:off x="2030" y="202"/>
                  <a:ext cx="140" cy="170"/>
                </a:xfrm>
                <a:custGeom>
                  <a:avLst/>
                  <a:gdLst>
                    <a:gd name="T0" fmla="*/ 0 w 140"/>
                    <a:gd name="T1" fmla="*/ 170 h 170"/>
                    <a:gd name="T2" fmla="*/ 3 w 140"/>
                    <a:gd name="T3" fmla="*/ 131 h 170"/>
                    <a:gd name="T4" fmla="*/ 140 w 140"/>
                    <a:gd name="T5" fmla="*/ 0 h 170"/>
                    <a:gd name="T6" fmla="*/ 137 w 140"/>
                    <a:gd name="T7" fmla="*/ 40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3" y="131"/>
                      </a:lnTo>
                      <a:lnTo>
                        <a:pt x="140" y="0"/>
                      </a:lnTo>
                      <a:lnTo>
                        <a:pt x="137" y="40"/>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52" name="Line 179"/>
                <p:cNvSpPr>
                  <a:spLocks noChangeShapeType="1"/>
                </p:cNvSpPr>
                <p:nvPr/>
              </p:nvSpPr>
              <p:spPr bwMode="auto">
                <a:xfrm flipV="1">
                  <a:off x="2030" y="242"/>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53" name="Freeform 180"/>
                <p:cNvSpPr>
                  <a:spLocks/>
                </p:cNvSpPr>
                <p:nvPr/>
              </p:nvSpPr>
              <p:spPr bwMode="auto">
                <a:xfrm>
                  <a:off x="2033" y="123"/>
                  <a:ext cx="143" cy="210"/>
                </a:xfrm>
                <a:custGeom>
                  <a:avLst/>
                  <a:gdLst>
                    <a:gd name="T0" fmla="*/ 0 w 143"/>
                    <a:gd name="T1" fmla="*/ 210 h 210"/>
                    <a:gd name="T2" fmla="*/ 6 w 143"/>
                    <a:gd name="T3" fmla="*/ 131 h 210"/>
                    <a:gd name="T4" fmla="*/ 143 w 143"/>
                    <a:gd name="T5" fmla="*/ 0 h 210"/>
                    <a:gd name="T6" fmla="*/ 137 w 143"/>
                    <a:gd name="T7" fmla="*/ 79 h 210"/>
                    <a:gd name="T8" fmla="*/ 0 w 143"/>
                    <a:gd name="T9" fmla="*/ 210 h 210"/>
                    <a:gd name="T10" fmla="*/ 0 60000 65536"/>
                    <a:gd name="T11" fmla="*/ 0 60000 65536"/>
                    <a:gd name="T12" fmla="*/ 0 60000 65536"/>
                    <a:gd name="T13" fmla="*/ 0 60000 65536"/>
                    <a:gd name="T14" fmla="*/ 0 60000 65536"/>
                    <a:gd name="T15" fmla="*/ 0 w 143"/>
                    <a:gd name="T16" fmla="*/ 0 h 210"/>
                    <a:gd name="T17" fmla="*/ 143 w 143"/>
                    <a:gd name="T18" fmla="*/ 210 h 210"/>
                  </a:gdLst>
                  <a:ahLst/>
                  <a:cxnLst>
                    <a:cxn ang="T10">
                      <a:pos x="T0" y="T1"/>
                    </a:cxn>
                    <a:cxn ang="T11">
                      <a:pos x="T2" y="T3"/>
                    </a:cxn>
                    <a:cxn ang="T12">
                      <a:pos x="T4" y="T5"/>
                    </a:cxn>
                    <a:cxn ang="T13">
                      <a:pos x="T6" y="T7"/>
                    </a:cxn>
                    <a:cxn ang="T14">
                      <a:pos x="T8" y="T9"/>
                    </a:cxn>
                  </a:cxnLst>
                  <a:rect l="T15" t="T16" r="T17" b="T18"/>
                  <a:pathLst>
                    <a:path w="143" h="210">
                      <a:moveTo>
                        <a:pt x="0" y="210"/>
                      </a:moveTo>
                      <a:lnTo>
                        <a:pt x="6" y="131"/>
                      </a:lnTo>
                      <a:lnTo>
                        <a:pt x="143" y="0"/>
                      </a:lnTo>
                      <a:lnTo>
                        <a:pt x="137" y="79"/>
                      </a:lnTo>
                      <a:lnTo>
                        <a:pt x="0" y="21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54" name="Line 181"/>
                <p:cNvSpPr>
                  <a:spLocks noChangeShapeType="1"/>
                </p:cNvSpPr>
                <p:nvPr/>
              </p:nvSpPr>
              <p:spPr bwMode="auto">
                <a:xfrm flipV="1">
                  <a:off x="2033" y="20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55" name="Freeform 182"/>
                <p:cNvSpPr>
                  <a:spLocks/>
                </p:cNvSpPr>
                <p:nvPr/>
              </p:nvSpPr>
              <p:spPr bwMode="auto">
                <a:xfrm>
                  <a:off x="58" y="123"/>
                  <a:ext cx="2118" cy="131"/>
                </a:xfrm>
                <a:custGeom>
                  <a:avLst/>
                  <a:gdLst>
                    <a:gd name="T0" fmla="*/ 1981 w 2118"/>
                    <a:gd name="T1" fmla="*/ 131 h 131"/>
                    <a:gd name="T2" fmla="*/ 0 w 2118"/>
                    <a:gd name="T3" fmla="*/ 131 h 131"/>
                    <a:gd name="T4" fmla="*/ 137 w 2118"/>
                    <a:gd name="T5" fmla="*/ 0 h 131"/>
                    <a:gd name="T6" fmla="*/ 2118 w 2118"/>
                    <a:gd name="T7" fmla="*/ 0 h 131"/>
                    <a:gd name="T8" fmla="*/ 1981 w 2118"/>
                    <a:gd name="T9" fmla="*/ 131 h 131"/>
                    <a:gd name="T10" fmla="*/ 0 60000 65536"/>
                    <a:gd name="T11" fmla="*/ 0 60000 65536"/>
                    <a:gd name="T12" fmla="*/ 0 60000 65536"/>
                    <a:gd name="T13" fmla="*/ 0 60000 65536"/>
                    <a:gd name="T14" fmla="*/ 0 60000 65536"/>
                    <a:gd name="T15" fmla="*/ 0 w 2118"/>
                    <a:gd name="T16" fmla="*/ 0 h 131"/>
                    <a:gd name="T17" fmla="*/ 2118 w 2118"/>
                    <a:gd name="T18" fmla="*/ 131 h 131"/>
                  </a:gdLst>
                  <a:ahLst/>
                  <a:cxnLst>
                    <a:cxn ang="T10">
                      <a:pos x="T0" y="T1"/>
                    </a:cxn>
                    <a:cxn ang="T11">
                      <a:pos x="T2" y="T3"/>
                    </a:cxn>
                    <a:cxn ang="T12">
                      <a:pos x="T4" y="T5"/>
                    </a:cxn>
                    <a:cxn ang="T13">
                      <a:pos x="T6" y="T7"/>
                    </a:cxn>
                    <a:cxn ang="T14">
                      <a:pos x="T8" y="T9"/>
                    </a:cxn>
                  </a:cxnLst>
                  <a:rect l="T15" t="T16" r="T17" b="T18"/>
                  <a:pathLst>
                    <a:path w="2118" h="131">
                      <a:moveTo>
                        <a:pt x="1981" y="131"/>
                      </a:moveTo>
                      <a:lnTo>
                        <a:pt x="0" y="131"/>
                      </a:lnTo>
                      <a:lnTo>
                        <a:pt x="137" y="0"/>
                      </a:lnTo>
                      <a:lnTo>
                        <a:pt x="2118" y="0"/>
                      </a:lnTo>
                      <a:lnTo>
                        <a:pt x="1981"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56" name="Line 183"/>
                <p:cNvSpPr>
                  <a:spLocks noChangeShapeType="1"/>
                </p:cNvSpPr>
                <p:nvPr/>
              </p:nvSpPr>
              <p:spPr bwMode="auto">
                <a:xfrm flipV="1">
                  <a:off x="2039" y="123"/>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57" name="Freeform 184"/>
                <p:cNvSpPr>
                  <a:spLocks/>
                </p:cNvSpPr>
                <p:nvPr/>
              </p:nvSpPr>
              <p:spPr bwMode="auto">
                <a:xfrm>
                  <a:off x="0" y="254"/>
                  <a:ext cx="2047" cy="407"/>
                </a:xfrm>
                <a:custGeom>
                  <a:avLst/>
                  <a:gdLst>
                    <a:gd name="T0" fmla="*/ 49 w 2047"/>
                    <a:gd name="T1" fmla="*/ 1 h 407"/>
                    <a:gd name="T2" fmla="*/ 32 w 2047"/>
                    <a:gd name="T3" fmla="*/ 3 h 407"/>
                    <a:gd name="T4" fmla="*/ 26 w 2047"/>
                    <a:gd name="T5" fmla="*/ 7 h 407"/>
                    <a:gd name="T6" fmla="*/ 21 w 2047"/>
                    <a:gd name="T7" fmla="*/ 20 h 407"/>
                    <a:gd name="T8" fmla="*/ 18 w 2047"/>
                    <a:gd name="T9" fmla="*/ 47 h 407"/>
                    <a:gd name="T10" fmla="*/ 13 w 2047"/>
                    <a:gd name="T11" fmla="*/ 92 h 407"/>
                    <a:gd name="T12" fmla="*/ 8 w 2047"/>
                    <a:gd name="T13" fmla="*/ 150 h 407"/>
                    <a:gd name="T14" fmla="*/ 5 w 2047"/>
                    <a:gd name="T15" fmla="*/ 210 h 407"/>
                    <a:gd name="T16" fmla="*/ 9 w 2047"/>
                    <a:gd name="T17" fmla="*/ 299 h 407"/>
                    <a:gd name="T18" fmla="*/ 22 w 2047"/>
                    <a:gd name="T19" fmla="*/ 335 h 407"/>
                    <a:gd name="T20" fmla="*/ 26 w 2047"/>
                    <a:gd name="T21" fmla="*/ 362 h 407"/>
                    <a:gd name="T22" fmla="*/ 23 w 2047"/>
                    <a:gd name="T23" fmla="*/ 376 h 407"/>
                    <a:gd name="T24" fmla="*/ 14 w 2047"/>
                    <a:gd name="T25" fmla="*/ 391 h 407"/>
                    <a:gd name="T26" fmla="*/ 1 w 2047"/>
                    <a:gd name="T27" fmla="*/ 401 h 407"/>
                    <a:gd name="T28" fmla="*/ 5 w 2047"/>
                    <a:gd name="T29" fmla="*/ 401 h 407"/>
                    <a:gd name="T30" fmla="*/ 102 w 2047"/>
                    <a:gd name="T31" fmla="*/ 393 h 407"/>
                    <a:gd name="T32" fmla="*/ 180 w 2047"/>
                    <a:gd name="T33" fmla="*/ 391 h 407"/>
                    <a:gd name="T34" fmla="*/ 259 w 2047"/>
                    <a:gd name="T35" fmla="*/ 381 h 407"/>
                    <a:gd name="T36" fmla="*/ 303 w 2047"/>
                    <a:gd name="T37" fmla="*/ 372 h 407"/>
                    <a:gd name="T38" fmla="*/ 383 w 2047"/>
                    <a:gd name="T39" fmla="*/ 366 h 407"/>
                    <a:gd name="T40" fmla="*/ 559 w 2047"/>
                    <a:gd name="T41" fmla="*/ 361 h 407"/>
                    <a:gd name="T42" fmla="*/ 591 w 2047"/>
                    <a:gd name="T43" fmla="*/ 368 h 407"/>
                    <a:gd name="T44" fmla="*/ 657 w 2047"/>
                    <a:gd name="T45" fmla="*/ 387 h 407"/>
                    <a:gd name="T46" fmla="*/ 688 w 2047"/>
                    <a:gd name="T47" fmla="*/ 392 h 407"/>
                    <a:gd name="T48" fmla="*/ 831 w 2047"/>
                    <a:gd name="T49" fmla="*/ 402 h 407"/>
                    <a:gd name="T50" fmla="*/ 917 w 2047"/>
                    <a:gd name="T51" fmla="*/ 407 h 407"/>
                    <a:gd name="T52" fmla="*/ 965 w 2047"/>
                    <a:gd name="T53" fmla="*/ 399 h 407"/>
                    <a:gd name="T54" fmla="*/ 1234 w 2047"/>
                    <a:gd name="T55" fmla="*/ 389 h 407"/>
                    <a:gd name="T56" fmla="*/ 1465 w 2047"/>
                    <a:gd name="T57" fmla="*/ 385 h 407"/>
                    <a:gd name="T58" fmla="*/ 1510 w 2047"/>
                    <a:gd name="T59" fmla="*/ 380 h 407"/>
                    <a:gd name="T60" fmla="*/ 1576 w 2047"/>
                    <a:gd name="T61" fmla="*/ 371 h 407"/>
                    <a:gd name="T62" fmla="*/ 1620 w 2047"/>
                    <a:gd name="T63" fmla="*/ 372 h 407"/>
                    <a:gd name="T64" fmla="*/ 1643 w 2047"/>
                    <a:gd name="T65" fmla="*/ 377 h 407"/>
                    <a:gd name="T66" fmla="*/ 1784 w 2047"/>
                    <a:gd name="T67" fmla="*/ 393 h 407"/>
                    <a:gd name="T68" fmla="*/ 1967 w 2047"/>
                    <a:gd name="T69" fmla="*/ 401 h 407"/>
                    <a:gd name="T70" fmla="*/ 2000 w 2047"/>
                    <a:gd name="T71" fmla="*/ 387 h 407"/>
                    <a:gd name="T72" fmla="*/ 2015 w 2047"/>
                    <a:gd name="T73" fmla="*/ 385 h 407"/>
                    <a:gd name="T74" fmla="*/ 2022 w 2047"/>
                    <a:gd name="T75" fmla="*/ 386 h 407"/>
                    <a:gd name="T76" fmla="*/ 2034 w 2047"/>
                    <a:gd name="T77" fmla="*/ 396 h 407"/>
                    <a:gd name="T78" fmla="*/ 2047 w 2047"/>
                    <a:gd name="T79" fmla="*/ 316 h 407"/>
                    <a:gd name="T80" fmla="*/ 2037 w 2047"/>
                    <a:gd name="T81" fmla="*/ 277 h 407"/>
                    <a:gd name="T82" fmla="*/ 2031 w 2047"/>
                    <a:gd name="T83" fmla="*/ 239 h 407"/>
                    <a:gd name="T84" fmla="*/ 2028 w 2047"/>
                    <a:gd name="T85" fmla="*/ 159 h 407"/>
                    <a:gd name="T86" fmla="*/ 2033 w 2047"/>
                    <a:gd name="T87" fmla="*/ 79 h 407"/>
                    <a:gd name="T88" fmla="*/ 58 w 2047"/>
                    <a:gd name="T89" fmla="*/ 0 h 4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7"/>
                    <a:gd name="T137" fmla="*/ 2047 w 2047"/>
                    <a:gd name="T138" fmla="*/ 407 h 4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7">
                      <a:moveTo>
                        <a:pt x="58" y="0"/>
                      </a:moveTo>
                      <a:lnTo>
                        <a:pt x="49" y="1"/>
                      </a:lnTo>
                      <a:lnTo>
                        <a:pt x="40" y="1"/>
                      </a:lnTo>
                      <a:lnTo>
                        <a:pt x="32" y="3"/>
                      </a:lnTo>
                      <a:lnTo>
                        <a:pt x="29" y="5"/>
                      </a:lnTo>
                      <a:lnTo>
                        <a:pt x="26" y="7"/>
                      </a:lnTo>
                      <a:lnTo>
                        <a:pt x="22" y="14"/>
                      </a:lnTo>
                      <a:lnTo>
                        <a:pt x="21" y="20"/>
                      </a:lnTo>
                      <a:lnTo>
                        <a:pt x="19" y="33"/>
                      </a:lnTo>
                      <a:lnTo>
                        <a:pt x="18" y="47"/>
                      </a:lnTo>
                      <a:lnTo>
                        <a:pt x="18" y="62"/>
                      </a:lnTo>
                      <a:lnTo>
                        <a:pt x="13" y="92"/>
                      </a:lnTo>
                      <a:lnTo>
                        <a:pt x="10" y="122"/>
                      </a:lnTo>
                      <a:lnTo>
                        <a:pt x="8" y="150"/>
                      </a:lnTo>
                      <a:lnTo>
                        <a:pt x="7" y="180"/>
                      </a:lnTo>
                      <a:lnTo>
                        <a:pt x="5" y="210"/>
                      </a:lnTo>
                      <a:lnTo>
                        <a:pt x="7" y="238"/>
                      </a:lnTo>
                      <a:lnTo>
                        <a:pt x="9" y="299"/>
                      </a:lnTo>
                      <a:lnTo>
                        <a:pt x="16" y="316"/>
                      </a:lnTo>
                      <a:lnTo>
                        <a:pt x="22" y="335"/>
                      </a:lnTo>
                      <a:lnTo>
                        <a:pt x="26" y="354"/>
                      </a:lnTo>
                      <a:lnTo>
                        <a:pt x="26" y="362"/>
                      </a:lnTo>
                      <a:lnTo>
                        <a:pt x="26" y="370"/>
                      </a:lnTo>
                      <a:lnTo>
                        <a:pt x="23" y="376"/>
                      </a:lnTo>
                      <a:lnTo>
                        <a:pt x="21" y="382"/>
                      </a:lnTo>
                      <a:lnTo>
                        <a:pt x="14" y="391"/>
                      </a:lnTo>
                      <a:lnTo>
                        <a:pt x="7" y="397"/>
                      </a:lnTo>
                      <a:lnTo>
                        <a:pt x="1" y="401"/>
                      </a:lnTo>
                      <a:lnTo>
                        <a:pt x="0" y="402"/>
                      </a:lnTo>
                      <a:lnTo>
                        <a:pt x="5" y="401"/>
                      </a:lnTo>
                      <a:lnTo>
                        <a:pt x="41" y="392"/>
                      </a:lnTo>
                      <a:lnTo>
                        <a:pt x="102" y="393"/>
                      </a:lnTo>
                      <a:lnTo>
                        <a:pt x="141" y="392"/>
                      </a:lnTo>
                      <a:lnTo>
                        <a:pt x="180" y="391"/>
                      </a:lnTo>
                      <a:lnTo>
                        <a:pt x="236" y="385"/>
                      </a:lnTo>
                      <a:lnTo>
                        <a:pt x="259" y="381"/>
                      </a:lnTo>
                      <a:lnTo>
                        <a:pt x="281" y="376"/>
                      </a:lnTo>
                      <a:lnTo>
                        <a:pt x="303" y="372"/>
                      </a:lnTo>
                      <a:lnTo>
                        <a:pt x="325" y="370"/>
                      </a:lnTo>
                      <a:lnTo>
                        <a:pt x="383" y="366"/>
                      </a:lnTo>
                      <a:lnTo>
                        <a:pt x="443" y="365"/>
                      </a:lnTo>
                      <a:lnTo>
                        <a:pt x="559" y="361"/>
                      </a:lnTo>
                      <a:lnTo>
                        <a:pt x="575" y="365"/>
                      </a:lnTo>
                      <a:lnTo>
                        <a:pt x="591" y="368"/>
                      </a:lnTo>
                      <a:lnTo>
                        <a:pt x="625" y="378"/>
                      </a:lnTo>
                      <a:lnTo>
                        <a:pt x="657" y="387"/>
                      </a:lnTo>
                      <a:lnTo>
                        <a:pt x="674" y="391"/>
                      </a:lnTo>
                      <a:lnTo>
                        <a:pt x="688" y="392"/>
                      </a:lnTo>
                      <a:lnTo>
                        <a:pt x="773" y="397"/>
                      </a:lnTo>
                      <a:lnTo>
                        <a:pt x="831" y="402"/>
                      </a:lnTo>
                      <a:lnTo>
                        <a:pt x="897" y="407"/>
                      </a:lnTo>
                      <a:lnTo>
                        <a:pt x="917" y="407"/>
                      </a:lnTo>
                      <a:lnTo>
                        <a:pt x="938" y="404"/>
                      </a:lnTo>
                      <a:lnTo>
                        <a:pt x="965" y="399"/>
                      </a:lnTo>
                      <a:lnTo>
                        <a:pt x="1004" y="392"/>
                      </a:lnTo>
                      <a:lnTo>
                        <a:pt x="1234" y="389"/>
                      </a:lnTo>
                      <a:lnTo>
                        <a:pt x="1350" y="387"/>
                      </a:lnTo>
                      <a:lnTo>
                        <a:pt x="1465" y="385"/>
                      </a:lnTo>
                      <a:lnTo>
                        <a:pt x="1488" y="383"/>
                      </a:lnTo>
                      <a:lnTo>
                        <a:pt x="1510" y="380"/>
                      </a:lnTo>
                      <a:lnTo>
                        <a:pt x="1554" y="373"/>
                      </a:lnTo>
                      <a:lnTo>
                        <a:pt x="1576" y="371"/>
                      </a:lnTo>
                      <a:lnTo>
                        <a:pt x="1598" y="370"/>
                      </a:lnTo>
                      <a:lnTo>
                        <a:pt x="1620" y="372"/>
                      </a:lnTo>
                      <a:lnTo>
                        <a:pt x="1632" y="373"/>
                      </a:lnTo>
                      <a:lnTo>
                        <a:pt x="1643" y="377"/>
                      </a:lnTo>
                      <a:lnTo>
                        <a:pt x="1722" y="387"/>
                      </a:lnTo>
                      <a:lnTo>
                        <a:pt x="1784" y="393"/>
                      </a:lnTo>
                      <a:lnTo>
                        <a:pt x="1857" y="397"/>
                      </a:lnTo>
                      <a:lnTo>
                        <a:pt x="1967" y="401"/>
                      </a:lnTo>
                      <a:lnTo>
                        <a:pt x="1985" y="392"/>
                      </a:lnTo>
                      <a:lnTo>
                        <a:pt x="2000" y="387"/>
                      </a:lnTo>
                      <a:lnTo>
                        <a:pt x="2008" y="386"/>
                      </a:lnTo>
                      <a:lnTo>
                        <a:pt x="2015" y="385"/>
                      </a:lnTo>
                      <a:lnTo>
                        <a:pt x="2019" y="385"/>
                      </a:lnTo>
                      <a:lnTo>
                        <a:pt x="2022" y="386"/>
                      </a:lnTo>
                      <a:lnTo>
                        <a:pt x="2028" y="391"/>
                      </a:lnTo>
                      <a:lnTo>
                        <a:pt x="2034" y="396"/>
                      </a:lnTo>
                      <a:lnTo>
                        <a:pt x="2039" y="401"/>
                      </a:lnTo>
                      <a:lnTo>
                        <a:pt x="2047" y="316"/>
                      </a:lnTo>
                      <a:lnTo>
                        <a:pt x="2042" y="297"/>
                      </a:lnTo>
                      <a:lnTo>
                        <a:pt x="2037" y="277"/>
                      </a:lnTo>
                      <a:lnTo>
                        <a:pt x="2034" y="259"/>
                      </a:lnTo>
                      <a:lnTo>
                        <a:pt x="2031" y="239"/>
                      </a:lnTo>
                      <a:lnTo>
                        <a:pt x="2028" y="200"/>
                      </a:lnTo>
                      <a:lnTo>
                        <a:pt x="2028" y="159"/>
                      </a:lnTo>
                      <a:lnTo>
                        <a:pt x="2030" y="118"/>
                      </a:lnTo>
                      <a:lnTo>
                        <a:pt x="2033"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658" name="Line 185"/>
                <p:cNvSpPr>
                  <a:spLocks noChangeShapeType="1"/>
                </p:cNvSpPr>
                <p:nvPr/>
              </p:nvSpPr>
              <p:spPr bwMode="auto">
                <a:xfrm flipH="1">
                  <a:off x="49" y="254"/>
                  <a:ext cx="9"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59" name="Line 186"/>
                <p:cNvSpPr>
                  <a:spLocks noChangeShapeType="1"/>
                </p:cNvSpPr>
                <p:nvPr/>
              </p:nvSpPr>
              <p:spPr bwMode="auto">
                <a:xfrm flipH="1">
                  <a:off x="40" y="255"/>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0" name="Line 187"/>
                <p:cNvSpPr>
                  <a:spLocks noChangeShapeType="1"/>
                </p:cNvSpPr>
                <p:nvPr/>
              </p:nvSpPr>
              <p:spPr bwMode="auto">
                <a:xfrm flipH="1">
                  <a:off x="32" y="255"/>
                  <a:ext cx="8" cy="2"/>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1" name="Line 188"/>
                <p:cNvSpPr>
                  <a:spLocks noChangeShapeType="1"/>
                </p:cNvSpPr>
                <p:nvPr/>
              </p:nvSpPr>
              <p:spPr bwMode="auto">
                <a:xfrm flipH="1">
                  <a:off x="29" y="257"/>
                  <a:ext cx="3" cy="2"/>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2" name="Line 189"/>
                <p:cNvSpPr>
                  <a:spLocks noChangeShapeType="1"/>
                </p:cNvSpPr>
                <p:nvPr/>
              </p:nvSpPr>
              <p:spPr bwMode="auto">
                <a:xfrm flipH="1">
                  <a:off x="26" y="259"/>
                  <a:ext cx="3" cy="2"/>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3" name="Line 190"/>
                <p:cNvSpPr>
                  <a:spLocks noChangeShapeType="1"/>
                </p:cNvSpPr>
                <p:nvPr/>
              </p:nvSpPr>
              <p:spPr bwMode="auto">
                <a:xfrm flipH="1">
                  <a:off x="22" y="261"/>
                  <a:ext cx="4" cy="7"/>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4" name="Line 191"/>
                <p:cNvSpPr>
                  <a:spLocks noChangeShapeType="1"/>
                </p:cNvSpPr>
                <p:nvPr/>
              </p:nvSpPr>
              <p:spPr bwMode="auto">
                <a:xfrm flipH="1">
                  <a:off x="21" y="268"/>
                  <a:ext cx="1" cy="6"/>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5" name="Line 192"/>
                <p:cNvSpPr>
                  <a:spLocks noChangeShapeType="1"/>
                </p:cNvSpPr>
                <p:nvPr/>
              </p:nvSpPr>
              <p:spPr bwMode="auto">
                <a:xfrm flipH="1">
                  <a:off x="19" y="274"/>
                  <a:ext cx="2" cy="13"/>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6" name="Line 193"/>
                <p:cNvSpPr>
                  <a:spLocks noChangeShapeType="1"/>
                </p:cNvSpPr>
                <p:nvPr/>
              </p:nvSpPr>
              <p:spPr bwMode="auto">
                <a:xfrm flipH="1">
                  <a:off x="18" y="287"/>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7" name="Line 194"/>
                <p:cNvSpPr>
                  <a:spLocks noChangeShapeType="1"/>
                </p:cNvSpPr>
                <p:nvPr/>
              </p:nvSpPr>
              <p:spPr bwMode="auto">
                <a:xfrm>
                  <a:off x="18" y="301"/>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8" name="Line 195"/>
                <p:cNvSpPr>
                  <a:spLocks noChangeShapeType="1"/>
                </p:cNvSpPr>
                <p:nvPr/>
              </p:nvSpPr>
              <p:spPr bwMode="auto">
                <a:xfrm flipH="1">
                  <a:off x="13" y="316"/>
                  <a:ext cx="5"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69" name="Line 196"/>
                <p:cNvSpPr>
                  <a:spLocks noChangeShapeType="1"/>
                </p:cNvSpPr>
                <p:nvPr/>
              </p:nvSpPr>
              <p:spPr bwMode="auto">
                <a:xfrm flipH="1">
                  <a:off x="10" y="346"/>
                  <a:ext cx="3"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0" name="Line 197"/>
                <p:cNvSpPr>
                  <a:spLocks noChangeShapeType="1"/>
                </p:cNvSpPr>
                <p:nvPr/>
              </p:nvSpPr>
              <p:spPr bwMode="auto">
                <a:xfrm flipH="1">
                  <a:off x="8" y="376"/>
                  <a:ext cx="2" cy="2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1" name="Line 198"/>
                <p:cNvSpPr>
                  <a:spLocks noChangeShapeType="1"/>
                </p:cNvSpPr>
                <p:nvPr/>
              </p:nvSpPr>
              <p:spPr bwMode="auto">
                <a:xfrm flipH="1">
                  <a:off x="7" y="404"/>
                  <a:ext cx="1"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2" name="Line 199"/>
                <p:cNvSpPr>
                  <a:spLocks noChangeShapeType="1"/>
                </p:cNvSpPr>
                <p:nvPr/>
              </p:nvSpPr>
              <p:spPr bwMode="auto">
                <a:xfrm flipH="1">
                  <a:off x="5" y="434"/>
                  <a:ext cx="2"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3" name="Line 200"/>
                <p:cNvSpPr>
                  <a:spLocks noChangeShapeType="1"/>
                </p:cNvSpPr>
                <p:nvPr/>
              </p:nvSpPr>
              <p:spPr bwMode="auto">
                <a:xfrm>
                  <a:off x="5" y="464"/>
                  <a:ext cx="2" cy="28"/>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4" name="Line 201"/>
                <p:cNvSpPr>
                  <a:spLocks noChangeShapeType="1"/>
                </p:cNvSpPr>
                <p:nvPr/>
              </p:nvSpPr>
              <p:spPr bwMode="auto">
                <a:xfrm>
                  <a:off x="7" y="492"/>
                  <a:ext cx="2" cy="61"/>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5" name="Line 202"/>
                <p:cNvSpPr>
                  <a:spLocks noChangeShapeType="1"/>
                </p:cNvSpPr>
                <p:nvPr/>
              </p:nvSpPr>
              <p:spPr bwMode="auto">
                <a:xfrm>
                  <a:off x="9" y="553"/>
                  <a:ext cx="7" cy="17"/>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6" name="Line 203"/>
                <p:cNvSpPr>
                  <a:spLocks noChangeShapeType="1"/>
                </p:cNvSpPr>
                <p:nvPr/>
              </p:nvSpPr>
              <p:spPr bwMode="auto">
                <a:xfrm>
                  <a:off x="16" y="570"/>
                  <a:ext cx="6" cy="19"/>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7" name="Line 204"/>
                <p:cNvSpPr>
                  <a:spLocks noChangeShapeType="1"/>
                </p:cNvSpPr>
                <p:nvPr/>
              </p:nvSpPr>
              <p:spPr bwMode="auto">
                <a:xfrm>
                  <a:off x="22" y="589"/>
                  <a:ext cx="4" cy="19"/>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8" name="Line 205"/>
                <p:cNvSpPr>
                  <a:spLocks noChangeShapeType="1"/>
                </p:cNvSpPr>
                <p:nvPr/>
              </p:nvSpPr>
              <p:spPr bwMode="auto">
                <a:xfrm>
                  <a:off x="26" y="608"/>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79" name="Line 206"/>
                <p:cNvSpPr>
                  <a:spLocks noChangeShapeType="1"/>
                </p:cNvSpPr>
                <p:nvPr/>
              </p:nvSpPr>
              <p:spPr bwMode="auto">
                <a:xfrm>
                  <a:off x="26" y="616"/>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0" name="Line 207"/>
                <p:cNvSpPr>
                  <a:spLocks noChangeShapeType="1"/>
                </p:cNvSpPr>
                <p:nvPr/>
              </p:nvSpPr>
              <p:spPr bwMode="auto">
                <a:xfrm flipH="1">
                  <a:off x="23" y="624"/>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1" name="Line 208"/>
                <p:cNvSpPr>
                  <a:spLocks noChangeShapeType="1"/>
                </p:cNvSpPr>
                <p:nvPr/>
              </p:nvSpPr>
              <p:spPr bwMode="auto">
                <a:xfrm flipH="1">
                  <a:off x="21" y="630"/>
                  <a:ext cx="2"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2" name="Line 209"/>
                <p:cNvSpPr>
                  <a:spLocks noChangeShapeType="1"/>
                </p:cNvSpPr>
                <p:nvPr/>
              </p:nvSpPr>
              <p:spPr bwMode="auto">
                <a:xfrm flipH="1">
                  <a:off x="14" y="636"/>
                  <a:ext cx="7"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3" name="Line 210"/>
                <p:cNvSpPr>
                  <a:spLocks noChangeShapeType="1"/>
                </p:cNvSpPr>
                <p:nvPr/>
              </p:nvSpPr>
              <p:spPr bwMode="auto">
                <a:xfrm flipH="1">
                  <a:off x="7" y="645"/>
                  <a:ext cx="7"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3684" name="Group 211"/>
              <p:cNvGrpSpPr>
                <a:grpSpLocks/>
              </p:cNvGrpSpPr>
              <p:nvPr/>
            </p:nvGrpSpPr>
            <p:grpSpPr bwMode="auto">
              <a:xfrm>
                <a:off x="318" y="917"/>
                <a:ext cx="2226" cy="538"/>
                <a:chOff x="0" y="0"/>
                <a:chExt cx="2226" cy="538"/>
              </a:xfrm>
            </p:grpSpPr>
            <p:sp>
              <p:nvSpPr>
                <p:cNvPr id="233685" name="Line 212"/>
                <p:cNvSpPr>
                  <a:spLocks noChangeShapeType="1"/>
                </p:cNvSpPr>
                <p:nvPr/>
              </p:nvSpPr>
              <p:spPr bwMode="auto">
                <a:xfrm flipH="1">
                  <a:off x="172" y="404"/>
                  <a:ext cx="6"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6" name="Line 213"/>
                <p:cNvSpPr>
                  <a:spLocks noChangeShapeType="1"/>
                </p:cNvSpPr>
                <p:nvPr/>
              </p:nvSpPr>
              <p:spPr bwMode="auto">
                <a:xfrm flipH="1">
                  <a:off x="171" y="408"/>
                  <a:ext cx="1"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7" name="Line 214"/>
                <p:cNvSpPr>
                  <a:spLocks noChangeShapeType="1"/>
                </p:cNvSpPr>
                <p:nvPr/>
              </p:nvSpPr>
              <p:spPr bwMode="auto">
                <a:xfrm flipV="1">
                  <a:off x="171" y="408"/>
                  <a:ext cx="5"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8" name="Line 215"/>
                <p:cNvSpPr>
                  <a:spLocks noChangeShapeType="1"/>
                </p:cNvSpPr>
                <p:nvPr/>
              </p:nvSpPr>
              <p:spPr bwMode="auto">
                <a:xfrm flipV="1">
                  <a:off x="176" y="399"/>
                  <a:ext cx="36" cy="9"/>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89" name="Line 216"/>
                <p:cNvSpPr>
                  <a:spLocks noChangeShapeType="1"/>
                </p:cNvSpPr>
                <p:nvPr/>
              </p:nvSpPr>
              <p:spPr bwMode="auto">
                <a:xfrm>
                  <a:off x="212" y="399"/>
                  <a:ext cx="6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0" name="Line 217"/>
                <p:cNvSpPr>
                  <a:spLocks noChangeShapeType="1"/>
                </p:cNvSpPr>
                <p:nvPr/>
              </p:nvSpPr>
              <p:spPr bwMode="auto">
                <a:xfrm flipV="1">
                  <a:off x="273" y="399"/>
                  <a:ext cx="39"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1" name="Line 218"/>
                <p:cNvSpPr>
                  <a:spLocks noChangeShapeType="1"/>
                </p:cNvSpPr>
                <p:nvPr/>
              </p:nvSpPr>
              <p:spPr bwMode="auto">
                <a:xfrm flipV="1">
                  <a:off x="312" y="398"/>
                  <a:ext cx="39" cy="1"/>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2" name="Line 219"/>
                <p:cNvSpPr>
                  <a:spLocks noChangeShapeType="1"/>
                </p:cNvSpPr>
                <p:nvPr/>
              </p:nvSpPr>
              <p:spPr bwMode="auto">
                <a:xfrm flipV="1">
                  <a:off x="351" y="392"/>
                  <a:ext cx="56"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3" name="Line 220"/>
                <p:cNvSpPr>
                  <a:spLocks noChangeShapeType="1"/>
                </p:cNvSpPr>
                <p:nvPr/>
              </p:nvSpPr>
              <p:spPr bwMode="auto">
                <a:xfrm flipV="1">
                  <a:off x="407" y="388"/>
                  <a:ext cx="23"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4" name="Line 221"/>
                <p:cNvSpPr>
                  <a:spLocks noChangeShapeType="1"/>
                </p:cNvSpPr>
                <p:nvPr/>
              </p:nvSpPr>
              <p:spPr bwMode="auto">
                <a:xfrm flipV="1">
                  <a:off x="430" y="383"/>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5" name="Line 222"/>
                <p:cNvSpPr>
                  <a:spLocks noChangeShapeType="1"/>
                </p:cNvSpPr>
                <p:nvPr/>
              </p:nvSpPr>
              <p:spPr bwMode="auto">
                <a:xfrm flipV="1">
                  <a:off x="452" y="379"/>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6" name="Line 223"/>
                <p:cNvSpPr>
                  <a:spLocks noChangeShapeType="1"/>
                </p:cNvSpPr>
                <p:nvPr/>
              </p:nvSpPr>
              <p:spPr bwMode="auto">
                <a:xfrm flipV="1">
                  <a:off x="474" y="377"/>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7" name="Line 224"/>
                <p:cNvSpPr>
                  <a:spLocks noChangeShapeType="1"/>
                </p:cNvSpPr>
                <p:nvPr/>
              </p:nvSpPr>
              <p:spPr bwMode="auto">
                <a:xfrm flipV="1">
                  <a:off x="496" y="373"/>
                  <a:ext cx="58"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8" name="Line 225"/>
                <p:cNvSpPr>
                  <a:spLocks noChangeShapeType="1"/>
                </p:cNvSpPr>
                <p:nvPr/>
              </p:nvSpPr>
              <p:spPr bwMode="auto">
                <a:xfrm flipV="1">
                  <a:off x="554" y="372"/>
                  <a:ext cx="60"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699" name="Line 226"/>
                <p:cNvSpPr>
                  <a:spLocks noChangeShapeType="1"/>
                </p:cNvSpPr>
                <p:nvPr/>
              </p:nvSpPr>
              <p:spPr bwMode="auto">
                <a:xfrm flipV="1">
                  <a:off x="614" y="368"/>
                  <a:ext cx="116"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0" name="Line 227"/>
                <p:cNvSpPr>
                  <a:spLocks noChangeShapeType="1"/>
                </p:cNvSpPr>
                <p:nvPr/>
              </p:nvSpPr>
              <p:spPr bwMode="auto">
                <a:xfrm>
                  <a:off x="730" y="368"/>
                  <a:ext cx="16"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1" name="Line 228"/>
                <p:cNvSpPr>
                  <a:spLocks noChangeShapeType="1"/>
                </p:cNvSpPr>
                <p:nvPr/>
              </p:nvSpPr>
              <p:spPr bwMode="auto">
                <a:xfrm>
                  <a:off x="746" y="372"/>
                  <a:ext cx="16" cy="3"/>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2" name="Line 229"/>
                <p:cNvSpPr>
                  <a:spLocks noChangeShapeType="1"/>
                </p:cNvSpPr>
                <p:nvPr/>
              </p:nvSpPr>
              <p:spPr bwMode="auto">
                <a:xfrm>
                  <a:off x="762" y="375"/>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3" name="Line 230"/>
                <p:cNvSpPr>
                  <a:spLocks noChangeShapeType="1"/>
                </p:cNvSpPr>
                <p:nvPr/>
              </p:nvSpPr>
              <p:spPr bwMode="auto">
                <a:xfrm>
                  <a:off x="796" y="385"/>
                  <a:ext cx="32"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4" name="Line 231"/>
                <p:cNvSpPr>
                  <a:spLocks noChangeShapeType="1"/>
                </p:cNvSpPr>
                <p:nvPr/>
              </p:nvSpPr>
              <p:spPr bwMode="auto">
                <a:xfrm>
                  <a:off x="828" y="394"/>
                  <a:ext cx="17"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5" name="Line 232"/>
                <p:cNvSpPr>
                  <a:spLocks noChangeShapeType="1"/>
                </p:cNvSpPr>
                <p:nvPr/>
              </p:nvSpPr>
              <p:spPr bwMode="auto">
                <a:xfrm>
                  <a:off x="845" y="398"/>
                  <a:ext cx="14" cy="1"/>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6" name="Line 233"/>
                <p:cNvSpPr>
                  <a:spLocks noChangeShapeType="1"/>
                </p:cNvSpPr>
                <p:nvPr/>
              </p:nvSpPr>
              <p:spPr bwMode="auto">
                <a:xfrm>
                  <a:off x="859" y="399"/>
                  <a:ext cx="85"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7" name="Line 234"/>
                <p:cNvSpPr>
                  <a:spLocks noChangeShapeType="1"/>
                </p:cNvSpPr>
                <p:nvPr/>
              </p:nvSpPr>
              <p:spPr bwMode="auto">
                <a:xfrm>
                  <a:off x="944" y="404"/>
                  <a:ext cx="58"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8" name="Line 235"/>
                <p:cNvSpPr>
                  <a:spLocks noChangeShapeType="1"/>
                </p:cNvSpPr>
                <p:nvPr/>
              </p:nvSpPr>
              <p:spPr bwMode="auto">
                <a:xfrm>
                  <a:off x="1002" y="409"/>
                  <a:ext cx="66"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09" name="Line 236"/>
                <p:cNvSpPr>
                  <a:spLocks noChangeShapeType="1"/>
                </p:cNvSpPr>
                <p:nvPr/>
              </p:nvSpPr>
              <p:spPr bwMode="auto">
                <a:xfrm>
                  <a:off x="1068" y="414"/>
                  <a:ext cx="2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0" name="Line 237"/>
                <p:cNvSpPr>
                  <a:spLocks noChangeShapeType="1"/>
                </p:cNvSpPr>
                <p:nvPr/>
              </p:nvSpPr>
              <p:spPr bwMode="auto">
                <a:xfrm flipV="1">
                  <a:off x="1088" y="411"/>
                  <a:ext cx="21" cy="3"/>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1" name="Line 238"/>
                <p:cNvSpPr>
                  <a:spLocks noChangeShapeType="1"/>
                </p:cNvSpPr>
                <p:nvPr/>
              </p:nvSpPr>
              <p:spPr bwMode="auto">
                <a:xfrm flipV="1">
                  <a:off x="1109" y="406"/>
                  <a:ext cx="27"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2" name="Line 239"/>
                <p:cNvSpPr>
                  <a:spLocks noChangeShapeType="1"/>
                </p:cNvSpPr>
                <p:nvPr/>
              </p:nvSpPr>
              <p:spPr bwMode="auto">
                <a:xfrm flipV="1">
                  <a:off x="1136" y="399"/>
                  <a:ext cx="39"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3" name="Line 240"/>
                <p:cNvSpPr>
                  <a:spLocks noChangeShapeType="1"/>
                </p:cNvSpPr>
                <p:nvPr/>
              </p:nvSpPr>
              <p:spPr bwMode="auto">
                <a:xfrm flipV="1">
                  <a:off x="1175" y="396"/>
                  <a:ext cx="230"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4" name="Line 241"/>
                <p:cNvSpPr>
                  <a:spLocks noChangeShapeType="1"/>
                </p:cNvSpPr>
                <p:nvPr/>
              </p:nvSpPr>
              <p:spPr bwMode="auto">
                <a:xfrm flipV="1">
                  <a:off x="1405" y="394"/>
                  <a:ext cx="116"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5" name="Line 242"/>
                <p:cNvSpPr>
                  <a:spLocks noChangeShapeType="1"/>
                </p:cNvSpPr>
                <p:nvPr/>
              </p:nvSpPr>
              <p:spPr bwMode="auto">
                <a:xfrm flipV="1">
                  <a:off x="1521" y="392"/>
                  <a:ext cx="115"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6" name="Line 243"/>
                <p:cNvSpPr>
                  <a:spLocks noChangeShapeType="1"/>
                </p:cNvSpPr>
                <p:nvPr/>
              </p:nvSpPr>
              <p:spPr bwMode="auto">
                <a:xfrm flipV="1">
                  <a:off x="1636" y="390"/>
                  <a:ext cx="23"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7" name="Line 244"/>
                <p:cNvSpPr>
                  <a:spLocks noChangeShapeType="1"/>
                </p:cNvSpPr>
                <p:nvPr/>
              </p:nvSpPr>
              <p:spPr bwMode="auto">
                <a:xfrm flipV="1">
                  <a:off x="1659" y="387"/>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8" name="Line 245"/>
                <p:cNvSpPr>
                  <a:spLocks noChangeShapeType="1"/>
                </p:cNvSpPr>
                <p:nvPr/>
              </p:nvSpPr>
              <p:spPr bwMode="auto">
                <a:xfrm flipV="1">
                  <a:off x="1681" y="380"/>
                  <a:ext cx="44" cy="7"/>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19" name="Line 246"/>
                <p:cNvSpPr>
                  <a:spLocks noChangeShapeType="1"/>
                </p:cNvSpPr>
                <p:nvPr/>
              </p:nvSpPr>
              <p:spPr bwMode="auto">
                <a:xfrm flipV="1">
                  <a:off x="1725" y="378"/>
                  <a:ext cx="22" cy="2"/>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0" name="Line 247"/>
                <p:cNvSpPr>
                  <a:spLocks noChangeShapeType="1"/>
                </p:cNvSpPr>
                <p:nvPr/>
              </p:nvSpPr>
              <p:spPr bwMode="auto">
                <a:xfrm flipV="1">
                  <a:off x="1747" y="377"/>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1" name="Line 248"/>
                <p:cNvSpPr>
                  <a:spLocks noChangeShapeType="1"/>
                </p:cNvSpPr>
                <p:nvPr/>
              </p:nvSpPr>
              <p:spPr bwMode="auto">
                <a:xfrm>
                  <a:off x="1769" y="377"/>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2" name="Line 249"/>
                <p:cNvSpPr>
                  <a:spLocks noChangeShapeType="1"/>
                </p:cNvSpPr>
                <p:nvPr/>
              </p:nvSpPr>
              <p:spPr bwMode="auto">
                <a:xfrm>
                  <a:off x="1791" y="379"/>
                  <a:ext cx="12" cy="1"/>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3" name="Line 250"/>
                <p:cNvSpPr>
                  <a:spLocks noChangeShapeType="1"/>
                </p:cNvSpPr>
                <p:nvPr/>
              </p:nvSpPr>
              <p:spPr bwMode="auto">
                <a:xfrm>
                  <a:off x="1803" y="380"/>
                  <a:ext cx="11" cy="4"/>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4" name="Line 251"/>
                <p:cNvSpPr>
                  <a:spLocks noChangeShapeType="1"/>
                </p:cNvSpPr>
                <p:nvPr/>
              </p:nvSpPr>
              <p:spPr bwMode="auto">
                <a:xfrm>
                  <a:off x="1814" y="384"/>
                  <a:ext cx="79"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5" name="Line 252"/>
                <p:cNvSpPr>
                  <a:spLocks noChangeShapeType="1"/>
                </p:cNvSpPr>
                <p:nvPr/>
              </p:nvSpPr>
              <p:spPr bwMode="auto">
                <a:xfrm>
                  <a:off x="1893" y="394"/>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6" name="Line 253"/>
                <p:cNvSpPr>
                  <a:spLocks noChangeShapeType="1"/>
                </p:cNvSpPr>
                <p:nvPr/>
              </p:nvSpPr>
              <p:spPr bwMode="auto">
                <a:xfrm>
                  <a:off x="1955" y="400"/>
                  <a:ext cx="73"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7" name="Line 254"/>
                <p:cNvSpPr>
                  <a:spLocks noChangeShapeType="1"/>
                </p:cNvSpPr>
                <p:nvPr/>
              </p:nvSpPr>
              <p:spPr bwMode="auto">
                <a:xfrm>
                  <a:off x="2028" y="404"/>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8" name="Line 255"/>
                <p:cNvSpPr>
                  <a:spLocks noChangeShapeType="1"/>
                </p:cNvSpPr>
                <p:nvPr/>
              </p:nvSpPr>
              <p:spPr bwMode="auto">
                <a:xfrm flipV="1">
                  <a:off x="2138" y="399"/>
                  <a:ext cx="18"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29" name="Line 256"/>
                <p:cNvSpPr>
                  <a:spLocks noChangeShapeType="1"/>
                </p:cNvSpPr>
                <p:nvPr/>
              </p:nvSpPr>
              <p:spPr bwMode="auto">
                <a:xfrm flipV="1">
                  <a:off x="2156" y="394"/>
                  <a:ext cx="15"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0" name="Line 257"/>
                <p:cNvSpPr>
                  <a:spLocks noChangeShapeType="1"/>
                </p:cNvSpPr>
                <p:nvPr/>
              </p:nvSpPr>
              <p:spPr bwMode="auto">
                <a:xfrm flipV="1">
                  <a:off x="2171" y="393"/>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1" name="Line 258"/>
                <p:cNvSpPr>
                  <a:spLocks noChangeShapeType="1"/>
                </p:cNvSpPr>
                <p:nvPr/>
              </p:nvSpPr>
              <p:spPr bwMode="auto">
                <a:xfrm flipV="1">
                  <a:off x="2179" y="392"/>
                  <a:ext cx="7"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2" name="Line 259"/>
                <p:cNvSpPr>
                  <a:spLocks noChangeShapeType="1"/>
                </p:cNvSpPr>
                <p:nvPr/>
              </p:nvSpPr>
              <p:spPr bwMode="auto">
                <a:xfrm>
                  <a:off x="2186" y="392"/>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3" name="Line 260"/>
                <p:cNvSpPr>
                  <a:spLocks noChangeShapeType="1"/>
                </p:cNvSpPr>
                <p:nvPr/>
              </p:nvSpPr>
              <p:spPr bwMode="auto">
                <a:xfrm>
                  <a:off x="2190" y="392"/>
                  <a:ext cx="3"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4" name="Line 261"/>
                <p:cNvSpPr>
                  <a:spLocks noChangeShapeType="1"/>
                </p:cNvSpPr>
                <p:nvPr/>
              </p:nvSpPr>
              <p:spPr bwMode="auto">
                <a:xfrm>
                  <a:off x="2193" y="393"/>
                  <a:ext cx="6"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5" name="Line 262"/>
                <p:cNvSpPr>
                  <a:spLocks noChangeShapeType="1"/>
                </p:cNvSpPr>
                <p:nvPr/>
              </p:nvSpPr>
              <p:spPr bwMode="auto">
                <a:xfrm>
                  <a:off x="2199" y="398"/>
                  <a:ext cx="6"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6" name="Line 263"/>
                <p:cNvSpPr>
                  <a:spLocks noChangeShapeType="1"/>
                </p:cNvSpPr>
                <p:nvPr/>
              </p:nvSpPr>
              <p:spPr bwMode="auto">
                <a:xfrm>
                  <a:off x="2205" y="403"/>
                  <a:ext cx="5"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7" name="Line 264"/>
                <p:cNvSpPr>
                  <a:spLocks noChangeShapeType="1"/>
                </p:cNvSpPr>
                <p:nvPr/>
              </p:nvSpPr>
              <p:spPr bwMode="auto">
                <a:xfrm flipV="1">
                  <a:off x="2210" y="323"/>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8" name="Line 265"/>
                <p:cNvSpPr>
                  <a:spLocks noChangeShapeType="1"/>
                </p:cNvSpPr>
                <p:nvPr/>
              </p:nvSpPr>
              <p:spPr bwMode="auto">
                <a:xfrm flipH="1" flipV="1">
                  <a:off x="2213" y="304"/>
                  <a:ext cx="5" cy="19"/>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39" name="Line 266"/>
                <p:cNvSpPr>
                  <a:spLocks noChangeShapeType="1"/>
                </p:cNvSpPr>
                <p:nvPr/>
              </p:nvSpPr>
              <p:spPr bwMode="auto">
                <a:xfrm flipH="1" flipV="1">
                  <a:off x="2208" y="284"/>
                  <a:ext cx="5" cy="20"/>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0" name="Line 267"/>
                <p:cNvSpPr>
                  <a:spLocks noChangeShapeType="1"/>
                </p:cNvSpPr>
                <p:nvPr/>
              </p:nvSpPr>
              <p:spPr bwMode="auto">
                <a:xfrm flipH="1" flipV="1">
                  <a:off x="2205" y="266"/>
                  <a:ext cx="3" cy="18"/>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1" name="Line 268"/>
                <p:cNvSpPr>
                  <a:spLocks noChangeShapeType="1"/>
                </p:cNvSpPr>
                <p:nvPr/>
              </p:nvSpPr>
              <p:spPr bwMode="auto">
                <a:xfrm flipH="1" flipV="1">
                  <a:off x="2202" y="246"/>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2" name="Line 269"/>
                <p:cNvSpPr>
                  <a:spLocks noChangeShapeType="1"/>
                </p:cNvSpPr>
                <p:nvPr/>
              </p:nvSpPr>
              <p:spPr bwMode="auto">
                <a:xfrm flipH="1" flipV="1">
                  <a:off x="2199" y="207"/>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3" name="Line 270"/>
                <p:cNvSpPr>
                  <a:spLocks noChangeShapeType="1"/>
                </p:cNvSpPr>
                <p:nvPr/>
              </p:nvSpPr>
              <p:spPr bwMode="auto">
                <a:xfrm flipV="1">
                  <a:off x="2199" y="166"/>
                  <a:ext cx="1"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4" name="Line 271"/>
                <p:cNvSpPr>
                  <a:spLocks noChangeShapeType="1"/>
                </p:cNvSpPr>
                <p:nvPr/>
              </p:nvSpPr>
              <p:spPr bwMode="auto">
                <a:xfrm flipV="1">
                  <a:off x="2199" y="125"/>
                  <a:ext cx="2"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5" name="Line 272"/>
                <p:cNvSpPr>
                  <a:spLocks noChangeShapeType="1"/>
                </p:cNvSpPr>
                <p:nvPr/>
              </p:nvSpPr>
              <p:spPr bwMode="auto">
                <a:xfrm flipV="1">
                  <a:off x="2201" y="86"/>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6" name="Line 273"/>
                <p:cNvSpPr>
                  <a:spLocks noChangeShapeType="1"/>
                </p:cNvSpPr>
                <p:nvPr/>
              </p:nvSpPr>
              <p:spPr bwMode="auto">
                <a:xfrm flipV="1">
                  <a:off x="2204" y="7"/>
                  <a:ext cx="6"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7" name="Line 274"/>
                <p:cNvSpPr>
                  <a:spLocks noChangeShapeType="1"/>
                </p:cNvSpPr>
                <p:nvPr/>
              </p:nvSpPr>
              <p:spPr bwMode="auto">
                <a:xfrm flipH="1">
                  <a:off x="229" y="7"/>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48" name="Freeform 275"/>
                <p:cNvSpPr>
                  <a:spLocks/>
                </p:cNvSpPr>
                <p:nvPr/>
              </p:nvSpPr>
              <p:spPr bwMode="auto">
                <a:xfrm>
                  <a:off x="91" y="0"/>
                  <a:ext cx="146" cy="132"/>
                </a:xfrm>
                <a:custGeom>
                  <a:avLst/>
                  <a:gdLst>
                    <a:gd name="T0" fmla="*/ 9 w 146"/>
                    <a:gd name="T1" fmla="*/ 130 h 132"/>
                    <a:gd name="T2" fmla="*/ 0 w 146"/>
                    <a:gd name="T3" fmla="*/ 132 h 132"/>
                    <a:gd name="T4" fmla="*/ 137 w 146"/>
                    <a:gd name="T5" fmla="*/ 1 h 132"/>
                    <a:gd name="T6" fmla="*/ 146 w 146"/>
                    <a:gd name="T7" fmla="*/ 0 h 132"/>
                    <a:gd name="T8" fmla="*/ 9 w 146"/>
                    <a:gd name="T9" fmla="*/ 130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0"/>
                      </a:moveTo>
                      <a:lnTo>
                        <a:pt x="0" y="132"/>
                      </a:lnTo>
                      <a:lnTo>
                        <a:pt x="137" y="1"/>
                      </a:lnTo>
                      <a:lnTo>
                        <a:pt x="146" y="0"/>
                      </a:lnTo>
                      <a:lnTo>
                        <a:pt x="9"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49" name="Line 276"/>
                <p:cNvSpPr>
                  <a:spLocks noChangeShapeType="1"/>
                </p:cNvSpPr>
                <p:nvPr/>
              </p:nvSpPr>
              <p:spPr bwMode="auto">
                <a:xfrm flipV="1">
                  <a:off x="100" y="0"/>
                  <a:ext cx="137" cy="130"/>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50" name="Freeform 277"/>
                <p:cNvSpPr>
                  <a:spLocks/>
                </p:cNvSpPr>
                <p:nvPr/>
              </p:nvSpPr>
              <p:spPr bwMode="auto">
                <a:xfrm>
                  <a:off x="96" y="0"/>
                  <a:ext cx="141" cy="132"/>
                </a:xfrm>
                <a:custGeom>
                  <a:avLst/>
                  <a:gdLst>
                    <a:gd name="T0" fmla="*/ 4 w 141"/>
                    <a:gd name="T1" fmla="*/ 130 h 132"/>
                    <a:gd name="T2" fmla="*/ 0 w 141"/>
                    <a:gd name="T3" fmla="*/ 132 h 132"/>
                    <a:gd name="T4" fmla="*/ 137 w 141"/>
                    <a:gd name="T5" fmla="*/ 1 h 132"/>
                    <a:gd name="T6" fmla="*/ 141 w 141"/>
                    <a:gd name="T7" fmla="*/ 0 h 132"/>
                    <a:gd name="T8" fmla="*/ 4 w 141"/>
                    <a:gd name="T9" fmla="*/ 130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0"/>
                      </a:moveTo>
                      <a:lnTo>
                        <a:pt x="0" y="132"/>
                      </a:lnTo>
                      <a:lnTo>
                        <a:pt x="137" y="1"/>
                      </a:lnTo>
                      <a:lnTo>
                        <a:pt x="141" y="0"/>
                      </a:lnTo>
                      <a:lnTo>
                        <a:pt x="4"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1" name="Freeform 278"/>
                <p:cNvSpPr>
                  <a:spLocks/>
                </p:cNvSpPr>
                <p:nvPr/>
              </p:nvSpPr>
              <p:spPr bwMode="auto">
                <a:xfrm>
                  <a:off x="91" y="1"/>
                  <a:ext cx="142" cy="131"/>
                </a:xfrm>
                <a:custGeom>
                  <a:avLst/>
                  <a:gdLst>
                    <a:gd name="T0" fmla="*/ 5 w 142"/>
                    <a:gd name="T1" fmla="*/ 131 h 131"/>
                    <a:gd name="T2" fmla="*/ 0 w 142"/>
                    <a:gd name="T3" fmla="*/ 131 h 131"/>
                    <a:gd name="T4" fmla="*/ 137 w 142"/>
                    <a:gd name="T5" fmla="*/ 0 h 131"/>
                    <a:gd name="T6" fmla="*/ 142 w 142"/>
                    <a:gd name="T7" fmla="*/ 0 h 131"/>
                    <a:gd name="T8" fmla="*/ 5 w 142"/>
                    <a:gd name="T9" fmla="*/ 131 h 131"/>
                    <a:gd name="T10" fmla="*/ 0 60000 65536"/>
                    <a:gd name="T11" fmla="*/ 0 60000 65536"/>
                    <a:gd name="T12" fmla="*/ 0 60000 65536"/>
                    <a:gd name="T13" fmla="*/ 0 60000 65536"/>
                    <a:gd name="T14" fmla="*/ 0 60000 65536"/>
                    <a:gd name="T15" fmla="*/ 0 w 142"/>
                    <a:gd name="T16" fmla="*/ 0 h 131"/>
                    <a:gd name="T17" fmla="*/ 142 w 142"/>
                    <a:gd name="T18" fmla="*/ 131 h 131"/>
                  </a:gdLst>
                  <a:ahLst/>
                  <a:cxnLst>
                    <a:cxn ang="T10">
                      <a:pos x="T0" y="T1"/>
                    </a:cxn>
                    <a:cxn ang="T11">
                      <a:pos x="T2" y="T3"/>
                    </a:cxn>
                    <a:cxn ang="T12">
                      <a:pos x="T4" y="T5"/>
                    </a:cxn>
                    <a:cxn ang="T13">
                      <a:pos x="T6" y="T7"/>
                    </a:cxn>
                    <a:cxn ang="T14">
                      <a:pos x="T8" y="T9"/>
                    </a:cxn>
                  </a:cxnLst>
                  <a:rect l="T15" t="T16" r="T17" b="T18"/>
                  <a:pathLst>
                    <a:path w="142" h="131">
                      <a:moveTo>
                        <a:pt x="5" y="131"/>
                      </a:moveTo>
                      <a:lnTo>
                        <a:pt x="0" y="131"/>
                      </a:lnTo>
                      <a:lnTo>
                        <a:pt x="137" y="0"/>
                      </a:lnTo>
                      <a:lnTo>
                        <a:pt x="142" y="0"/>
                      </a:lnTo>
                      <a:lnTo>
                        <a:pt x="5"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2" name="Freeform 279"/>
                <p:cNvSpPr>
                  <a:spLocks/>
                </p:cNvSpPr>
                <p:nvPr/>
              </p:nvSpPr>
              <p:spPr bwMode="auto">
                <a:xfrm>
                  <a:off x="82" y="1"/>
                  <a:ext cx="146" cy="131"/>
                </a:xfrm>
                <a:custGeom>
                  <a:avLst/>
                  <a:gdLst>
                    <a:gd name="T0" fmla="*/ 9 w 146"/>
                    <a:gd name="T1" fmla="*/ 131 h 131"/>
                    <a:gd name="T2" fmla="*/ 0 w 146"/>
                    <a:gd name="T3" fmla="*/ 131 h 131"/>
                    <a:gd name="T4" fmla="*/ 137 w 146"/>
                    <a:gd name="T5" fmla="*/ 0 h 131"/>
                    <a:gd name="T6" fmla="*/ 146 w 146"/>
                    <a:gd name="T7" fmla="*/ 0 h 131"/>
                    <a:gd name="T8" fmla="*/ 9 w 146"/>
                    <a:gd name="T9" fmla="*/ 131 h 131"/>
                    <a:gd name="T10" fmla="*/ 0 60000 65536"/>
                    <a:gd name="T11" fmla="*/ 0 60000 65536"/>
                    <a:gd name="T12" fmla="*/ 0 60000 65536"/>
                    <a:gd name="T13" fmla="*/ 0 60000 65536"/>
                    <a:gd name="T14" fmla="*/ 0 60000 65536"/>
                    <a:gd name="T15" fmla="*/ 0 w 146"/>
                    <a:gd name="T16" fmla="*/ 0 h 131"/>
                    <a:gd name="T17" fmla="*/ 146 w 146"/>
                    <a:gd name="T18" fmla="*/ 131 h 131"/>
                  </a:gdLst>
                  <a:ahLst/>
                  <a:cxnLst>
                    <a:cxn ang="T10">
                      <a:pos x="T0" y="T1"/>
                    </a:cxn>
                    <a:cxn ang="T11">
                      <a:pos x="T2" y="T3"/>
                    </a:cxn>
                    <a:cxn ang="T12">
                      <a:pos x="T4" y="T5"/>
                    </a:cxn>
                    <a:cxn ang="T13">
                      <a:pos x="T6" y="T7"/>
                    </a:cxn>
                    <a:cxn ang="T14">
                      <a:pos x="T8" y="T9"/>
                    </a:cxn>
                  </a:cxnLst>
                  <a:rect l="T15" t="T16" r="T17" b="T18"/>
                  <a:pathLst>
                    <a:path w="146" h="131">
                      <a:moveTo>
                        <a:pt x="9" y="131"/>
                      </a:moveTo>
                      <a:lnTo>
                        <a:pt x="0" y="131"/>
                      </a:lnTo>
                      <a:lnTo>
                        <a:pt x="137" y="0"/>
                      </a:lnTo>
                      <a:lnTo>
                        <a:pt x="146" y="0"/>
                      </a:lnTo>
                      <a:lnTo>
                        <a:pt x="9"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3" name="Line 280"/>
                <p:cNvSpPr>
                  <a:spLocks noChangeShapeType="1"/>
                </p:cNvSpPr>
                <p:nvPr/>
              </p:nvSpPr>
              <p:spPr bwMode="auto">
                <a:xfrm flipV="1">
                  <a:off x="91" y="1"/>
                  <a:ext cx="137" cy="131"/>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54" name="Freeform 281"/>
                <p:cNvSpPr>
                  <a:spLocks/>
                </p:cNvSpPr>
                <p:nvPr/>
              </p:nvSpPr>
              <p:spPr bwMode="auto">
                <a:xfrm>
                  <a:off x="88" y="1"/>
                  <a:ext cx="140" cy="131"/>
                </a:xfrm>
                <a:custGeom>
                  <a:avLst/>
                  <a:gdLst>
                    <a:gd name="T0" fmla="*/ 3 w 140"/>
                    <a:gd name="T1" fmla="*/ 131 h 131"/>
                    <a:gd name="T2" fmla="*/ 0 w 140"/>
                    <a:gd name="T3" fmla="*/ 131 h 131"/>
                    <a:gd name="T4" fmla="*/ 137 w 140"/>
                    <a:gd name="T5" fmla="*/ 0 h 131"/>
                    <a:gd name="T6" fmla="*/ 140 w 140"/>
                    <a:gd name="T7" fmla="*/ 0 h 131"/>
                    <a:gd name="T8" fmla="*/ 3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3" y="131"/>
                      </a:moveTo>
                      <a:lnTo>
                        <a:pt x="0" y="131"/>
                      </a:lnTo>
                      <a:lnTo>
                        <a:pt x="137" y="0"/>
                      </a:lnTo>
                      <a:lnTo>
                        <a:pt x="140" y="0"/>
                      </a:lnTo>
                      <a:lnTo>
                        <a:pt x="3"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5" name="Freeform 282"/>
                <p:cNvSpPr>
                  <a:spLocks/>
                </p:cNvSpPr>
                <p:nvPr/>
              </p:nvSpPr>
              <p:spPr bwMode="auto">
                <a:xfrm>
                  <a:off x="84" y="1"/>
                  <a:ext cx="141" cy="131"/>
                </a:xfrm>
                <a:custGeom>
                  <a:avLst/>
                  <a:gdLst>
                    <a:gd name="T0" fmla="*/ 4 w 141"/>
                    <a:gd name="T1" fmla="*/ 131 h 131"/>
                    <a:gd name="T2" fmla="*/ 0 w 141"/>
                    <a:gd name="T3" fmla="*/ 131 h 131"/>
                    <a:gd name="T4" fmla="*/ 138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8" y="0"/>
                      </a:lnTo>
                      <a:lnTo>
                        <a:pt x="141" y="0"/>
                      </a:lnTo>
                      <a:lnTo>
                        <a:pt x="4"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6" name="Freeform 283"/>
                <p:cNvSpPr>
                  <a:spLocks/>
                </p:cNvSpPr>
                <p:nvPr/>
              </p:nvSpPr>
              <p:spPr bwMode="auto">
                <a:xfrm>
                  <a:off x="82" y="1"/>
                  <a:ext cx="140" cy="131"/>
                </a:xfrm>
                <a:custGeom>
                  <a:avLst/>
                  <a:gdLst>
                    <a:gd name="T0" fmla="*/ 2 w 140"/>
                    <a:gd name="T1" fmla="*/ 131 h 131"/>
                    <a:gd name="T2" fmla="*/ 0 w 140"/>
                    <a:gd name="T3" fmla="*/ 131 h 131"/>
                    <a:gd name="T4" fmla="*/ 137 w 140"/>
                    <a:gd name="T5" fmla="*/ 0 h 131"/>
                    <a:gd name="T6" fmla="*/ 140 w 140"/>
                    <a:gd name="T7" fmla="*/ 0 h 131"/>
                    <a:gd name="T8" fmla="*/ 2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2" y="131"/>
                      </a:moveTo>
                      <a:lnTo>
                        <a:pt x="0" y="131"/>
                      </a:lnTo>
                      <a:lnTo>
                        <a:pt x="137" y="0"/>
                      </a:lnTo>
                      <a:lnTo>
                        <a:pt x="140" y="0"/>
                      </a:lnTo>
                      <a:lnTo>
                        <a:pt x="2"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7" name="Freeform 284"/>
                <p:cNvSpPr>
                  <a:spLocks/>
                </p:cNvSpPr>
                <p:nvPr/>
              </p:nvSpPr>
              <p:spPr bwMode="auto">
                <a:xfrm>
                  <a:off x="74" y="1"/>
                  <a:ext cx="145" cy="132"/>
                </a:xfrm>
                <a:custGeom>
                  <a:avLst/>
                  <a:gdLst>
                    <a:gd name="T0" fmla="*/ 8 w 145"/>
                    <a:gd name="T1" fmla="*/ 131 h 132"/>
                    <a:gd name="T2" fmla="*/ 0 w 145"/>
                    <a:gd name="T3" fmla="*/ 132 h 132"/>
                    <a:gd name="T4" fmla="*/ 137 w 145"/>
                    <a:gd name="T5" fmla="*/ 1 h 132"/>
                    <a:gd name="T6" fmla="*/ 145 w 145"/>
                    <a:gd name="T7" fmla="*/ 0 h 132"/>
                    <a:gd name="T8" fmla="*/ 8 w 145"/>
                    <a:gd name="T9" fmla="*/ 131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8" y="131"/>
                      </a:moveTo>
                      <a:lnTo>
                        <a:pt x="0" y="132"/>
                      </a:lnTo>
                      <a:lnTo>
                        <a:pt x="137" y="1"/>
                      </a:lnTo>
                      <a:lnTo>
                        <a:pt x="145" y="0"/>
                      </a:lnTo>
                      <a:lnTo>
                        <a:pt x="8"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58" name="Line 285"/>
                <p:cNvSpPr>
                  <a:spLocks noChangeShapeType="1"/>
                </p:cNvSpPr>
                <p:nvPr/>
              </p:nvSpPr>
              <p:spPr bwMode="auto">
                <a:xfrm flipV="1">
                  <a:off x="82" y="1"/>
                  <a:ext cx="137" cy="131"/>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59" name="Freeform 286"/>
                <p:cNvSpPr>
                  <a:spLocks/>
                </p:cNvSpPr>
                <p:nvPr/>
              </p:nvSpPr>
              <p:spPr bwMode="auto">
                <a:xfrm>
                  <a:off x="78" y="1"/>
                  <a:ext cx="141" cy="132"/>
                </a:xfrm>
                <a:custGeom>
                  <a:avLst/>
                  <a:gdLst>
                    <a:gd name="T0" fmla="*/ 4 w 141"/>
                    <a:gd name="T1" fmla="*/ 131 h 132"/>
                    <a:gd name="T2" fmla="*/ 0 w 141"/>
                    <a:gd name="T3" fmla="*/ 132 h 132"/>
                    <a:gd name="T4" fmla="*/ 137 w 141"/>
                    <a:gd name="T5" fmla="*/ 1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7" y="1"/>
                      </a:lnTo>
                      <a:lnTo>
                        <a:pt x="141" y="0"/>
                      </a:lnTo>
                      <a:lnTo>
                        <a:pt x="4"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60" name="Freeform 287"/>
                <p:cNvSpPr>
                  <a:spLocks/>
                </p:cNvSpPr>
                <p:nvPr/>
              </p:nvSpPr>
              <p:spPr bwMode="auto">
                <a:xfrm>
                  <a:off x="74" y="2"/>
                  <a:ext cx="141" cy="131"/>
                </a:xfrm>
                <a:custGeom>
                  <a:avLst/>
                  <a:gdLst>
                    <a:gd name="T0" fmla="*/ 4 w 141"/>
                    <a:gd name="T1" fmla="*/ 131 h 131"/>
                    <a:gd name="T2" fmla="*/ 0 w 141"/>
                    <a:gd name="T3" fmla="*/ 131 h 131"/>
                    <a:gd name="T4" fmla="*/ 137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7" y="0"/>
                      </a:lnTo>
                      <a:lnTo>
                        <a:pt x="141" y="0"/>
                      </a:lnTo>
                      <a:lnTo>
                        <a:pt x="4"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61" name="Freeform 288"/>
                <p:cNvSpPr>
                  <a:spLocks/>
                </p:cNvSpPr>
                <p:nvPr/>
              </p:nvSpPr>
              <p:spPr bwMode="auto">
                <a:xfrm>
                  <a:off x="70" y="2"/>
                  <a:ext cx="141" cy="133"/>
                </a:xfrm>
                <a:custGeom>
                  <a:avLst/>
                  <a:gdLst>
                    <a:gd name="T0" fmla="*/ 4 w 141"/>
                    <a:gd name="T1" fmla="*/ 131 h 133"/>
                    <a:gd name="T2" fmla="*/ 0 w 141"/>
                    <a:gd name="T3" fmla="*/ 133 h 133"/>
                    <a:gd name="T4" fmla="*/ 137 w 141"/>
                    <a:gd name="T5" fmla="*/ 3 h 133"/>
                    <a:gd name="T6" fmla="*/ 141 w 141"/>
                    <a:gd name="T7" fmla="*/ 0 h 133"/>
                    <a:gd name="T8" fmla="*/ 4 w 141"/>
                    <a:gd name="T9" fmla="*/ 131 h 133"/>
                    <a:gd name="T10" fmla="*/ 0 60000 65536"/>
                    <a:gd name="T11" fmla="*/ 0 60000 65536"/>
                    <a:gd name="T12" fmla="*/ 0 60000 65536"/>
                    <a:gd name="T13" fmla="*/ 0 60000 65536"/>
                    <a:gd name="T14" fmla="*/ 0 60000 65536"/>
                    <a:gd name="T15" fmla="*/ 0 w 141"/>
                    <a:gd name="T16" fmla="*/ 0 h 133"/>
                    <a:gd name="T17" fmla="*/ 141 w 141"/>
                    <a:gd name="T18" fmla="*/ 133 h 133"/>
                  </a:gdLst>
                  <a:ahLst/>
                  <a:cxnLst>
                    <a:cxn ang="T10">
                      <a:pos x="T0" y="T1"/>
                    </a:cxn>
                    <a:cxn ang="T11">
                      <a:pos x="T2" y="T3"/>
                    </a:cxn>
                    <a:cxn ang="T12">
                      <a:pos x="T4" y="T5"/>
                    </a:cxn>
                    <a:cxn ang="T13">
                      <a:pos x="T6" y="T7"/>
                    </a:cxn>
                    <a:cxn ang="T14">
                      <a:pos x="T8" y="T9"/>
                    </a:cxn>
                  </a:cxnLst>
                  <a:rect l="T15" t="T16" r="T17" b="T18"/>
                  <a:pathLst>
                    <a:path w="141" h="133">
                      <a:moveTo>
                        <a:pt x="4" y="131"/>
                      </a:moveTo>
                      <a:lnTo>
                        <a:pt x="0" y="133"/>
                      </a:lnTo>
                      <a:lnTo>
                        <a:pt x="137" y="3"/>
                      </a:lnTo>
                      <a:lnTo>
                        <a:pt x="141" y="0"/>
                      </a:lnTo>
                      <a:lnTo>
                        <a:pt x="4" y="131"/>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62" name="Line 289"/>
                <p:cNvSpPr>
                  <a:spLocks noChangeShapeType="1"/>
                </p:cNvSpPr>
                <p:nvPr/>
              </p:nvSpPr>
              <p:spPr bwMode="auto">
                <a:xfrm flipV="1">
                  <a:off x="74" y="2"/>
                  <a:ext cx="137" cy="131"/>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63" name="Freeform 290"/>
                <p:cNvSpPr>
                  <a:spLocks/>
                </p:cNvSpPr>
                <p:nvPr/>
              </p:nvSpPr>
              <p:spPr bwMode="auto">
                <a:xfrm>
                  <a:off x="48" y="390"/>
                  <a:ext cx="145" cy="137"/>
                </a:xfrm>
                <a:custGeom>
                  <a:avLst/>
                  <a:gdLst>
                    <a:gd name="T0" fmla="*/ 8 w 145"/>
                    <a:gd name="T1" fmla="*/ 131 h 137"/>
                    <a:gd name="T2" fmla="*/ 0 w 145"/>
                    <a:gd name="T3" fmla="*/ 137 h 137"/>
                    <a:gd name="T4" fmla="*/ 137 w 145"/>
                    <a:gd name="T5" fmla="*/ 6 h 137"/>
                    <a:gd name="T6" fmla="*/ 145 w 145"/>
                    <a:gd name="T7" fmla="*/ 0 h 137"/>
                    <a:gd name="T8" fmla="*/ 8 w 145"/>
                    <a:gd name="T9" fmla="*/ 131 h 137"/>
                    <a:gd name="T10" fmla="*/ 0 60000 65536"/>
                    <a:gd name="T11" fmla="*/ 0 60000 65536"/>
                    <a:gd name="T12" fmla="*/ 0 60000 65536"/>
                    <a:gd name="T13" fmla="*/ 0 60000 65536"/>
                    <a:gd name="T14" fmla="*/ 0 60000 65536"/>
                    <a:gd name="T15" fmla="*/ 0 w 145"/>
                    <a:gd name="T16" fmla="*/ 0 h 137"/>
                    <a:gd name="T17" fmla="*/ 145 w 145"/>
                    <a:gd name="T18" fmla="*/ 137 h 137"/>
                  </a:gdLst>
                  <a:ahLst/>
                  <a:cxnLst>
                    <a:cxn ang="T10">
                      <a:pos x="T0" y="T1"/>
                    </a:cxn>
                    <a:cxn ang="T11">
                      <a:pos x="T2" y="T3"/>
                    </a:cxn>
                    <a:cxn ang="T12">
                      <a:pos x="T4" y="T5"/>
                    </a:cxn>
                    <a:cxn ang="T13">
                      <a:pos x="T6" y="T7"/>
                    </a:cxn>
                    <a:cxn ang="T14">
                      <a:pos x="T8" y="T9"/>
                    </a:cxn>
                  </a:cxnLst>
                  <a:rect l="T15" t="T16" r="T17" b="T18"/>
                  <a:pathLst>
                    <a:path w="145" h="137">
                      <a:moveTo>
                        <a:pt x="8" y="131"/>
                      </a:moveTo>
                      <a:lnTo>
                        <a:pt x="0" y="137"/>
                      </a:lnTo>
                      <a:lnTo>
                        <a:pt x="137" y="6"/>
                      </a:lnTo>
                      <a:lnTo>
                        <a:pt x="145" y="0"/>
                      </a:lnTo>
                      <a:lnTo>
                        <a:pt x="8" y="131"/>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64" name="Line 291"/>
                <p:cNvSpPr>
                  <a:spLocks noChangeShapeType="1"/>
                </p:cNvSpPr>
                <p:nvPr/>
              </p:nvSpPr>
              <p:spPr bwMode="auto">
                <a:xfrm flipV="1">
                  <a:off x="56" y="390"/>
                  <a:ext cx="137" cy="131"/>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65" name="Freeform 292"/>
                <p:cNvSpPr>
                  <a:spLocks/>
                </p:cNvSpPr>
                <p:nvPr/>
              </p:nvSpPr>
              <p:spPr bwMode="auto">
                <a:xfrm>
                  <a:off x="43" y="396"/>
                  <a:ext cx="142" cy="135"/>
                </a:xfrm>
                <a:custGeom>
                  <a:avLst/>
                  <a:gdLst>
                    <a:gd name="T0" fmla="*/ 5 w 142"/>
                    <a:gd name="T1" fmla="*/ 131 h 135"/>
                    <a:gd name="T2" fmla="*/ 0 w 142"/>
                    <a:gd name="T3" fmla="*/ 135 h 135"/>
                    <a:gd name="T4" fmla="*/ 137 w 142"/>
                    <a:gd name="T5" fmla="*/ 4 h 135"/>
                    <a:gd name="T6" fmla="*/ 142 w 142"/>
                    <a:gd name="T7" fmla="*/ 0 h 135"/>
                    <a:gd name="T8" fmla="*/ 5 w 142"/>
                    <a:gd name="T9" fmla="*/ 131 h 135"/>
                    <a:gd name="T10" fmla="*/ 0 60000 65536"/>
                    <a:gd name="T11" fmla="*/ 0 60000 65536"/>
                    <a:gd name="T12" fmla="*/ 0 60000 65536"/>
                    <a:gd name="T13" fmla="*/ 0 60000 65536"/>
                    <a:gd name="T14" fmla="*/ 0 60000 65536"/>
                    <a:gd name="T15" fmla="*/ 0 w 142"/>
                    <a:gd name="T16" fmla="*/ 0 h 135"/>
                    <a:gd name="T17" fmla="*/ 142 w 142"/>
                    <a:gd name="T18" fmla="*/ 135 h 135"/>
                  </a:gdLst>
                  <a:ahLst/>
                  <a:cxnLst>
                    <a:cxn ang="T10">
                      <a:pos x="T0" y="T1"/>
                    </a:cxn>
                    <a:cxn ang="T11">
                      <a:pos x="T2" y="T3"/>
                    </a:cxn>
                    <a:cxn ang="T12">
                      <a:pos x="T4" y="T5"/>
                    </a:cxn>
                    <a:cxn ang="T13">
                      <a:pos x="T6" y="T7"/>
                    </a:cxn>
                    <a:cxn ang="T14">
                      <a:pos x="T8" y="T9"/>
                    </a:cxn>
                  </a:cxnLst>
                  <a:rect l="T15" t="T16" r="T17" b="T18"/>
                  <a:pathLst>
                    <a:path w="142" h="135">
                      <a:moveTo>
                        <a:pt x="5" y="131"/>
                      </a:moveTo>
                      <a:lnTo>
                        <a:pt x="0" y="135"/>
                      </a:lnTo>
                      <a:lnTo>
                        <a:pt x="137" y="4"/>
                      </a:lnTo>
                      <a:lnTo>
                        <a:pt x="142" y="0"/>
                      </a:lnTo>
                      <a:lnTo>
                        <a:pt x="5"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66" name="Line 293"/>
                <p:cNvSpPr>
                  <a:spLocks noChangeShapeType="1"/>
                </p:cNvSpPr>
                <p:nvPr/>
              </p:nvSpPr>
              <p:spPr bwMode="auto">
                <a:xfrm flipV="1">
                  <a:off x="48" y="396"/>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67" name="Freeform 294"/>
                <p:cNvSpPr>
                  <a:spLocks/>
                </p:cNvSpPr>
                <p:nvPr/>
              </p:nvSpPr>
              <p:spPr bwMode="auto">
                <a:xfrm>
                  <a:off x="2081" y="315"/>
                  <a:ext cx="145" cy="216"/>
                </a:xfrm>
                <a:custGeom>
                  <a:avLst/>
                  <a:gdLst>
                    <a:gd name="T0" fmla="*/ 0 w 145"/>
                    <a:gd name="T1" fmla="*/ 216 h 216"/>
                    <a:gd name="T2" fmla="*/ 8 w 145"/>
                    <a:gd name="T3" fmla="*/ 131 h 216"/>
                    <a:gd name="T4" fmla="*/ 145 w 145"/>
                    <a:gd name="T5" fmla="*/ 0 h 216"/>
                    <a:gd name="T6" fmla="*/ 137 w 145"/>
                    <a:gd name="T7" fmla="*/ 84 h 216"/>
                    <a:gd name="T8" fmla="*/ 0 w 145"/>
                    <a:gd name="T9" fmla="*/ 216 h 216"/>
                    <a:gd name="T10" fmla="*/ 0 60000 65536"/>
                    <a:gd name="T11" fmla="*/ 0 60000 65536"/>
                    <a:gd name="T12" fmla="*/ 0 60000 65536"/>
                    <a:gd name="T13" fmla="*/ 0 60000 65536"/>
                    <a:gd name="T14" fmla="*/ 0 60000 65536"/>
                    <a:gd name="T15" fmla="*/ 0 w 145"/>
                    <a:gd name="T16" fmla="*/ 0 h 216"/>
                    <a:gd name="T17" fmla="*/ 145 w 145"/>
                    <a:gd name="T18" fmla="*/ 216 h 216"/>
                  </a:gdLst>
                  <a:ahLst/>
                  <a:cxnLst>
                    <a:cxn ang="T10">
                      <a:pos x="T0" y="T1"/>
                    </a:cxn>
                    <a:cxn ang="T11">
                      <a:pos x="T2" y="T3"/>
                    </a:cxn>
                    <a:cxn ang="T12">
                      <a:pos x="T4" y="T5"/>
                    </a:cxn>
                    <a:cxn ang="T13">
                      <a:pos x="T6" y="T7"/>
                    </a:cxn>
                    <a:cxn ang="T14">
                      <a:pos x="T8" y="T9"/>
                    </a:cxn>
                  </a:cxnLst>
                  <a:rect l="T15" t="T16" r="T17" b="T18"/>
                  <a:pathLst>
                    <a:path w="145" h="216">
                      <a:moveTo>
                        <a:pt x="0" y="216"/>
                      </a:moveTo>
                      <a:lnTo>
                        <a:pt x="8" y="131"/>
                      </a:lnTo>
                      <a:lnTo>
                        <a:pt x="145" y="0"/>
                      </a:lnTo>
                      <a:lnTo>
                        <a:pt x="137" y="84"/>
                      </a:lnTo>
                      <a:lnTo>
                        <a:pt x="0" y="21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68" name="Line 295"/>
                <p:cNvSpPr>
                  <a:spLocks noChangeShapeType="1"/>
                </p:cNvSpPr>
                <p:nvPr/>
              </p:nvSpPr>
              <p:spPr bwMode="auto">
                <a:xfrm flipV="1">
                  <a:off x="2081" y="399"/>
                  <a:ext cx="137" cy="132"/>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69" name="Freeform 296"/>
                <p:cNvSpPr>
                  <a:spLocks/>
                </p:cNvSpPr>
                <p:nvPr/>
              </p:nvSpPr>
              <p:spPr bwMode="auto">
                <a:xfrm>
                  <a:off x="2083" y="297"/>
                  <a:ext cx="143" cy="149"/>
                </a:xfrm>
                <a:custGeom>
                  <a:avLst/>
                  <a:gdLst>
                    <a:gd name="T0" fmla="*/ 6 w 143"/>
                    <a:gd name="T1" fmla="*/ 149 h 149"/>
                    <a:gd name="T2" fmla="*/ 0 w 143"/>
                    <a:gd name="T3" fmla="*/ 130 h 149"/>
                    <a:gd name="T4" fmla="*/ 138 w 143"/>
                    <a:gd name="T5" fmla="*/ 0 h 149"/>
                    <a:gd name="T6" fmla="*/ 143 w 143"/>
                    <a:gd name="T7" fmla="*/ 18 h 149"/>
                    <a:gd name="T8" fmla="*/ 6 w 143"/>
                    <a:gd name="T9" fmla="*/ 149 h 149"/>
                    <a:gd name="T10" fmla="*/ 0 60000 65536"/>
                    <a:gd name="T11" fmla="*/ 0 60000 65536"/>
                    <a:gd name="T12" fmla="*/ 0 60000 65536"/>
                    <a:gd name="T13" fmla="*/ 0 60000 65536"/>
                    <a:gd name="T14" fmla="*/ 0 60000 65536"/>
                    <a:gd name="T15" fmla="*/ 0 w 143"/>
                    <a:gd name="T16" fmla="*/ 0 h 149"/>
                    <a:gd name="T17" fmla="*/ 143 w 143"/>
                    <a:gd name="T18" fmla="*/ 149 h 149"/>
                  </a:gdLst>
                  <a:ahLst/>
                  <a:cxnLst>
                    <a:cxn ang="T10">
                      <a:pos x="T0" y="T1"/>
                    </a:cxn>
                    <a:cxn ang="T11">
                      <a:pos x="T2" y="T3"/>
                    </a:cxn>
                    <a:cxn ang="T12">
                      <a:pos x="T4" y="T5"/>
                    </a:cxn>
                    <a:cxn ang="T13">
                      <a:pos x="T6" y="T7"/>
                    </a:cxn>
                    <a:cxn ang="T14">
                      <a:pos x="T8" y="T9"/>
                    </a:cxn>
                  </a:cxnLst>
                  <a:rect l="T15" t="T16" r="T17" b="T18"/>
                  <a:pathLst>
                    <a:path w="143" h="149">
                      <a:moveTo>
                        <a:pt x="6" y="149"/>
                      </a:moveTo>
                      <a:lnTo>
                        <a:pt x="0" y="130"/>
                      </a:lnTo>
                      <a:lnTo>
                        <a:pt x="138" y="0"/>
                      </a:lnTo>
                      <a:lnTo>
                        <a:pt x="143" y="18"/>
                      </a:lnTo>
                      <a:lnTo>
                        <a:pt x="6" y="149"/>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70" name="Line 297"/>
                <p:cNvSpPr>
                  <a:spLocks noChangeShapeType="1"/>
                </p:cNvSpPr>
                <p:nvPr/>
              </p:nvSpPr>
              <p:spPr bwMode="auto">
                <a:xfrm flipV="1">
                  <a:off x="2089" y="315"/>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71" name="Freeform 298"/>
                <p:cNvSpPr>
                  <a:spLocks/>
                </p:cNvSpPr>
                <p:nvPr/>
              </p:nvSpPr>
              <p:spPr bwMode="auto">
                <a:xfrm>
                  <a:off x="2078" y="277"/>
                  <a:ext cx="143" cy="150"/>
                </a:xfrm>
                <a:custGeom>
                  <a:avLst/>
                  <a:gdLst>
                    <a:gd name="T0" fmla="*/ 5 w 143"/>
                    <a:gd name="T1" fmla="*/ 150 h 150"/>
                    <a:gd name="T2" fmla="*/ 0 w 143"/>
                    <a:gd name="T3" fmla="*/ 131 h 150"/>
                    <a:gd name="T4" fmla="*/ 137 w 143"/>
                    <a:gd name="T5" fmla="*/ 0 h 150"/>
                    <a:gd name="T6" fmla="*/ 143 w 143"/>
                    <a:gd name="T7" fmla="*/ 20 h 150"/>
                    <a:gd name="T8" fmla="*/ 5 w 143"/>
                    <a:gd name="T9" fmla="*/ 150 h 150"/>
                    <a:gd name="T10" fmla="*/ 0 60000 65536"/>
                    <a:gd name="T11" fmla="*/ 0 60000 65536"/>
                    <a:gd name="T12" fmla="*/ 0 60000 65536"/>
                    <a:gd name="T13" fmla="*/ 0 60000 65536"/>
                    <a:gd name="T14" fmla="*/ 0 60000 65536"/>
                    <a:gd name="T15" fmla="*/ 0 w 143"/>
                    <a:gd name="T16" fmla="*/ 0 h 150"/>
                    <a:gd name="T17" fmla="*/ 143 w 143"/>
                    <a:gd name="T18" fmla="*/ 150 h 150"/>
                  </a:gdLst>
                  <a:ahLst/>
                  <a:cxnLst>
                    <a:cxn ang="T10">
                      <a:pos x="T0" y="T1"/>
                    </a:cxn>
                    <a:cxn ang="T11">
                      <a:pos x="T2" y="T3"/>
                    </a:cxn>
                    <a:cxn ang="T12">
                      <a:pos x="T4" y="T5"/>
                    </a:cxn>
                    <a:cxn ang="T13">
                      <a:pos x="T6" y="T7"/>
                    </a:cxn>
                    <a:cxn ang="T14">
                      <a:pos x="T8" y="T9"/>
                    </a:cxn>
                  </a:cxnLst>
                  <a:rect l="T15" t="T16" r="T17" b="T18"/>
                  <a:pathLst>
                    <a:path w="143" h="150">
                      <a:moveTo>
                        <a:pt x="5" y="150"/>
                      </a:moveTo>
                      <a:lnTo>
                        <a:pt x="0" y="131"/>
                      </a:lnTo>
                      <a:lnTo>
                        <a:pt x="137" y="0"/>
                      </a:lnTo>
                      <a:lnTo>
                        <a:pt x="143" y="20"/>
                      </a:lnTo>
                      <a:lnTo>
                        <a:pt x="5" y="150"/>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72" name="Line 299"/>
                <p:cNvSpPr>
                  <a:spLocks noChangeShapeType="1"/>
                </p:cNvSpPr>
                <p:nvPr/>
              </p:nvSpPr>
              <p:spPr bwMode="auto">
                <a:xfrm flipV="1">
                  <a:off x="2083" y="297"/>
                  <a:ext cx="138" cy="130"/>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73" name="Freeform 300"/>
                <p:cNvSpPr>
                  <a:spLocks/>
                </p:cNvSpPr>
                <p:nvPr/>
              </p:nvSpPr>
              <p:spPr bwMode="auto">
                <a:xfrm>
                  <a:off x="2076" y="258"/>
                  <a:ext cx="139" cy="150"/>
                </a:xfrm>
                <a:custGeom>
                  <a:avLst/>
                  <a:gdLst>
                    <a:gd name="T0" fmla="*/ 2 w 139"/>
                    <a:gd name="T1" fmla="*/ 150 h 150"/>
                    <a:gd name="T2" fmla="*/ 0 w 139"/>
                    <a:gd name="T3" fmla="*/ 131 h 150"/>
                    <a:gd name="T4" fmla="*/ 137 w 139"/>
                    <a:gd name="T5" fmla="*/ 0 h 150"/>
                    <a:gd name="T6" fmla="*/ 139 w 139"/>
                    <a:gd name="T7" fmla="*/ 19 h 150"/>
                    <a:gd name="T8" fmla="*/ 2 w 139"/>
                    <a:gd name="T9" fmla="*/ 150 h 150"/>
                    <a:gd name="T10" fmla="*/ 0 60000 65536"/>
                    <a:gd name="T11" fmla="*/ 0 60000 65536"/>
                    <a:gd name="T12" fmla="*/ 0 60000 65536"/>
                    <a:gd name="T13" fmla="*/ 0 60000 65536"/>
                    <a:gd name="T14" fmla="*/ 0 60000 65536"/>
                    <a:gd name="T15" fmla="*/ 0 w 139"/>
                    <a:gd name="T16" fmla="*/ 0 h 150"/>
                    <a:gd name="T17" fmla="*/ 139 w 139"/>
                    <a:gd name="T18" fmla="*/ 150 h 150"/>
                  </a:gdLst>
                  <a:ahLst/>
                  <a:cxnLst>
                    <a:cxn ang="T10">
                      <a:pos x="T0" y="T1"/>
                    </a:cxn>
                    <a:cxn ang="T11">
                      <a:pos x="T2" y="T3"/>
                    </a:cxn>
                    <a:cxn ang="T12">
                      <a:pos x="T4" y="T5"/>
                    </a:cxn>
                    <a:cxn ang="T13">
                      <a:pos x="T6" y="T7"/>
                    </a:cxn>
                    <a:cxn ang="T14">
                      <a:pos x="T8" y="T9"/>
                    </a:cxn>
                  </a:cxnLst>
                  <a:rect l="T15" t="T16" r="T17" b="T18"/>
                  <a:pathLst>
                    <a:path w="139" h="150">
                      <a:moveTo>
                        <a:pt x="2" y="150"/>
                      </a:moveTo>
                      <a:lnTo>
                        <a:pt x="0" y="131"/>
                      </a:lnTo>
                      <a:lnTo>
                        <a:pt x="137" y="0"/>
                      </a:lnTo>
                      <a:lnTo>
                        <a:pt x="139" y="19"/>
                      </a:lnTo>
                      <a:lnTo>
                        <a:pt x="2" y="150"/>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74" name="Line 301"/>
                <p:cNvSpPr>
                  <a:spLocks noChangeShapeType="1"/>
                </p:cNvSpPr>
                <p:nvPr/>
              </p:nvSpPr>
              <p:spPr bwMode="auto">
                <a:xfrm flipV="1">
                  <a:off x="2078" y="277"/>
                  <a:ext cx="137" cy="131"/>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75" name="Freeform 302"/>
                <p:cNvSpPr>
                  <a:spLocks/>
                </p:cNvSpPr>
                <p:nvPr/>
              </p:nvSpPr>
              <p:spPr bwMode="auto">
                <a:xfrm>
                  <a:off x="2073" y="239"/>
                  <a:ext cx="140" cy="150"/>
                </a:xfrm>
                <a:custGeom>
                  <a:avLst/>
                  <a:gdLst>
                    <a:gd name="T0" fmla="*/ 3 w 140"/>
                    <a:gd name="T1" fmla="*/ 150 h 150"/>
                    <a:gd name="T2" fmla="*/ 0 w 140"/>
                    <a:gd name="T3" fmla="*/ 130 h 150"/>
                    <a:gd name="T4" fmla="*/ 137 w 140"/>
                    <a:gd name="T5" fmla="*/ 0 h 150"/>
                    <a:gd name="T6" fmla="*/ 140 w 140"/>
                    <a:gd name="T7" fmla="*/ 19 h 150"/>
                    <a:gd name="T8" fmla="*/ 3 w 140"/>
                    <a:gd name="T9" fmla="*/ 150 h 150"/>
                    <a:gd name="T10" fmla="*/ 0 60000 65536"/>
                    <a:gd name="T11" fmla="*/ 0 60000 65536"/>
                    <a:gd name="T12" fmla="*/ 0 60000 65536"/>
                    <a:gd name="T13" fmla="*/ 0 60000 65536"/>
                    <a:gd name="T14" fmla="*/ 0 60000 65536"/>
                    <a:gd name="T15" fmla="*/ 0 w 140"/>
                    <a:gd name="T16" fmla="*/ 0 h 150"/>
                    <a:gd name="T17" fmla="*/ 140 w 140"/>
                    <a:gd name="T18" fmla="*/ 150 h 150"/>
                  </a:gdLst>
                  <a:ahLst/>
                  <a:cxnLst>
                    <a:cxn ang="T10">
                      <a:pos x="T0" y="T1"/>
                    </a:cxn>
                    <a:cxn ang="T11">
                      <a:pos x="T2" y="T3"/>
                    </a:cxn>
                    <a:cxn ang="T12">
                      <a:pos x="T4" y="T5"/>
                    </a:cxn>
                    <a:cxn ang="T13">
                      <a:pos x="T6" y="T7"/>
                    </a:cxn>
                    <a:cxn ang="T14">
                      <a:pos x="T8" y="T9"/>
                    </a:cxn>
                  </a:cxnLst>
                  <a:rect l="T15" t="T16" r="T17" b="T18"/>
                  <a:pathLst>
                    <a:path w="140" h="150">
                      <a:moveTo>
                        <a:pt x="3" y="150"/>
                      </a:moveTo>
                      <a:lnTo>
                        <a:pt x="0" y="130"/>
                      </a:lnTo>
                      <a:lnTo>
                        <a:pt x="137" y="0"/>
                      </a:lnTo>
                      <a:lnTo>
                        <a:pt x="140" y="19"/>
                      </a:lnTo>
                      <a:lnTo>
                        <a:pt x="3" y="15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76" name="Line 303"/>
                <p:cNvSpPr>
                  <a:spLocks noChangeShapeType="1"/>
                </p:cNvSpPr>
                <p:nvPr/>
              </p:nvSpPr>
              <p:spPr bwMode="auto">
                <a:xfrm flipV="1">
                  <a:off x="2076" y="258"/>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77" name="Freeform 304"/>
                <p:cNvSpPr>
                  <a:spLocks/>
                </p:cNvSpPr>
                <p:nvPr/>
              </p:nvSpPr>
              <p:spPr bwMode="auto">
                <a:xfrm>
                  <a:off x="2069" y="199"/>
                  <a:ext cx="141" cy="170"/>
                </a:xfrm>
                <a:custGeom>
                  <a:avLst/>
                  <a:gdLst>
                    <a:gd name="T0" fmla="*/ 4 w 141"/>
                    <a:gd name="T1" fmla="*/ 170 h 170"/>
                    <a:gd name="T2" fmla="*/ 0 w 141"/>
                    <a:gd name="T3" fmla="*/ 131 h 170"/>
                    <a:gd name="T4" fmla="*/ 139 w 141"/>
                    <a:gd name="T5" fmla="*/ 0 h 170"/>
                    <a:gd name="T6" fmla="*/ 141 w 141"/>
                    <a:gd name="T7" fmla="*/ 40 h 170"/>
                    <a:gd name="T8" fmla="*/ 4 w 141"/>
                    <a:gd name="T9" fmla="*/ 170 h 170"/>
                    <a:gd name="T10" fmla="*/ 0 60000 65536"/>
                    <a:gd name="T11" fmla="*/ 0 60000 65536"/>
                    <a:gd name="T12" fmla="*/ 0 60000 65536"/>
                    <a:gd name="T13" fmla="*/ 0 60000 65536"/>
                    <a:gd name="T14" fmla="*/ 0 60000 65536"/>
                    <a:gd name="T15" fmla="*/ 0 w 141"/>
                    <a:gd name="T16" fmla="*/ 0 h 170"/>
                    <a:gd name="T17" fmla="*/ 141 w 141"/>
                    <a:gd name="T18" fmla="*/ 170 h 170"/>
                  </a:gdLst>
                  <a:ahLst/>
                  <a:cxnLst>
                    <a:cxn ang="T10">
                      <a:pos x="T0" y="T1"/>
                    </a:cxn>
                    <a:cxn ang="T11">
                      <a:pos x="T2" y="T3"/>
                    </a:cxn>
                    <a:cxn ang="T12">
                      <a:pos x="T4" y="T5"/>
                    </a:cxn>
                    <a:cxn ang="T13">
                      <a:pos x="T6" y="T7"/>
                    </a:cxn>
                    <a:cxn ang="T14">
                      <a:pos x="T8" y="T9"/>
                    </a:cxn>
                  </a:cxnLst>
                  <a:rect l="T15" t="T16" r="T17" b="T18"/>
                  <a:pathLst>
                    <a:path w="141" h="170">
                      <a:moveTo>
                        <a:pt x="4" y="170"/>
                      </a:moveTo>
                      <a:lnTo>
                        <a:pt x="0" y="131"/>
                      </a:lnTo>
                      <a:lnTo>
                        <a:pt x="139" y="0"/>
                      </a:lnTo>
                      <a:lnTo>
                        <a:pt x="141" y="40"/>
                      </a:lnTo>
                      <a:lnTo>
                        <a:pt x="4"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78" name="Line 305"/>
                <p:cNvSpPr>
                  <a:spLocks noChangeShapeType="1"/>
                </p:cNvSpPr>
                <p:nvPr/>
              </p:nvSpPr>
              <p:spPr bwMode="auto">
                <a:xfrm flipV="1">
                  <a:off x="2073" y="23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79" name="Freeform 306"/>
                <p:cNvSpPr>
                  <a:spLocks/>
                </p:cNvSpPr>
                <p:nvPr/>
              </p:nvSpPr>
              <p:spPr bwMode="auto">
                <a:xfrm>
                  <a:off x="2069" y="159"/>
                  <a:ext cx="139" cy="171"/>
                </a:xfrm>
                <a:custGeom>
                  <a:avLst/>
                  <a:gdLst>
                    <a:gd name="T0" fmla="*/ 0 w 139"/>
                    <a:gd name="T1" fmla="*/ 171 h 171"/>
                    <a:gd name="T2" fmla="*/ 0 w 139"/>
                    <a:gd name="T3" fmla="*/ 130 h 171"/>
                    <a:gd name="T4" fmla="*/ 137 w 139"/>
                    <a:gd name="T5" fmla="*/ 0 h 171"/>
                    <a:gd name="T6" fmla="*/ 139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0" y="130"/>
                      </a:lnTo>
                      <a:lnTo>
                        <a:pt x="137" y="0"/>
                      </a:lnTo>
                      <a:lnTo>
                        <a:pt x="139"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80" name="Line 307"/>
                <p:cNvSpPr>
                  <a:spLocks noChangeShapeType="1"/>
                </p:cNvSpPr>
                <p:nvPr/>
              </p:nvSpPr>
              <p:spPr bwMode="auto">
                <a:xfrm flipV="1">
                  <a:off x="2069" y="199"/>
                  <a:ext cx="139"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81" name="Freeform 308"/>
                <p:cNvSpPr>
                  <a:spLocks/>
                </p:cNvSpPr>
                <p:nvPr/>
              </p:nvSpPr>
              <p:spPr bwMode="auto">
                <a:xfrm>
                  <a:off x="2069" y="118"/>
                  <a:ext cx="140" cy="171"/>
                </a:xfrm>
                <a:custGeom>
                  <a:avLst/>
                  <a:gdLst>
                    <a:gd name="T0" fmla="*/ 0 w 140"/>
                    <a:gd name="T1" fmla="*/ 171 h 171"/>
                    <a:gd name="T2" fmla="*/ 3 w 140"/>
                    <a:gd name="T3" fmla="*/ 131 h 171"/>
                    <a:gd name="T4" fmla="*/ 140 w 140"/>
                    <a:gd name="T5" fmla="*/ 0 h 171"/>
                    <a:gd name="T6" fmla="*/ 137 w 140"/>
                    <a:gd name="T7" fmla="*/ 41 h 171"/>
                    <a:gd name="T8" fmla="*/ 0 w 140"/>
                    <a:gd name="T9" fmla="*/ 171 h 171"/>
                    <a:gd name="T10" fmla="*/ 0 60000 65536"/>
                    <a:gd name="T11" fmla="*/ 0 60000 65536"/>
                    <a:gd name="T12" fmla="*/ 0 60000 65536"/>
                    <a:gd name="T13" fmla="*/ 0 60000 65536"/>
                    <a:gd name="T14" fmla="*/ 0 60000 65536"/>
                    <a:gd name="T15" fmla="*/ 0 w 140"/>
                    <a:gd name="T16" fmla="*/ 0 h 171"/>
                    <a:gd name="T17" fmla="*/ 140 w 140"/>
                    <a:gd name="T18" fmla="*/ 171 h 171"/>
                  </a:gdLst>
                  <a:ahLst/>
                  <a:cxnLst>
                    <a:cxn ang="T10">
                      <a:pos x="T0" y="T1"/>
                    </a:cxn>
                    <a:cxn ang="T11">
                      <a:pos x="T2" y="T3"/>
                    </a:cxn>
                    <a:cxn ang="T12">
                      <a:pos x="T4" y="T5"/>
                    </a:cxn>
                    <a:cxn ang="T13">
                      <a:pos x="T6" y="T7"/>
                    </a:cxn>
                    <a:cxn ang="T14">
                      <a:pos x="T8" y="T9"/>
                    </a:cxn>
                  </a:cxnLst>
                  <a:rect l="T15" t="T16" r="T17" b="T18"/>
                  <a:pathLst>
                    <a:path w="140" h="171">
                      <a:moveTo>
                        <a:pt x="0" y="171"/>
                      </a:moveTo>
                      <a:lnTo>
                        <a:pt x="3" y="131"/>
                      </a:lnTo>
                      <a:lnTo>
                        <a:pt x="140" y="0"/>
                      </a:lnTo>
                      <a:lnTo>
                        <a:pt x="137" y="41"/>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82" name="Line 309"/>
                <p:cNvSpPr>
                  <a:spLocks noChangeShapeType="1"/>
                </p:cNvSpPr>
                <p:nvPr/>
              </p:nvSpPr>
              <p:spPr bwMode="auto">
                <a:xfrm flipV="1">
                  <a:off x="2069" y="15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83" name="Freeform 310"/>
                <p:cNvSpPr>
                  <a:spLocks/>
                </p:cNvSpPr>
                <p:nvPr/>
              </p:nvSpPr>
              <p:spPr bwMode="auto">
                <a:xfrm>
                  <a:off x="2072" y="79"/>
                  <a:ext cx="140" cy="170"/>
                </a:xfrm>
                <a:custGeom>
                  <a:avLst/>
                  <a:gdLst>
                    <a:gd name="T0" fmla="*/ 0 w 140"/>
                    <a:gd name="T1" fmla="*/ 170 h 170"/>
                    <a:gd name="T2" fmla="*/ 2 w 140"/>
                    <a:gd name="T3" fmla="*/ 130 h 170"/>
                    <a:gd name="T4" fmla="*/ 140 w 140"/>
                    <a:gd name="T5" fmla="*/ 0 h 170"/>
                    <a:gd name="T6" fmla="*/ 137 w 140"/>
                    <a:gd name="T7" fmla="*/ 39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2" y="130"/>
                      </a:lnTo>
                      <a:lnTo>
                        <a:pt x="140" y="0"/>
                      </a:lnTo>
                      <a:lnTo>
                        <a:pt x="137" y="39"/>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84" name="Line 311"/>
                <p:cNvSpPr>
                  <a:spLocks noChangeShapeType="1"/>
                </p:cNvSpPr>
                <p:nvPr/>
              </p:nvSpPr>
              <p:spPr bwMode="auto">
                <a:xfrm flipV="1">
                  <a:off x="2072" y="118"/>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85" name="Freeform 312"/>
                <p:cNvSpPr>
                  <a:spLocks/>
                </p:cNvSpPr>
                <p:nvPr/>
              </p:nvSpPr>
              <p:spPr bwMode="auto">
                <a:xfrm>
                  <a:off x="2074" y="0"/>
                  <a:ext cx="144" cy="209"/>
                </a:xfrm>
                <a:custGeom>
                  <a:avLst/>
                  <a:gdLst>
                    <a:gd name="T0" fmla="*/ 0 w 144"/>
                    <a:gd name="T1" fmla="*/ 209 h 209"/>
                    <a:gd name="T2" fmla="*/ 7 w 144"/>
                    <a:gd name="T3" fmla="*/ 130 h 209"/>
                    <a:gd name="T4" fmla="*/ 144 w 144"/>
                    <a:gd name="T5" fmla="*/ 0 h 209"/>
                    <a:gd name="T6" fmla="*/ 138 w 144"/>
                    <a:gd name="T7" fmla="*/ 79 h 209"/>
                    <a:gd name="T8" fmla="*/ 0 w 144"/>
                    <a:gd name="T9" fmla="*/ 209 h 209"/>
                    <a:gd name="T10" fmla="*/ 0 60000 65536"/>
                    <a:gd name="T11" fmla="*/ 0 60000 65536"/>
                    <a:gd name="T12" fmla="*/ 0 60000 65536"/>
                    <a:gd name="T13" fmla="*/ 0 60000 65536"/>
                    <a:gd name="T14" fmla="*/ 0 60000 65536"/>
                    <a:gd name="T15" fmla="*/ 0 w 144"/>
                    <a:gd name="T16" fmla="*/ 0 h 209"/>
                    <a:gd name="T17" fmla="*/ 144 w 144"/>
                    <a:gd name="T18" fmla="*/ 209 h 209"/>
                  </a:gdLst>
                  <a:ahLst/>
                  <a:cxnLst>
                    <a:cxn ang="T10">
                      <a:pos x="T0" y="T1"/>
                    </a:cxn>
                    <a:cxn ang="T11">
                      <a:pos x="T2" y="T3"/>
                    </a:cxn>
                    <a:cxn ang="T12">
                      <a:pos x="T4" y="T5"/>
                    </a:cxn>
                    <a:cxn ang="T13">
                      <a:pos x="T6" y="T7"/>
                    </a:cxn>
                    <a:cxn ang="T14">
                      <a:pos x="T8" y="T9"/>
                    </a:cxn>
                  </a:cxnLst>
                  <a:rect l="T15" t="T16" r="T17" b="T18"/>
                  <a:pathLst>
                    <a:path w="144" h="209">
                      <a:moveTo>
                        <a:pt x="0" y="209"/>
                      </a:moveTo>
                      <a:lnTo>
                        <a:pt x="7" y="130"/>
                      </a:lnTo>
                      <a:lnTo>
                        <a:pt x="144" y="0"/>
                      </a:lnTo>
                      <a:lnTo>
                        <a:pt x="138" y="79"/>
                      </a:lnTo>
                      <a:lnTo>
                        <a:pt x="0" y="20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86" name="Line 313"/>
                <p:cNvSpPr>
                  <a:spLocks noChangeShapeType="1"/>
                </p:cNvSpPr>
                <p:nvPr/>
              </p:nvSpPr>
              <p:spPr bwMode="auto">
                <a:xfrm flipV="1">
                  <a:off x="2074" y="79"/>
                  <a:ext cx="138"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87" name="Freeform 314"/>
                <p:cNvSpPr>
                  <a:spLocks/>
                </p:cNvSpPr>
                <p:nvPr/>
              </p:nvSpPr>
              <p:spPr bwMode="auto">
                <a:xfrm>
                  <a:off x="100" y="0"/>
                  <a:ext cx="2118" cy="130"/>
                </a:xfrm>
                <a:custGeom>
                  <a:avLst/>
                  <a:gdLst>
                    <a:gd name="T0" fmla="*/ 1981 w 2118"/>
                    <a:gd name="T1" fmla="*/ 130 h 130"/>
                    <a:gd name="T2" fmla="*/ 0 w 2118"/>
                    <a:gd name="T3" fmla="*/ 130 h 130"/>
                    <a:gd name="T4" fmla="*/ 137 w 2118"/>
                    <a:gd name="T5" fmla="*/ 0 h 130"/>
                    <a:gd name="T6" fmla="*/ 2118 w 2118"/>
                    <a:gd name="T7" fmla="*/ 0 h 130"/>
                    <a:gd name="T8" fmla="*/ 1981 w 2118"/>
                    <a:gd name="T9" fmla="*/ 130 h 130"/>
                    <a:gd name="T10" fmla="*/ 0 60000 65536"/>
                    <a:gd name="T11" fmla="*/ 0 60000 65536"/>
                    <a:gd name="T12" fmla="*/ 0 60000 65536"/>
                    <a:gd name="T13" fmla="*/ 0 60000 65536"/>
                    <a:gd name="T14" fmla="*/ 0 60000 65536"/>
                    <a:gd name="T15" fmla="*/ 0 w 2118"/>
                    <a:gd name="T16" fmla="*/ 0 h 130"/>
                    <a:gd name="T17" fmla="*/ 2118 w 2118"/>
                    <a:gd name="T18" fmla="*/ 130 h 130"/>
                  </a:gdLst>
                  <a:ahLst/>
                  <a:cxnLst>
                    <a:cxn ang="T10">
                      <a:pos x="T0" y="T1"/>
                    </a:cxn>
                    <a:cxn ang="T11">
                      <a:pos x="T2" y="T3"/>
                    </a:cxn>
                    <a:cxn ang="T12">
                      <a:pos x="T4" y="T5"/>
                    </a:cxn>
                    <a:cxn ang="T13">
                      <a:pos x="T6" y="T7"/>
                    </a:cxn>
                    <a:cxn ang="T14">
                      <a:pos x="T8" y="T9"/>
                    </a:cxn>
                  </a:cxnLst>
                  <a:rect l="T15" t="T16" r="T17" b="T18"/>
                  <a:pathLst>
                    <a:path w="2118" h="130">
                      <a:moveTo>
                        <a:pt x="1981" y="130"/>
                      </a:moveTo>
                      <a:lnTo>
                        <a:pt x="0" y="130"/>
                      </a:lnTo>
                      <a:lnTo>
                        <a:pt x="137" y="0"/>
                      </a:lnTo>
                      <a:lnTo>
                        <a:pt x="2118" y="0"/>
                      </a:lnTo>
                      <a:lnTo>
                        <a:pt x="1981" y="130"/>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88" name="Line 315"/>
                <p:cNvSpPr>
                  <a:spLocks noChangeShapeType="1"/>
                </p:cNvSpPr>
                <p:nvPr/>
              </p:nvSpPr>
              <p:spPr bwMode="auto">
                <a:xfrm flipV="1">
                  <a:off x="2081" y="0"/>
                  <a:ext cx="137" cy="130"/>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89" name="Freeform 316"/>
                <p:cNvSpPr>
                  <a:spLocks/>
                </p:cNvSpPr>
                <p:nvPr/>
              </p:nvSpPr>
              <p:spPr bwMode="auto">
                <a:xfrm>
                  <a:off x="42" y="130"/>
                  <a:ext cx="2047" cy="407"/>
                </a:xfrm>
                <a:custGeom>
                  <a:avLst/>
                  <a:gdLst>
                    <a:gd name="T0" fmla="*/ 49 w 2047"/>
                    <a:gd name="T1" fmla="*/ 2 h 407"/>
                    <a:gd name="T2" fmla="*/ 32 w 2047"/>
                    <a:gd name="T3" fmla="*/ 3 h 407"/>
                    <a:gd name="T4" fmla="*/ 26 w 2047"/>
                    <a:gd name="T5" fmla="*/ 8 h 407"/>
                    <a:gd name="T6" fmla="*/ 20 w 2047"/>
                    <a:gd name="T7" fmla="*/ 20 h 407"/>
                    <a:gd name="T8" fmla="*/ 18 w 2047"/>
                    <a:gd name="T9" fmla="*/ 47 h 407"/>
                    <a:gd name="T10" fmla="*/ 13 w 2047"/>
                    <a:gd name="T11" fmla="*/ 93 h 407"/>
                    <a:gd name="T12" fmla="*/ 7 w 2047"/>
                    <a:gd name="T13" fmla="*/ 151 h 407"/>
                    <a:gd name="T14" fmla="*/ 5 w 2047"/>
                    <a:gd name="T15" fmla="*/ 210 h 407"/>
                    <a:gd name="T16" fmla="*/ 9 w 2047"/>
                    <a:gd name="T17" fmla="*/ 300 h 407"/>
                    <a:gd name="T18" fmla="*/ 22 w 2047"/>
                    <a:gd name="T19" fmla="*/ 335 h 407"/>
                    <a:gd name="T20" fmla="*/ 26 w 2047"/>
                    <a:gd name="T21" fmla="*/ 363 h 407"/>
                    <a:gd name="T22" fmla="*/ 23 w 2047"/>
                    <a:gd name="T23" fmla="*/ 376 h 407"/>
                    <a:gd name="T24" fmla="*/ 14 w 2047"/>
                    <a:gd name="T25" fmla="*/ 391 h 407"/>
                    <a:gd name="T26" fmla="*/ 1 w 2047"/>
                    <a:gd name="T27" fmla="*/ 401 h 407"/>
                    <a:gd name="T28" fmla="*/ 5 w 2047"/>
                    <a:gd name="T29" fmla="*/ 401 h 407"/>
                    <a:gd name="T30" fmla="*/ 102 w 2047"/>
                    <a:gd name="T31" fmla="*/ 393 h 407"/>
                    <a:gd name="T32" fmla="*/ 180 w 2047"/>
                    <a:gd name="T33" fmla="*/ 391 h 407"/>
                    <a:gd name="T34" fmla="*/ 258 w 2047"/>
                    <a:gd name="T35" fmla="*/ 381 h 407"/>
                    <a:gd name="T36" fmla="*/ 302 w 2047"/>
                    <a:gd name="T37" fmla="*/ 372 h 407"/>
                    <a:gd name="T38" fmla="*/ 383 w 2047"/>
                    <a:gd name="T39" fmla="*/ 366 h 407"/>
                    <a:gd name="T40" fmla="*/ 559 w 2047"/>
                    <a:gd name="T41" fmla="*/ 361 h 407"/>
                    <a:gd name="T42" fmla="*/ 591 w 2047"/>
                    <a:gd name="T43" fmla="*/ 369 h 407"/>
                    <a:gd name="T44" fmla="*/ 657 w 2047"/>
                    <a:gd name="T45" fmla="*/ 387 h 407"/>
                    <a:gd name="T46" fmla="*/ 688 w 2047"/>
                    <a:gd name="T47" fmla="*/ 392 h 407"/>
                    <a:gd name="T48" fmla="*/ 830 w 2047"/>
                    <a:gd name="T49" fmla="*/ 402 h 407"/>
                    <a:gd name="T50" fmla="*/ 917 w 2047"/>
                    <a:gd name="T51" fmla="*/ 407 h 407"/>
                    <a:gd name="T52" fmla="*/ 965 w 2047"/>
                    <a:gd name="T53" fmla="*/ 400 h 407"/>
                    <a:gd name="T54" fmla="*/ 1234 w 2047"/>
                    <a:gd name="T55" fmla="*/ 390 h 407"/>
                    <a:gd name="T56" fmla="*/ 1464 w 2047"/>
                    <a:gd name="T57" fmla="*/ 385 h 407"/>
                    <a:gd name="T58" fmla="*/ 1510 w 2047"/>
                    <a:gd name="T59" fmla="*/ 380 h 407"/>
                    <a:gd name="T60" fmla="*/ 1576 w 2047"/>
                    <a:gd name="T61" fmla="*/ 371 h 407"/>
                    <a:gd name="T62" fmla="*/ 1620 w 2047"/>
                    <a:gd name="T63" fmla="*/ 372 h 407"/>
                    <a:gd name="T64" fmla="*/ 1643 w 2047"/>
                    <a:gd name="T65" fmla="*/ 377 h 407"/>
                    <a:gd name="T66" fmla="*/ 1784 w 2047"/>
                    <a:gd name="T67" fmla="*/ 393 h 407"/>
                    <a:gd name="T68" fmla="*/ 1966 w 2047"/>
                    <a:gd name="T69" fmla="*/ 401 h 407"/>
                    <a:gd name="T70" fmla="*/ 2000 w 2047"/>
                    <a:gd name="T71" fmla="*/ 387 h 407"/>
                    <a:gd name="T72" fmla="*/ 2014 w 2047"/>
                    <a:gd name="T73" fmla="*/ 385 h 407"/>
                    <a:gd name="T74" fmla="*/ 2022 w 2047"/>
                    <a:gd name="T75" fmla="*/ 386 h 407"/>
                    <a:gd name="T76" fmla="*/ 2034 w 2047"/>
                    <a:gd name="T77" fmla="*/ 396 h 407"/>
                    <a:gd name="T78" fmla="*/ 2047 w 2047"/>
                    <a:gd name="T79" fmla="*/ 316 h 407"/>
                    <a:gd name="T80" fmla="*/ 2036 w 2047"/>
                    <a:gd name="T81" fmla="*/ 278 h 407"/>
                    <a:gd name="T82" fmla="*/ 2031 w 2047"/>
                    <a:gd name="T83" fmla="*/ 239 h 407"/>
                    <a:gd name="T84" fmla="*/ 2027 w 2047"/>
                    <a:gd name="T85" fmla="*/ 159 h 407"/>
                    <a:gd name="T86" fmla="*/ 2032 w 2047"/>
                    <a:gd name="T87" fmla="*/ 79 h 407"/>
                    <a:gd name="T88" fmla="*/ 58 w 2047"/>
                    <a:gd name="T89" fmla="*/ 0 h 4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7"/>
                    <a:gd name="T137" fmla="*/ 2047 w 2047"/>
                    <a:gd name="T138" fmla="*/ 407 h 4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7">
                      <a:moveTo>
                        <a:pt x="58" y="0"/>
                      </a:moveTo>
                      <a:lnTo>
                        <a:pt x="49" y="2"/>
                      </a:lnTo>
                      <a:lnTo>
                        <a:pt x="40" y="2"/>
                      </a:lnTo>
                      <a:lnTo>
                        <a:pt x="32" y="3"/>
                      </a:lnTo>
                      <a:lnTo>
                        <a:pt x="28" y="5"/>
                      </a:lnTo>
                      <a:lnTo>
                        <a:pt x="26" y="8"/>
                      </a:lnTo>
                      <a:lnTo>
                        <a:pt x="22" y="14"/>
                      </a:lnTo>
                      <a:lnTo>
                        <a:pt x="20" y="20"/>
                      </a:lnTo>
                      <a:lnTo>
                        <a:pt x="19" y="34"/>
                      </a:lnTo>
                      <a:lnTo>
                        <a:pt x="18" y="47"/>
                      </a:lnTo>
                      <a:lnTo>
                        <a:pt x="18" y="62"/>
                      </a:lnTo>
                      <a:lnTo>
                        <a:pt x="13" y="93"/>
                      </a:lnTo>
                      <a:lnTo>
                        <a:pt x="10" y="122"/>
                      </a:lnTo>
                      <a:lnTo>
                        <a:pt x="7" y="151"/>
                      </a:lnTo>
                      <a:lnTo>
                        <a:pt x="6" y="180"/>
                      </a:lnTo>
                      <a:lnTo>
                        <a:pt x="5" y="210"/>
                      </a:lnTo>
                      <a:lnTo>
                        <a:pt x="6" y="238"/>
                      </a:lnTo>
                      <a:lnTo>
                        <a:pt x="9" y="300"/>
                      </a:lnTo>
                      <a:lnTo>
                        <a:pt x="15" y="316"/>
                      </a:lnTo>
                      <a:lnTo>
                        <a:pt x="22" y="335"/>
                      </a:lnTo>
                      <a:lnTo>
                        <a:pt x="26" y="354"/>
                      </a:lnTo>
                      <a:lnTo>
                        <a:pt x="26" y="363"/>
                      </a:lnTo>
                      <a:lnTo>
                        <a:pt x="26" y="370"/>
                      </a:lnTo>
                      <a:lnTo>
                        <a:pt x="23" y="376"/>
                      </a:lnTo>
                      <a:lnTo>
                        <a:pt x="20" y="382"/>
                      </a:lnTo>
                      <a:lnTo>
                        <a:pt x="14" y="391"/>
                      </a:lnTo>
                      <a:lnTo>
                        <a:pt x="6" y="397"/>
                      </a:lnTo>
                      <a:lnTo>
                        <a:pt x="1" y="401"/>
                      </a:lnTo>
                      <a:lnTo>
                        <a:pt x="0" y="402"/>
                      </a:lnTo>
                      <a:lnTo>
                        <a:pt x="5" y="401"/>
                      </a:lnTo>
                      <a:lnTo>
                        <a:pt x="41" y="392"/>
                      </a:lnTo>
                      <a:lnTo>
                        <a:pt x="102" y="393"/>
                      </a:lnTo>
                      <a:lnTo>
                        <a:pt x="141" y="392"/>
                      </a:lnTo>
                      <a:lnTo>
                        <a:pt x="180" y="391"/>
                      </a:lnTo>
                      <a:lnTo>
                        <a:pt x="235" y="385"/>
                      </a:lnTo>
                      <a:lnTo>
                        <a:pt x="258" y="381"/>
                      </a:lnTo>
                      <a:lnTo>
                        <a:pt x="280" y="376"/>
                      </a:lnTo>
                      <a:lnTo>
                        <a:pt x="302" y="372"/>
                      </a:lnTo>
                      <a:lnTo>
                        <a:pt x="324" y="370"/>
                      </a:lnTo>
                      <a:lnTo>
                        <a:pt x="383" y="366"/>
                      </a:lnTo>
                      <a:lnTo>
                        <a:pt x="442" y="365"/>
                      </a:lnTo>
                      <a:lnTo>
                        <a:pt x="559" y="361"/>
                      </a:lnTo>
                      <a:lnTo>
                        <a:pt x="574" y="365"/>
                      </a:lnTo>
                      <a:lnTo>
                        <a:pt x="591" y="369"/>
                      </a:lnTo>
                      <a:lnTo>
                        <a:pt x="625" y="379"/>
                      </a:lnTo>
                      <a:lnTo>
                        <a:pt x="657" y="387"/>
                      </a:lnTo>
                      <a:lnTo>
                        <a:pt x="674" y="391"/>
                      </a:lnTo>
                      <a:lnTo>
                        <a:pt x="688" y="392"/>
                      </a:lnTo>
                      <a:lnTo>
                        <a:pt x="772" y="397"/>
                      </a:lnTo>
                      <a:lnTo>
                        <a:pt x="830" y="402"/>
                      </a:lnTo>
                      <a:lnTo>
                        <a:pt x="896" y="407"/>
                      </a:lnTo>
                      <a:lnTo>
                        <a:pt x="917" y="407"/>
                      </a:lnTo>
                      <a:lnTo>
                        <a:pt x="938" y="404"/>
                      </a:lnTo>
                      <a:lnTo>
                        <a:pt x="965" y="400"/>
                      </a:lnTo>
                      <a:lnTo>
                        <a:pt x="1004" y="392"/>
                      </a:lnTo>
                      <a:lnTo>
                        <a:pt x="1234" y="390"/>
                      </a:lnTo>
                      <a:lnTo>
                        <a:pt x="1349" y="387"/>
                      </a:lnTo>
                      <a:lnTo>
                        <a:pt x="1464" y="385"/>
                      </a:lnTo>
                      <a:lnTo>
                        <a:pt x="1488" y="383"/>
                      </a:lnTo>
                      <a:lnTo>
                        <a:pt x="1510" y="380"/>
                      </a:lnTo>
                      <a:lnTo>
                        <a:pt x="1554" y="374"/>
                      </a:lnTo>
                      <a:lnTo>
                        <a:pt x="1576" y="371"/>
                      </a:lnTo>
                      <a:lnTo>
                        <a:pt x="1598" y="370"/>
                      </a:lnTo>
                      <a:lnTo>
                        <a:pt x="1620" y="372"/>
                      </a:lnTo>
                      <a:lnTo>
                        <a:pt x="1631" y="374"/>
                      </a:lnTo>
                      <a:lnTo>
                        <a:pt x="1643" y="377"/>
                      </a:lnTo>
                      <a:lnTo>
                        <a:pt x="1722" y="387"/>
                      </a:lnTo>
                      <a:lnTo>
                        <a:pt x="1784" y="393"/>
                      </a:lnTo>
                      <a:lnTo>
                        <a:pt x="1856" y="397"/>
                      </a:lnTo>
                      <a:lnTo>
                        <a:pt x="1966" y="401"/>
                      </a:lnTo>
                      <a:lnTo>
                        <a:pt x="1984" y="392"/>
                      </a:lnTo>
                      <a:lnTo>
                        <a:pt x="2000" y="387"/>
                      </a:lnTo>
                      <a:lnTo>
                        <a:pt x="2008" y="386"/>
                      </a:lnTo>
                      <a:lnTo>
                        <a:pt x="2014" y="385"/>
                      </a:lnTo>
                      <a:lnTo>
                        <a:pt x="2018" y="385"/>
                      </a:lnTo>
                      <a:lnTo>
                        <a:pt x="2022" y="386"/>
                      </a:lnTo>
                      <a:lnTo>
                        <a:pt x="2027" y="391"/>
                      </a:lnTo>
                      <a:lnTo>
                        <a:pt x="2034" y="396"/>
                      </a:lnTo>
                      <a:lnTo>
                        <a:pt x="2039" y="401"/>
                      </a:lnTo>
                      <a:lnTo>
                        <a:pt x="2047" y="316"/>
                      </a:lnTo>
                      <a:lnTo>
                        <a:pt x="2041" y="297"/>
                      </a:lnTo>
                      <a:lnTo>
                        <a:pt x="2036" y="278"/>
                      </a:lnTo>
                      <a:lnTo>
                        <a:pt x="2034" y="259"/>
                      </a:lnTo>
                      <a:lnTo>
                        <a:pt x="2031" y="239"/>
                      </a:lnTo>
                      <a:lnTo>
                        <a:pt x="2027" y="200"/>
                      </a:lnTo>
                      <a:lnTo>
                        <a:pt x="2027" y="159"/>
                      </a:lnTo>
                      <a:lnTo>
                        <a:pt x="2030" y="119"/>
                      </a:lnTo>
                      <a:lnTo>
                        <a:pt x="2032"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790" name="Line 317"/>
                <p:cNvSpPr>
                  <a:spLocks noChangeShapeType="1"/>
                </p:cNvSpPr>
                <p:nvPr/>
              </p:nvSpPr>
              <p:spPr bwMode="auto">
                <a:xfrm flipH="1">
                  <a:off x="91" y="130"/>
                  <a:ext cx="9" cy="2"/>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1" name="Line 318"/>
                <p:cNvSpPr>
                  <a:spLocks noChangeShapeType="1"/>
                </p:cNvSpPr>
                <p:nvPr/>
              </p:nvSpPr>
              <p:spPr bwMode="auto">
                <a:xfrm flipH="1">
                  <a:off x="82" y="132"/>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2" name="Line 319"/>
                <p:cNvSpPr>
                  <a:spLocks noChangeShapeType="1"/>
                </p:cNvSpPr>
                <p:nvPr/>
              </p:nvSpPr>
              <p:spPr bwMode="auto">
                <a:xfrm flipH="1">
                  <a:off x="74" y="132"/>
                  <a:ext cx="8"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3" name="Line 320"/>
                <p:cNvSpPr>
                  <a:spLocks noChangeShapeType="1"/>
                </p:cNvSpPr>
                <p:nvPr/>
              </p:nvSpPr>
              <p:spPr bwMode="auto">
                <a:xfrm flipH="1">
                  <a:off x="70" y="133"/>
                  <a:ext cx="4" cy="2"/>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4" name="Line 321"/>
                <p:cNvSpPr>
                  <a:spLocks noChangeShapeType="1"/>
                </p:cNvSpPr>
                <p:nvPr/>
              </p:nvSpPr>
              <p:spPr bwMode="auto">
                <a:xfrm flipH="1">
                  <a:off x="68" y="135"/>
                  <a:ext cx="2" cy="3"/>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5" name="Line 322"/>
                <p:cNvSpPr>
                  <a:spLocks noChangeShapeType="1"/>
                </p:cNvSpPr>
                <p:nvPr/>
              </p:nvSpPr>
              <p:spPr bwMode="auto">
                <a:xfrm flipH="1">
                  <a:off x="64" y="138"/>
                  <a:ext cx="4"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6" name="Line 323"/>
                <p:cNvSpPr>
                  <a:spLocks noChangeShapeType="1"/>
                </p:cNvSpPr>
                <p:nvPr/>
              </p:nvSpPr>
              <p:spPr bwMode="auto">
                <a:xfrm flipH="1">
                  <a:off x="62" y="144"/>
                  <a:ext cx="2" cy="6"/>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7" name="Line 324"/>
                <p:cNvSpPr>
                  <a:spLocks noChangeShapeType="1"/>
                </p:cNvSpPr>
                <p:nvPr/>
              </p:nvSpPr>
              <p:spPr bwMode="auto">
                <a:xfrm flipH="1">
                  <a:off x="61" y="150"/>
                  <a:ext cx="1" cy="14"/>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8" name="Line 325"/>
                <p:cNvSpPr>
                  <a:spLocks noChangeShapeType="1"/>
                </p:cNvSpPr>
                <p:nvPr/>
              </p:nvSpPr>
              <p:spPr bwMode="auto">
                <a:xfrm flipH="1">
                  <a:off x="60" y="164"/>
                  <a:ext cx="1" cy="13"/>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799" name="Line 326"/>
                <p:cNvSpPr>
                  <a:spLocks noChangeShapeType="1"/>
                </p:cNvSpPr>
                <p:nvPr/>
              </p:nvSpPr>
              <p:spPr bwMode="auto">
                <a:xfrm>
                  <a:off x="60" y="177"/>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0" name="Line 327"/>
                <p:cNvSpPr>
                  <a:spLocks noChangeShapeType="1"/>
                </p:cNvSpPr>
                <p:nvPr/>
              </p:nvSpPr>
              <p:spPr bwMode="auto">
                <a:xfrm flipH="1">
                  <a:off x="55" y="192"/>
                  <a:ext cx="5" cy="31"/>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1" name="Line 328"/>
                <p:cNvSpPr>
                  <a:spLocks noChangeShapeType="1"/>
                </p:cNvSpPr>
                <p:nvPr/>
              </p:nvSpPr>
              <p:spPr bwMode="auto">
                <a:xfrm flipH="1">
                  <a:off x="52" y="223"/>
                  <a:ext cx="3" cy="2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2" name="Line 329"/>
                <p:cNvSpPr>
                  <a:spLocks noChangeShapeType="1"/>
                </p:cNvSpPr>
                <p:nvPr/>
              </p:nvSpPr>
              <p:spPr bwMode="auto">
                <a:xfrm flipH="1">
                  <a:off x="49" y="252"/>
                  <a:ext cx="3" cy="2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3" name="Line 330"/>
                <p:cNvSpPr>
                  <a:spLocks noChangeShapeType="1"/>
                </p:cNvSpPr>
                <p:nvPr/>
              </p:nvSpPr>
              <p:spPr bwMode="auto">
                <a:xfrm flipH="1">
                  <a:off x="48" y="281"/>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4" name="Line 331"/>
                <p:cNvSpPr>
                  <a:spLocks noChangeShapeType="1"/>
                </p:cNvSpPr>
                <p:nvPr/>
              </p:nvSpPr>
              <p:spPr bwMode="auto">
                <a:xfrm flipH="1">
                  <a:off x="47" y="310"/>
                  <a:ext cx="1"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5" name="Line 332"/>
                <p:cNvSpPr>
                  <a:spLocks noChangeShapeType="1"/>
                </p:cNvSpPr>
                <p:nvPr/>
              </p:nvSpPr>
              <p:spPr bwMode="auto">
                <a:xfrm>
                  <a:off x="47" y="340"/>
                  <a:ext cx="1" cy="28"/>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6" name="Line 333"/>
                <p:cNvSpPr>
                  <a:spLocks noChangeShapeType="1"/>
                </p:cNvSpPr>
                <p:nvPr/>
              </p:nvSpPr>
              <p:spPr bwMode="auto">
                <a:xfrm>
                  <a:off x="48" y="368"/>
                  <a:ext cx="3" cy="62"/>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7" name="Line 334"/>
                <p:cNvSpPr>
                  <a:spLocks noChangeShapeType="1"/>
                </p:cNvSpPr>
                <p:nvPr/>
              </p:nvSpPr>
              <p:spPr bwMode="auto">
                <a:xfrm>
                  <a:off x="51" y="430"/>
                  <a:ext cx="6"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8" name="Line 335"/>
                <p:cNvSpPr>
                  <a:spLocks noChangeShapeType="1"/>
                </p:cNvSpPr>
                <p:nvPr/>
              </p:nvSpPr>
              <p:spPr bwMode="auto">
                <a:xfrm>
                  <a:off x="57" y="446"/>
                  <a:ext cx="7" cy="19"/>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09" name="Line 336"/>
                <p:cNvSpPr>
                  <a:spLocks noChangeShapeType="1"/>
                </p:cNvSpPr>
                <p:nvPr/>
              </p:nvSpPr>
              <p:spPr bwMode="auto">
                <a:xfrm>
                  <a:off x="64" y="465"/>
                  <a:ext cx="4" cy="19"/>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0" name="Line 337"/>
                <p:cNvSpPr>
                  <a:spLocks noChangeShapeType="1"/>
                </p:cNvSpPr>
                <p:nvPr/>
              </p:nvSpPr>
              <p:spPr bwMode="auto">
                <a:xfrm>
                  <a:off x="68" y="484"/>
                  <a:ext cx="1" cy="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1" name="Line 338"/>
                <p:cNvSpPr>
                  <a:spLocks noChangeShapeType="1"/>
                </p:cNvSpPr>
                <p:nvPr/>
              </p:nvSpPr>
              <p:spPr bwMode="auto">
                <a:xfrm>
                  <a:off x="68" y="493"/>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2" name="Line 339"/>
                <p:cNvSpPr>
                  <a:spLocks noChangeShapeType="1"/>
                </p:cNvSpPr>
                <p:nvPr/>
              </p:nvSpPr>
              <p:spPr bwMode="auto">
                <a:xfrm flipH="1">
                  <a:off x="65" y="500"/>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3" name="Line 340"/>
                <p:cNvSpPr>
                  <a:spLocks noChangeShapeType="1"/>
                </p:cNvSpPr>
                <p:nvPr/>
              </p:nvSpPr>
              <p:spPr bwMode="auto">
                <a:xfrm flipH="1">
                  <a:off x="62" y="506"/>
                  <a:ext cx="3"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4" name="Line 341"/>
                <p:cNvSpPr>
                  <a:spLocks noChangeShapeType="1"/>
                </p:cNvSpPr>
                <p:nvPr/>
              </p:nvSpPr>
              <p:spPr bwMode="auto">
                <a:xfrm flipH="1">
                  <a:off x="56" y="512"/>
                  <a:ext cx="6"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5" name="Line 342"/>
                <p:cNvSpPr>
                  <a:spLocks noChangeShapeType="1"/>
                </p:cNvSpPr>
                <p:nvPr/>
              </p:nvSpPr>
              <p:spPr bwMode="auto">
                <a:xfrm flipH="1">
                  <a:off x="48" y="521"/>
                  <a:ext cx="8"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6" name="Line 343"/>
                <p:cNvSpPr>
                  <a:spLocks noChangeShapeType="1"/>
                </p:cNvSpPr>
                <p:nvPr/>
              </p:nvSpPr>
              <p:spPr bwMode="auto">
                <a:xfrm flipH="1">
                  <a:off x="43" y="527"/>
                  <a:ext cx="5"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7" name="Line 344"/>
                <p:cNvSpPr>
                  <a:spLocks noChangeShapeType="1"/>
                </p:cNvSpPr>
                <p:nvPr/>
              </p:nvSpPr>
              <p:spPr bwMode="auto">
                <a:xfrm flipH="1">
                  <a:off x="42" y="531"/>
                  <a:ext cx="1"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8" name="Line 345"/>
                <p:cNvSpPr>
                  <a:spLocks noChangeShapeType="1"/>
                </p:cNvSpPr>
                <p:nvPr/>
              </p:nvSpPr>
              <p:spPr bwMode="auto">
                <a:xfrm flipV="1">
                  <a:off x="42" y="531"/>
                  <a:ext cx="5"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19" name="Line 346"/>
                <p:cNvSpPr>
                  <a:spLocks noChangeShapeType="1"/>
                </p:cNvSpPr>
                <p:nvPr/>
              </p:nvSpPr>
              <p:spPr bwMode="auto">
                <a:xfrm flipV="1">
                  <a:off x="47" y="522"/>
                  <a:ext cx="36" cy="9"/>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0" name="Line 347"/>
                <p:cNvSpPr>
                  <a:spLocks noChangeShapeType="1"/>
                </p:cNvSpPr>
                <p:nvPr/>
              </p:nvSpPr>
              <p:spPr bwMode="auto">
                <a:xfrm>
                  <a:off x="83" y="522"/>
                  <a:ext cx="6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1" name="Line 348"/>
                <p:cNvSpPr>
                  <a:spLocks noChangeShapeType="1"/>
                </p:cNvSpPr>
                <p:nvPr/>
              </p:nvSpPr>
              <p:spPr bwMode="auto">
                <a:xfrm flipV="1">
                  <a:off x="144" y="522"/>
                  <a:ext cx="39"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2" name="Line 349"/>
                <p:cNvSpPr>
                  <a:spLocks noChangeShapeType="1"/>
                </p:cNvSpPr>
                <p:nvPr/>
              </p:nvSpPr>
              <p:spPr bwMode="auto">
                <a:xfrm flipV="1">
                  <a:off x="183" y="521"/>
                  <a:ext cx="39" cy="1"/>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3" name="Line 350"/>
                <p:cNvSpPr>
                  <a:spLocks noChangeShapeType="1"/>
                </p:cNvSpPr>
                <p:nvPr/>
              </p:nvSpPr>
              <p:spPr bwMode="auto">
                <a:xfrm flipV="1">
                  <a:off x="222" y="515"/>
                  <a:ext cx="55"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4" name="Line 351"/>
                <p:cNvSpPr>
                  <a:spLocks noChangeShapeType="1"/>
                </p:cNvSpPr>
                <p:nvPr/>
              </p:nvSpPr>
              <p:spPr bwMode="auto">
                <a:xfrm flipV="1">
                  <a:off x="277" y="511"/>
                  <a:ext cx="23"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5" name="Line 352"/>
                <p:cNvSpPr>
                  <a:spLocks noChangeShapeType="1"/>
                </p:cNvSpPr>
                <p:nvPr/>
              </p:nvSpPr>
              <p:spPr bwMode="auto">
                <a:xfrm flipV="1">
                  <a:off x="300" y="506"/>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6" name="Line 353"/>
                <p:cNvSpPr>
                  <a:spLocks noChangeShapeType="1"/>
                </p:cNvSpPr>
                <p:nvPr/>
              </p:nvSpPr>
              <p:spPr bwMode="auto">
                <a:xfrm flipV="1">
                  <a:off x="322" y="502"/>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7" name="Line 354"/>
                <p:cNvSpPr>
                  <a:spLocks noChangeShapeType="1"/>
                </p:cNvSpPr>
                <p:nvPr/>
              </p:nvSpPr>
              <p:spPr bwMode="auto">
                <a:xfrm flipV="1">
                  <a:off x="344" y="500"/>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8" name="Line 355"/>
                <p:cNvSpPr>
                  <a:spLocks noChangeShapeType="1"/>
                </p:cNvSpPr>
                <p:nvPr/>
              </p:nvSpPr>
              <p:spPr bwMode="auto">
                <a:xfrm flipV="1">
                  <a:off x="366" y="496"/>
                  <a:ext cx="59"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29" name="Line 356"/>
                <p:cNvSpPr>
                  <a:spLocks noChangeShapeType="1"/>
                </p:cNvSpPr>
                <p:nvPr/>
              </p:nvSpPr>
              <p:spPr bwMode="auto">
                <a:xfrm flipV="1">
                  <a:off x="425" y="495"/>
                  <a:ext cx="59"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0" name="Line 357"/>
                <p:cNvSpPr>
                  <a:spLocks noChangeShapeType="1"/>
                </p:cNvSpPr>
                <p:nvPr/>
              </p:nvSpPr>
              <p:spPr bwMode="auto">
                <a:xfrm flipV="1">
                  <a:off x="484" y="491"/>
                  <a:ext cx="117"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1" name="Line 358"/>
                <p:cNvSpPr>
                  <a:spLocks noChangeShapeType="1"/>
                </p:cNvSpPr>
                <p:nvPr/>
              </p:nvSpPr>
              <p:spPr bwMode="auto">
                <a:xfrm>
                  <a:off x="601" y="491"/>
                  <a:ext cx="15"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2" name="Line 359"/>
                <p:cNvSpPr>
                  <a:spLocks noChangeShapeType="1"/>
                </p:cNvSpPr>
                <p:nvPr/>
              </p:nvSpPr>
              <p:spPr bwMode="auto">
                <a:xfrm>
                  <a:off x="616" y="495"/>
                  <a:ext cx="17" cy="4"/>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3" name="Line 360"/>
                <p:cNvSpPr>
                  <a:spLocks noChangeShapeType="1"/>
                </p:cNvSpPr>
                <p:nvPr/>
              </p:nvSpPr>
              <p:spPr bwMode="auto">
                <a:xfrm>
                  <a:off x="633" y="499"/>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4" name="Line 361"/>
                <p:cNvSpPr>
                  <a:spLocks noChangeShapeType="1"/>
                </p:cNvSpPr>
                <p:nvPr/>
              </p:nvSpPr>
              <p:spPr bwMode="auto">
                <a:xfrm>
                  <a:off x="667" y="509"/>
                  <a:ext cx="32" cy="8"/>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5" name="Line 362"/>
                <p:cNvSpPr>
                  <a:spLocks noChangeShapeType="1"/>
                </p:cNvSpPr>
                <p:nvPr/>
              </p:nvSpPr>
              <p:spPr bwMode="auto">
                <a:xfrm>
                  <a:off x="699" y="517"/>
                  <a:ext cx="17"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6" name="Line 363"/>
                <p:cNvSpPr>
                  <a:spLocks noChangeShapeType="1"/>
                </p:cNvSpPr>
                <p:nvPr/>
              </p:nvSpPr>
              <p:spPr bwMode="auto">
                <a:xfrm>
                  <a:off x="716" y="521"/>
                  <a:ext cx="14" cy="1"/>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7" name="Line 364"/>
                <p:cNvSpPr>
                  <a:spLocks noChangeShapeType="1"/>
                </p:cNvSpPr>
                <p:nvPr/>
              </p:nvSpPr>
              <p:spPr bwMode="auto">
                <a:xfrm>
                  <a:off x="730" y="522"/>
                  <a:ext cx="84"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8" name="Line 365"/>
                <p:cNvSpPr>
                  <a:spLocks noChangeShapeType="1"/>
                </p:cNvSpPr>
                <p:nvPr/>
              </p:nvSpPr>
              <p:spPr bwMode="auto">
                <a:xfrm>
                  <a:off x="814" y="527"/>
                  <a:ext cx="58"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39" name="Line 366"/>
                <p:cNvSpPr>
                  <a:spLocks noChangeShapeType="1"/>
                </p:cNvSpPr>
                <p:nvPr/>
              </p:nvSpPr>
              <p:spPr bwMode="auto">
                <a:xfrm>
                  <a:off x="872" y="532"/>
                  <a:ext cx="66"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0" name="Line 367"/>
                <p:cNvSpPr>
                  <a:spLocks noChangeShapeType="1"/>
                </p:cNvSpPr>
                <p:nvPr/>
              </p:nvSpPr>
              <p:spPr bwMode="auto">
                <a:xfrm>
                  <a:off x="938" y="537"/>
                  <a:ext cx="2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1" name="Line 368"/>
                <p:cNvSpPr>
                  <a:spLocks noChangeShapeType="1"/>
                </p:cNvSpPr>
                <p:nvPr/>
              </p:nvSpPr>
              <p:spPr bwMode="auto">
                <a:xfrm flipV="1">
                  <a:off x="959" y="534"/>
                  <a:ext cx="21" cy="3"/>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2" name="Line 369"/>
                <p:cNvSpPr>
                  <a:spLocks noChangeShapeType="1"/>
                </p:cNvSpPr>
                <p:nvPr/>
              </p:nvSpPr>
              <p:spPr bwMode="auto">
                <a:xfrm flipV="1">
                  <a:off x="980" y="530"/>
                  <a:ext cx="2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3" name="Line 370"/>
                <p:cNvSpPr>
                  <a:spLocks noChangeShapeType="1"/>
                </p:cNvSpPr>
                <p:nvPr/>
              </p:nvSpPr>
              <p:spPr bwMode="auto">
                <a:xfrm flipV="1">
                  <a:off x="1007" y="522"/>
                  <a:ext cx="39" cy="8"/>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4" name="Line 371"/>
                <p:cNvSpPr>
                  <a:spLocks noChangeShapeType="1"/>
                </p:cNvSpPr>
                <p:nvPr/>
              </p:nvSpPr>
              <p:spPr bwMode="auto">
                <a:xfrm flipV="1">
                  <a:off x="1046" y="520"/>
                  <a:ext cx="230"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5" name="Line 372"/>
                <p:cNvSpPr>
                  <a:spLocks noChangeShapeType="1"/>
                </p:cNvSpPr>
                <p:nvPr/>
              </p:nvSpPr>
              <p:spPr bwMode="auto">
                <a:xfrm flipV="1">
                  <a:off x="1276" y="517"/>
                  <a:ext cx="115"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6" name="Line 373"/>
                <p:cNvSpPr>
                  <a:spLocks noChangeShapeType="1"/>
                </p:cNvSpPr>
                <p:nvPr/>
              </p:nvSpPr>
              <p:spPr bwMode="auto">
                <a:xfrm flipV="1">
                  <a:off x="1391" y="515"/>
                  <a:ext cx="115"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7" name="Line 374"/>
                <p:cNvSpPr>
                  <a:spLocks noChangeShapeType="1"/>
                </p:cNvSpPr>
                <p:nvPr/>
              </p:nvSpPr>
              <p:spPr bwMode="auto">
                <a:xfrm flipV="1">
                  <a:off x="1506" y="513"/>
                  <a:ext cx="24"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8" name="Line 375"/>
                <p:cNvSpPr>
                  <a:spLocks noChangeShapeType="1"/>
                </p:cNvSpPr>
                <p:nvPr/>
              </p:nvSpPr>
              <p:spPr bwMode="auto">
                <a:xfrm flipV="1">
                  <a:off x="1530" y="510"/>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49" name="Line 376"/>
                <p:cNvSpPr>
                  <a:spLocks noChangeShapeType="1"/>
                </p:cNvSpPr>
                <p:nvPr/>
              </p:nvSpPr>
              <p:spPr bwMode="auto">
                <a:xfrm flipV="1">
                  <a:off x="1552" y="504"/>
                  <a:ext cx="44" cy="6"/>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0" name="Line 377"/>
                <p:cNvSpPr>
                  <a:spLocks noChangeShapeType="1"/>
                </p:cNvSpPr>
                <p:nvPr/>
              </p:nvSpPr>
              <p:spPr bwMode="auto">
                <a:xfrm flipV="1">
                  <a:off x="1596" y="501"/>
                  <a:ext cx="22" cy="3"/>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1" name="Line 378"/>
                <p:cNvSpPr>
                  <a:spLocks noChangeShapeType="1"/>
                </p:cNvSpPr>
                <p:nvPr/>
              </p:nvSpPr>
              <p:spPr bwMode="auto">
                <a:xfrm flipV="1">
                  <a:off x="1618" y="500"/>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2" name="Line 379"/>
                <p:cNvSpPr>
                  <a:spLocks noChangeShapeType="1"/>
                </p:cNvSpPr>
                <p:nvPr/>
              </p:nvSpPr>
              <p:spPr bwMode="auto">
                <a:xfrm>
                  <a:off x="1640" y="500"/>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3" name="Line 380"/>
                <p:cNvSpPr>
                  <a:spLocks noChangeShapeType="1"/>
                </p:cNvSpPr>
                <p:nvPr/>
              </p:nvSpPr>
              <p:spPr bwMode="auto">
                <a:xfrm>
                  <a:off x="1662" y="502"/>
                  <a:ext cx="11"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4" name="Line 381"/>
                <p:cNvSpPr>
                  <a:spLocks noChangeShapeType="1"/>
                </p:cNvSpPr>
                <p:nvPr/>
              </p:nvSpPr>
              <p:spPr bwMode="auto">
                <a:xfrm>
                  <a:off x="1673" y="504"/>
                  <a:ext cx="12" cy="3"/>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5" name="Line 382"/>
                <p:cNvSpPr>
                  <a:spLocks noChangeShapeType="1"/>
                </p:cNvSpPr>
                <p:nvPr/>
              </p:nvSpPr>
              <p:spPr bwMode="auto">
                <a:xfrm>
                  <a:off x="1685" y="507"/>
                  <a:ext cx="79"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6" name="Line 383"/>
                <p:cNvSpPr>
                  <a:spLocks noChangeShapeType="1"/>
                </p:cNvSpPr>
                <p:nvPr/>
              </p:nvSpPr>
              <p:spPr bwMode="auto">
                <a:xfrm>
                  <a:off x="1764" y="517"/>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7" name="Line 384"/>
                <p:cNvSpPr>
                  <a:spLocks noChangeShapeType="1"/>
                </p:cNvSpPr>
                <p:nvPr/>
              </p:nvSpPr>
              <p:spPr bwMode="auto">
                <a:xfrm>
                  <a:off x="1826" y="523"/>
                  <a:ext cx="72"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8" name="Line 385"/>
                <p:cNvSpPr>
                  <a:spLocks noChangeShapeType="1"/>
                </p:cNvSpPr>
                <p:nvPr/>
              </p:nvSpPr>
              <p:spPr bwMode="auto">
                <a:xfrm>
                  <a:off x="1898" y="527"/>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59" name="Line 386"/>
                <p:cNvSpPr>
                  <a:spLocks noChangeShapeType="1"/>
                </p:cNvSpPr>
                <p:nvPr/>
              </p:nvSpPr>
              <p:spPr bwMode="auto">
                <a:xfrm flipV="1">
                  <a:off x="2008" y="522"/>
                  <a:ext cx="18"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0" name="Line 387"/>
                <p:cNvSpPr>
                  <a:spLocks noChangeShapeType="1"/>
                </p:cNvSpPr>
                <p:nvPr/>
              </p:nvSpPr>
              <p:spPr bwMode="auto">
                <a:xfrm flipV="1">
                  <a:off x="2026" y="517"/>
                  <a:ext cx="16"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1" name="Line 388"/>
                <p:cNvSpPr>
                  <a:spLocks noChangeShapeType="1"/>
                </p:cNvSpPr>
                <p:nvPr/>
              </p:nvSpPr>
              <p:spPr bwMode="auto">
                <a:xfrm flipV="1">
                  <a:off x="2042" y="516"/>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2" name="Line 389"/>
                <p:cNvSpPr>
                  <a:spLocks noChangeShapeType="1"/>
                </p:cNvSpPr>
                <p:nvPr/>
              </p:nvSpPr>
              <p:spPr bwMode="auto">
                <a:xfrm flipV="1">
                  <a:off x="2050" y="515"/>
                  <a:ext cx="6"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3" name="Line 390"/>
                <p:cNvSpPr>
                  <a:spLocks noChangeShapeType="1"/>
                </p:cNvSpPr>
                <p:nvPr/>
              </p:nvSpPr>
              <p:spPr bwMode="auto">
                <a:xfrm>
                  <a:off x="2056" y="515"/>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4" name="Line 391"/>
                <p:cNvSpPr>
                  <a:spLocks noChangeShapeType="1"/>
                </p:cNvSpPr>
                <p:nvPr/>
              </p:nvSpPr>
              <p:spPr bwMode="auto">
                <a:xfrm>
                  <a:off x="2060" y="515"/>
                  <a:ext cx="4"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5" name="Line 392"/>
                <p:cNvSpPr>
                  <a:spLocks noChangeShapeType="1"/>
                </p:cNvSpPr>
                <p:nvPr/>
              </p:nvSpPr>
              <p:spPr bwMode="auto">
                <a:xfrm>
                  <a:off x="2064" y="516"/>
                  <a:ext cx="5"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6" name="Line 393"/>
                <p:cNvSpPr>
                  <a:spLocks noChangeShapeType="1"/>
                </p:cNvSpPr>
                <p:nvPr/>
              </p:nvSpPr>
              <p:spPr bwMode="auto">
                <a:xfrm>
                  <a:off x="2069" y="521"/>
                  <a:ext cx="7"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7" name="Line 394"/>
                <p:cNvSpPr>
                  <a:spLocks noChangeShapeType="1"/>
                </p:cNvSpPr>
                <p:nvPr/>
              </p:nvSpPr>
              <p:spPr bwMode="auto">
                <a:xfrm>
                  <a:off x="2076" y="526"/>
                  <a:ext cx="5"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8" name="Line 395"/>
                <p:cNvSpPr>
                  <a:spLocks noChangeShapeType="1"/>
                </p:cNvSpPr>
                <p:nvPr/>
              </p:nvSpPr>
              <p:spPr bwMode="auto">
                <a:xfrm flipV="1">
                  <a:off x="2081" y="446"/>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69" name="Line 396"/>
                <p:cNvSpPr>
                  <a:spLocks noChangeShapeType="1"/>
                </p:cNvSpPr>
                <p:nvPr/>
              </p:nvSpPr>
              <p:spPr bwMode="auto">
                <a:xfrm flipH="1" flipV="1">
                  <a:off x="2083" y="427"/>
                  <a:ext cx="6" cy="19"/>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0" name="Line 397"/>
                <p:cNvSpPr>
                  <a:spLocks noChangeShapeType="1"/>
                </p:cNvSpPr>
                <p:nvPr/>
              </p:nvSpPr>
              <p:spPr bwMode="auto">
                <a:xfrm flipH="1" flipV="1">
                  <a:off x="2078" y="408"/>
                  <a:ext cx="5" cy="19"/>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1" name="Line 398"/>
                <p:cNvSpPr>
                  <a:spLocks noChangeShapeType="1"/>
                </p:cNvSpPr>
                <p:nvPr/>
              </p:nvSpPr>
              <p:spPr bwMode="auto">
                <a:xfrm flipH="1" flipV="1">
                  <a:off x="2076" y="389"/>
                  <a:ext cx="2" cy="1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2" name="Line 399"/>
                <p:cNvSpPr>
                  <a:spLocks noChangeShapeType="1"/>
                </p:cNvSpPr>
                <p:nvPr/>
              </p:nvSpPr>
              <p:spPr bwMode="auto">
                <a:xfrm flipH="1" flipV="1">
                  <a:off x="2073" y="369"/>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3" name="Line 400"/>
                <p:cNvSpPr>
                  <a:spLocks noChangeShapeType="1"/>
                </p:cNvSpPr>
                <p:nvPr/>
              </p:nvSpPr>
              <p:spPr bwMode="auto">
                <a:xfrm flipH="1" flipV="1">
                  <a:off x="2069" y="330"/>
                  <a:ext cx="4"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4" name="Line 401"/>
                <p:cNvSpPr>
                  <a:spLocks noChangeShapeType="1"/>
                </p:cNvSpPr>
                <p:nvPr/>
              </p:nvSpPr>
              <p:spPr bwMode="auto">
                <a:xfrm flipV="1">
                  <a:off x="2069" y="289"/>
                  <a:ext cx="1"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5" name="Line 402"/>
                <p:cNvSpPr>
                  <a:spLocks noChangeShapeType="1"/>
                </p:cNvSpPr>
                <p:nvPr/>
              </p:nvSpPr>
              <p:spPr bwMode="auto">
                <a:xfrm flipV="1">
                  <a:off x="2069" y="249"/>
                  <a:ext cx="3"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6" name="Line 403"/>
                <p:cNvSpPr>
                  <a:spLocks noChangeShapeType="1"/>
                </p:cNvSpPr>
                <p:nvPr/>
              </p:nvSpPr>
              <p:spPr bwMode="auto">
                <a:xfrm flipV="1">
                  <a:off x="2072" y="209"/>
                  <a:ext cx="2"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7" name="Line 404"/>
                <p:cNvSpPr>
                  <a:spLocks noChangeShapeType="1"/>
                </p:cNvSpPr>
                <p:nvPr/>
              </p:nvSpPr>
              <p:spPr bwMode="auto">
                <a:xfrm flipV="1">
                  <a:off x="2074" y="130"/>
                  <a:ext cx="7"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8" name="Line 405"/>
                <p:cNvSpPr>
                  <a:spLocks noChangeShapeType="1"/>
                </p:cNvSpPr>
                <p:nvPr/>
              </p:nvSpPr>
              <p:spPr bwMode="auto">
                <a:xfrm flipH="1">
                  <a:off x="100" y="130"/>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79" name="Freeform 406"/>
                <p:cNvSpPr>
                  <a:spLocks/>
                </p:cNvSpPr>
                <p:nvPr/>
              </p:nvSpPr>
              <p:spPr bwMode="auto">
                <a:xfrm>
                  <a:off x="11" y="76"/>
                  <a:ext cx="145" cy="132"/>
                </a:xfrm>
                <a:custGeom>
                  <a:avLst/>
                  <a:gdLst>
                    <a:gd name="T0" fmla="*/ 7 w 145"/>
                    <a:gd name="T1" fmla="*/ 131 h 132"/>
                    <a:gd name="T2" fmla="*/ 0 w 145"/>
                    <a:gd name="T3" fmla="*/ 132 h 132"/>
                    <a:gd name="T4" fmla="*/ 137 w 145"/>
                    <a:gd name="T5" fmla="*/ 1 h 132"/>
                    <a:gd name="T6" fmla="*/ 145 w 145"/>
                    <a:gd name="T7" fmla="*/ 0 h 132"/>
                    <a:gd name="T8" fmla="*/ 7 w 145"/>
                    <a:gd name="T9" fmla="*/ 131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7" y="131"/>
                      </a:moveTo>
                      <a:lnTo>
                        <a:pt x="0" y="132"/>
                      </a:lnTo>
                      <a:lnTo>
                        <a:pt x="137" y="1"/>
                      </a:lnTo>
                      <a:lnTo>
                        <a:pt x="145" y="0"/>
                      </a:lnTo>
                      <a:lnTo>
                        <a:pt x="7"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0" name="Line 407"/>
                <p:cNvSpPr>
                  <a:spLocks noChangeShapeType="1"/>
                </p:cNvSpPr>
                <p:nvPr/>
              </p:nvSpPr>
              <p:spPr bwMode="auto">
                <a:xfrm flipV="1">
                  <a:off x="18" y="76"/>
                  <a:ext cx="138"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81" name="Freeform 408"/>
                <p:cNvSpPr>
                  <a:spLocks/>
                </p:cNvSpPr>
                <p:nvPr/>
              </p:nvSpPr>
              <p:spPr bwMode="auto">
                <a:xfrm>
                  <a:off x="15" y="76"/>
                  <a:ext cx="141" cy="131"/>
                </a:xfrm>
                <a:custGeom>
                  <a:avLst/>
                  <a:gdLst>
                    <a:gd name="T0" fmla="*/ 3 w 141"/>
                    <a:gd name="T1" fmla="*/ 131 h 131"/>
                    <a:gd name="T2" fmla="*/ 0 w 141"/>
                    <a:gd name="T3" fmla="*/ 131 h 131"/>
                    <a:gd name="T4" fmla="*/ 137 w 141"/>
                    <a:gd name="T5" fmla="*/ 0 h 131"/>
                    <a:gd name="T6" fmla="*/ 141 w 141"/>
                    <a:gd name="T7" fmla="*/ 0 h 131"/>
                    <a:gd name="T8" fmla="*/ 3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3" y="131"/>
                      </a:moveTo>
                      <a:lnTo>
                        <a:pt x="0" y="131"/>
                      </a:lnTo>
                      <a:lnTo>
                        <a:pt x="137" y="0"/>
                      </a:lnTo>
                      <a:lnTo>
                        <a:pt x="141" y="0"/>
                      </a:lnTo>
                      <a:lnTo>
                        <a:pt x="3"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2" name="Freeform 409"/>
                <p:cNvSpPr>
                  <a:spLocks/>
                </p:cNvSpPr>
                <p:nvPr/>
              </p:nvSpPr>
              <p:spPr bwMode="auto">
                <a:xfrm>
                  <a:off x="11" y="76"/>
                  <a:ext cx="141" cy="132"/>
                </a:xfrm>
                <a:custGeom>
                  <a:avLst/>
                  <a:gdLst>
                    <a:gd name="T0" fmla="*/ 4 w 141"/>
                    <a:gd name="T1" fmla="*/ 131 h 132"/>
                    <a:gd name="T2" fmla="*/ 0 w 141"/>
                    <a:gd name="T3" fmla="*/ 132 h 132"/>
                    <a:gd name="T4" fmla="*/ 137 w 141"/>
                    <a:gd name="T5" fmla="*/ 1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7" y="1"/>
                      </a:lnTo>
                      <a:lnTo>
                        <a:pt x="141" y="0"/>
                      </a:lnTo>
                      <a:lnTo>
                        <a:pt x="4"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3" name="Freeform 410"/>
                <p:cNvSpPr>
                  <a:spLocks/>
                </p:cNvSpPr>
                <p:nvPr/>
              </p:nvSpPr>
              <p:spPr bwMode="auto">
                <a:xfrm>
                  <a:off x="0" y="77"/>
                  <a:ext cx="148" cy="131"/>
                </a:xfrm>
                <a:custGeom>
                  <a:avLst/>
                  <a:gdLst>
                    <a:gd name="T0" fmla="*/ 11 w 148"/>
                    <a:gd name="T1" fmla="*/ 131 h 131"/>
                    <a:gd name="T2" fmla="*/ 0 w 148"/>
                    <a:gd name="T3" fmla="*/ 131 h 131"/>
                    <a:gd name="T4" fmla="*/ 139 w 148"/>
                    <a:gd name="T5" fmla="*/ 0 h 131"/>
                    <a:gd name="T6" fmla="*/ 148 w 148"/>
                    <a:gd name="T7" fmla="*/ 0 h 131"/>
                    <a:gd name="T8" fmla="*/ 11 w 148"/>
                    <a:gd name="T9" fmla="*/ 131 h 131"/>
                    <a:gd name="T10" fmla="*/ 0 60000 65536"/>
                    <a:gd name="T11" fmla="*/ 0 60000 65536"/>
                    <a:gd name="T12" fmla="*/ 0 60000 65536"/>
                    <a:gd name="T13" fmla="*/ 0 60000 65536"/>
                    <a:gd name="T14" fmla="*/ 0 60000 65536"/>
                    <a:gd name="T15" fmla="*/ 0 w 148"/>
                    <a:gd name="T16" fmla="*/ 0 h 131"/>
                    <a:gd name="T17" fmla="*/ 148 w 148"/>
                    <a:gd name="T18" fmla="*/ 131 h 131"/>
                  </a:gdLst>
                  <a:ahLst/>
                  <a:cxnLst>
                    <a:cxn ang="T10">
                      <a:pos x="T0" y="T1"/>
                    </a:cxn>
                    <a:cxn ang="T11">
                      <a:pos x="T2" y="T3"/>
                    </a:cxn>
                    <a:cxn ang="T12">
                      <a:pos x="T4" y="T5"/>
                    </a:cxn>
                    <a:cxn ang="T13">
                      <a:pos x="T6" y="T7"/>
                    </a:cxn>
                    <a:cxn ang="T14">
                      <a:pos x="T8" y="T9"/>
                    </a:cxn>
                  </a:cxnLst>
                  <a:rect l="T15" t="T16" r="T17" b="T18"/>
                  <a:pathLst>
                    <a:path w="148" h="131">
                      <a:moveTo>
                        <a:pt x="11" y="131"/>
                      </a:moveTo>
                      <a:lnTo>
                        <a:pt x="0" y="131"/>
                      </a:lnTo>
                      <a:lnTo>
                        <a:pt x="139" y="0"/>
                      </a:lnTo>
                      <a:lnTo>
                        <a:pt x="148" y="0"/>
                      </a:lnTo>
                      <a:lnTo>
                        <a:pt x="11"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4" name="Line 411"/>
                <p:cNvSpPr>
                  <a:spLocks noChangeShapeType="1"/>
                </p:cNvSpPr>
                <p:nvPr/>
              </p:nvSpPr>
              <p:spPr bwMode="auto">
                <a:xfrm flipV="1">
                  <a:off x="11" y="77"/>
                  <a:ext cx="137" cy="131"/>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3885" name="Group 412"/>
              <p:cNvGrpSpPr>
                <a:grpSpLocks/>
              </p:cNvGrpSpPr>
              <p:nvPr/>
            </p:nvGrpSpPr>
            <p:grpSpPr bwMode="auto">
              <a:xfrm>
                <a:off x="268" y="80"/>
                <a:ext cx="2789" cy="1632"/>
                <a:chOff x="-11" y="0"/>
                <a:chExt cx="2789" cy="1632"/>
              </a:xfrm>
            </p:grpSpPr>
            <p:sp>
              <p:nvSpPr>
                <p:cNvPr id="233886" name="Freeform 413"/>
                <p:cNvSpPr>
                  <a:spLocks/>
                </p:cNvSpPr>
                <p:nvPr/>
              </p:nvSpPr>
              <p:spPr bwMode="auto">
                <a:xfrm>
                  <a:off x="46" y="914"/>
                  <a:ext cx="141" cy="131"/>
                </a:xfrm>
                <a:custGeom>
                  <a:avLst/>
                  <a:gdLst>
                    <a:gd name="T0" fmla="*/ 4 w 141"/>
                    <a:gd name="T1" fmla="*/ 131 h 131"/>
                    <a:gd name="T2" fmla="*/ 0 w 141"/>
                    <a:gd name="T3" fmla="*/ 131 h 131"/>
                    <a:gd name="T4" fmla="*/ 137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7" y="0"/>
                      </a:lnTo>
                      <a:lnTo>
                        <a:pt x="141" y="0"/>
                      </a:lnTo>
                      <a:lnTo>
                        <a:pt x="4"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7" name="Freeform 414"/>
                <p:cNvSpPr>
                  <a:spLocks/>
                </p:cNvSpPr>
                <p:nvPr/>
              </p:nvSpPr>
              <p:spPr bwMode="auto">
                <a:xfrm>
                  <a:off x="43" y="914"/>
                  <a:ext cx="140" cy="131"/>
                </a:xfrm>
                <a:custGeom>
                  <a:avLst/>
                  <a:gdLst>
                    <a:gd name="T0" fmla="*/ 3 w 140"/>
                    <a:gd name="T1" fmla="*/ 131 h 131"/>
                    <a:gd name="T2" fmla="*/ 0 w 140"/>
                    <a:gd name="T3" fmla="*/ 131 h 131"/>
                    <a:gd name="T4" fmla="*/ 137 w 140"/>
                    <a:gd name="T5" fmla="*/ 0 h 131"/>
                    <a:gd name="T6" fmla="*/ 140 w 140"/>
                    <a:gd name="T7" fmla="*/ 0 h 131"/>
                    <a:gd name="T8" fmla="*/ 3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3" y="131"/>
                      </a:moveTo>
                      <a:lnTo>
                        <a:pt x="0" y="131"/>
                      </a:lnTo>
                      <a:lnTo>
                        <a:pt x="137" y="0"/>
                      </a:lnTo>
                      <a:lnTo>
                        <a:pt x="140" y="0"/>
                      </a:lnTo>
                      <a:lnTo>
                        <a:pt x="3"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8" name="Freeform 415"/>
                <p:cNvSpPr>
                  <a:spLocks/>
                </p:cNvSpPr>
                <p:nvPr/>
              </p:nvSpPr>
              <p:spPr bwMode="auto">
                <a:xfrm>
                  <a:off x="39" y="914"/>
                  <a:ext cx="141" cy="131"/>
                </a:xfrm>
                <a:custGeom>
                  <a:avLst/>
                  <a:gdLst>
                    <a:gd name="T0" fmla="*/ 4 w 141"/>
                    <a:gd name="T1" fmla="*/ 131 h 131"/>
                    <a:gd name="T2" fmla="*/ 0 w 141"/>
                    <a:gd name="T3" fmla="*/ 131 h 131"/>
                    <a:gd name="T4" fmla="*/ 139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9" y="0"/>
                      </a:lnTo>
                      <a:lnTo>
                        <a:pt x="141" y="0"/>
                      </a:lnTo>
                      <a:lnTo>
                        <a:pt x="4"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89" name="Freeform 416"/>
                <p:cNvSpPr>
                  <a:spLocks/>
                </p:cNvSpPr>
                <p:nvPr/>
              </p:nvSpPr>
              <p:spPr bwMode="auto">
                <a:xfrm>
                  <a:off x="32" y="914"/>
                  <a:ext cx="146" cy="132"/>
                </a:xfrm>
                <a:custGeom>
                  <a:avLst/>
                  <a:gdLst>
                    <a:gd name="T0" fmla="*/ 7 w 146"/>
                    <a:gd name="T1" fmla="*/ 131 h 132"/>
                    <a:gd name="T2" fmla="*/ 0 w 146"/>
                    <a:gd name="T3" fmla="*/ 132 h 132"/>
                    <a:gd name="T4" fmla="*/ 137 w 146"/>
                    <a:gd name="T5" fmla="*/ 2 h 132"/>
                    <a:gd name="T6" fmla="*/ 146 w 146"/>
                    <a:gd name="T7" fmla="*/ 0 h 132"/>
                    <a:gd name="T8" fmla="*/ 7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7" y="131"/>
                      </a:moveTo>
                      <a:lnTo>
                        <a:pt x="0" y="132"/>
                      </a:lnTo>
                      <a:lnTo>
                        <a:pt x="137" y="2"/>
                      </a:lnTo>
                      <a:lnTo>
                        <a:pt x="146" y="0"/>
                      </a:lnTo>
                      <a:lnTo>
                        <a:pt x="7"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90" name="Line 417"/>
                <p:cNvSpPr>
                  <a:spLocks noChangeShapeType="1"/>
                </p:cNvSpPr>
                <p:nvPr/>
              </p:nvSpPr>
              <p:spPr bwMode="auto">
                <a:xfrm flipV="1">
                  <a:off x="39" y="914"/>
                  <a:ext cx="139" cy="131"/>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91" name="Freeform 418"/>
                <p:cNvSpPr>
                  <a:spLocks/>
                </p:cNvSpPr>
                <p:nvPr/>
              </p:nvSpPr>
              <p:spPr bwMode="auto">
                <a:xfrm>
                  <a:off x="35" y="914"/>
                  <a:ext cx="143" cy="131"/>
                </a:xfrm>
                <a:custGeom>
                  <a:avLst/>
                  <a:gdLst>
                    <a:gd name="T0" fmla="*/ 4 w 143"/>
                    <a:gd name="T1" fmla="*/ 131 h 131"/>
                    <a:gd name="T2" fmla="*/ 0 w 143"/>
                    <a:gd name="T3" fmla="*/ 131 h 131"/>
                    <a:gd name="T4" fmla="*/ 138 w 143"/>
                    <a:gd name="T5" fmla="*/ 0 h 131"/>
                    <a:gd name="T6" fmla="*/ 143 w 143"/>
                    <a:gd name="T7" fmla="*/ 0 h 131"/>
                    <a:gd name="T8" fmla="*/ 4 w 143"/>
                    <a:gd name="T9" fmla="*/ 131 h 131"/>
                    <a:gd name="T10" fmla="*/ 0 60000 65536"/>
                    <a:gd name="T11" fmla="*/ 0 60000 65536"/>
                    <a:gd name="T12" fmla="*/ 0 60000 65536"/>
                    <a:gd name="T13" fmla="*/ 0 60000 65536"/>
                    <a:gd name="T14" fmla="*/ 0 60000 65536"/>
                    <a:gd name="T15" fmla="*/ 0 w 143"/>
                    <a:gd name="T16" fmla="*/ 0 h 131"/>
                    <a:gd name="T17" fmla="*/ 143 w 143"/>
                    <a:gd name="T18" fmla="*/ 131 h 131"/>
                  </a:gdLst>
                  <a:ahLst/>
                  <a:cxnLst>
                    <a:cxn ang="T10">
                      <a:pos x="T0" y="T1"/>
                    </a:cxn>
                    <a:cxn ang="T11">
                      <a:pos x="T2" y="T3"/>
                    </a:cxn>
                    <a:cxn ang="T12">
                      <a:pos x="T4" y="T5"/>
                    </a:cxn>
                    <a:cxn ang="T13">
                      <a:pos x="T6" y="T7"/>
                    </a:cxn>
                    <a:cxn ang="T14">
                      <a:pos x="T8" y="T9"/>
                    </a:cxn>
                  </a:cxnLst>
                  <a:rect l="T15" t="T16" r="T17" b="T18"/>
                  <a:pathLst>
                    <a:path w="143" h="131">
                      <a:moveTo>
                        <a:pt x="4" y="131"/>
                      </a:moveTo>
                      <a:lnTo>
                        <a:pt x="0" y="131"/>
                      </a:lnTo>
                      <a:lnTo>
                        <a:pt x="138" y="0"/>
                      </a:lnTo>
                      <a:lnTo>
                        <a:pt x="143" y="0"/>
                      </a:lnTo>
                      <a:lnTo>
                        <a:pt x="4"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92" name="Freeform 419"/>
                <p:cNvSpPr>
                  <a:spLocks/>
                </p:cNvSpPr>
                <p:nvPr/>
              </p:nvSpPr>
              <p:spPr bwMode="auto">
                <a:xfrm>
                  <a:off x="32" y="914"/>
                  <a:ext cx="141" cy="132"/>
                </a:xfrm>
                <a:custGeom>
                  <a:avLst/>
                  <a:gdLst>
                    <a:gd name="T0" fmla="*/ 3 w 141"/>
                    <a:gd name="T1" fmla="*/ 131 h 132"/>
                    <a:gd name="T2" fmla="*/ 0 w 141"/>
                    <a:gd name="T3" fmla="*/ 132 h 132"/>
                    <a:gd name="T4" fmla="*/ 137 w 141"/>
                    <a:gd name="T5" fmla="*/ 2 h 132"/>
                    <a:gd name="T6" fmla="*/ 141 w 141"/>
                    <a:gd name="T7" fmla="*/ 0 h 132"/>
                    <a:gd name="T8" fmla="*/ 3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3" y="131"/>
                      </a:moveTo>
                      <a:lnTo>
                        <a:pt x="0" y="132"/>
                      </a:lnTo>
                      <a:lnTo>
                        <a:pt x="137" y="2"/>
                      </a:lnTo>
                      <a:lnTo>
                        <a:pt x="141" y="0"/>
                      </a:lnTo>
                      <a:lnTo>
                        <a:pt x="3"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93" name="Freeform 420"/>
                <p:cNvSpPr>
                  <a:spLocks/>
                </p:cNvSpPr>
                <p:nvPr/>
              </p:nvSpPr>
              <p:spPr bwMode="auto">
                <a:xfrm>
                  <a:off x="28" y="916"/>
                  <a:ext cx="141" cy="131"/>
                </a:xfrm>
                <a:custGeom>
                  <a:avLst/>
                  <a:gdLst>
                    <a:gd name="T0" fmla="*/ 4 w 141"/>
                    <a:gd name="T1" fmla="*/ 130 h 131"/>
                    <a:gd name="T2" fmla="*/ 0 w 141"/>
                    <a:gd name="T3" fmla="*/ 131 h 131"/>
                    <a:gd name="T4" fmla="*/ 138 w 141"/>
                    <a:gd name="T5" fmla="*/ 1 h 131"/>
                    <a:gd name="T6" fmla="*/ 141 w 141"/>
                    <a:gd name="T7" fmla="*/ 0 h 131"/>
                    <a:gd name="T8" fmla="*/ 4 w 141"/>
                    <a:gd name="T9" fmla="*/ 130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0"/>
                      </a:moveTo>
                      <a:lnTo>
                        <a:pt x="0" y="131"/>
                      </a:lnTo>
                      <a:lnTo>
                        <a:pt x="138" y="1"/>
                      </a:lnTo>
                      <a:lnTo>
                        <a:pt x="141" y="0"/>
                      </a:lnTo>
                      <a:lnTo>
                        <a:pt x="4" y="130"/>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94" name="Line 421"/>
                <p:cNvSpPr>
                  <a:spLocks noChangeShapeType="1"/>
                </p:cNvSpPr>
                <p:nvPr/>
              </p:nvSpPr>
              <p:spPr bwMode="auto">
                <a:xfrm flipV="1">
                  <a:off x="32" y="916"/>
                  <a:ext cx="137" cy="130"/>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95" name="Freeform 422"/>
                <p:cNvSpPr>
                  <a:spLocks/>
                </p:cNvSpPr>
                <p:nvPr/>
              </p:nvSpPr>
              <p:spPr bwMode="auto">
                <a:xfrm>
                  <a:off x="7" y="1304"/>
                  <a:ext cx="144" cy="136"/>
                </a:xfrm>
                <a:custGeom>
                  <a:avLst/>
                  <a:gdLst>
                    <a:gd name="T0" fmla="*/ 6 w 144"/>
                    <a:gd name="T1" fmla="*/ 130 h 136"/>
                    <a:gd name="T2" fmla="*/ 0 w 144"/>
                    <a:gd name="T3" fmla="*/ 136 h 136"/>
                    <a:gd name="T4" fmla="*/ 137 w 144"/>
                    <a:gd name="T5" fmla="*/ 6 h 136"/>
                    <a:gd name="T6" fmla="*/ 144 w 144"/>
                    <a:gd name="T7" fmla="*/ 0 h 136"/>
                    <a:gd name="T8" fmla="*/ 6 w 144"/>
                    <a:gd name="T9" fmla="*/ 130 h 136"/>
                    <a:gd name="T10" fmla="*/ 0 60000 65536"/>
                    <a:gd name="T11" fmla="*/ 0 60000 65536"/>
                    <a:gd name="T12" fmla="*/ 0 60000 65536"/>
                    <a:gd name="T13" fmla="*/ 0 60000 65536"/>
                    <a:gd name="T14" fmla="*/ 0 60000 65536"/>
                    <a:gd name="T15" fmla="*/ 0 w 144"/>
                    <a:gd name="T16" fmla="*/ 0 h 136"/>
                    <a:gd name="T17" fmla="*/ 144 w 144"/>
                    <a:gd name="T18" fmla="*/ 136 h 136"/>
                  </a:gdLst>
                  <a:ahLst/>
                  <a:cxnLst>
                    <a:cxn ang="T10">
                      <a:pos x="T0" y="T1"/>
                    </a:cxn>
                    <a:cxn ang="T11">
                      <a:pos x="T2" y="T3"/>
                    </a:cxn>
                    <a:cxn ang="T12">
                      <a:pos x="T4" y="T5"/>
                    </a:cxn>
                    <a:cxn ang="T13">
                      <a:pos x="T6" y="T7"/>
                    </a:cxn>
                    <a:cxn ang="T14">
                      <a:pos x="T8" y="T9"/>
                    </a:cxn>
                  </a:cxnLst>
                  <a:rect l="T15" t="T16" r="T17" b="T18"/>
                  <a:pathLst>
                    <a:path w="144" h="136">
                      <a:moveTo>
                        <a:pt x="6" y="130"/>
                      </a:moveTo>
                      <a:lnTo>
                        <a:pt x="0" y="136"/>
                      </a:lnTo>
                      <a:lnTo>
                        <a:pt x="137" y="6"/>
                      </a:lnTo>
                      <a:lnTo>
                        <a:pt x="144" y="0"/>
                      </a:lnTo>
                      <a:lnTo>
                        <a:pt x="6" y="130"/>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96" name="Line 423"/>
                <p:cNvSpPr>
                  <a:spLocks noChangeShapeType="1"/>
                </p:cNvSpPr>
                <p:nvPr/>
              </p:nvSpPr>
              <p:spPr bwMode="auto">
                <a:xfrm flipV="1">
                  <a:off x="13" y="1304"/>
                  <a:ext cx="138" cy="130"/>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97" name="Freeform 424"/>
                <p:cNvSpPr>
                  <a:spLocks/>
                </p:cNvSpPr>
                <p:nvPr/>
              </p:nvSpPr>
              <p:spPr bwMode="auto">
                <a:xfrm>
                  <a:off x="2" y="1310"/>
                  <a:ext cx="142" cy="134"/>
                </a:xfrm>
                <a:custGeom>
                  <a:avLst/>
                  <a:gdLst>
                    <a:gd name="T0" fmla="*/ 5 w 142"/>
                    <a:gd name="T1" fmla="*/ 130 h 134"/>
                    <a:gd name="T2" fmla="*/ 0 w 142"/>
                    <a:gd name="T3" fmla="*/ 134 h 134"/>
                    <a:gd name="T4" fmla="*/ 137 w 142"/>
                    <a:gd name="T5" fmla="*/ 4 h 134"/>
                    <a:gd name="T6" fmla="*/ 142 w 142"/>
                    <a:gd name="T7" fmla="*/ 0 h 134"/>
                    <a:gd name="T8" fmla="*/ 5 w 142"/>
                    <a:gd name="T9" fmla="*/ 130 h 134"/>
                    <a:gd name="T10" fmla="*/ 0 60000 65536"/>
                    <a:gd name="T11" fmla="*/ 0 60000 65536"/>
                    <a:gd name="T12" fmla="*/ 0 60000 65536"/>
                    <a:gd name="T13" fmla="*/ 0 60000 65536"/>
                    <a:gd name="T14" fmla="*/ 0 60000 65536"/>
                    <a:gd name="T15" fmla="*/ 0 w 142"/>
                    <a:gd name="T16" fmla="*/ 0 h 134"/>
                    <a:gd name="T17" fmla="*/ 142 w 142"/>
                    <a:gd name="T18" fmla="*/ 134 h 134"/>
                  </a:gdLst>
                  <a:ahLst/>
                  <a:cxnLst>
                    <a:cxn ang="T10">
                      <a:pos x="T0" y="T1"/>
                    </a:cxn>
                    <a:cxn ang="T11">
                      <a:pos x="T2" y="T3"/>
                    </a:cxn>
                    <a:cxn ang="T12">
                      <a:pos x="T4" y="T5"/>
                    </a:cxn>
                    <a:cxn ang="T13">
                      <a:pos x="T6" y="T7"/>
                    </a:cxn>
                    <a:cxn ang="T14">
                      <a:pos x="T8" y="T9"/>
                    </a:cxn>
                  </a:cxnLst>
                  <a:rect l="T15" t="T16" r="T17" b="T18"/>
                  <a:pathLst>
                    <a:path w="142" h="134">
                      <a:moveTo>
                        <a:pt x="5" y="130"/>
                      </a:moveTo>
                      <a:lnTo>
                        <a:pt x="0" y="134"/>
                      </a:lnTo>
                      <a:lnTo>
                        <a:pt x="137" y="4"/>
                      </a:lnTo>
                      <a:lnTo>
                        <a:pt x="142" y="0"/>
                      </a:lnTo>
                      <a:lnTo>
                        <a:pt x="5" y="130"/>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898" name="Line 425"/>
                <p:cNvSpPr>
                  <a:spLocks noChangeShapeType="1"/>
                </p:cNvSpPr>
                <p:nvPr/>
              </p:nvSpPr>
              <p:spPr bwMode="auto">
                <a:xfrm flipV="1">
                  <a:off x="7" y="1310"/>
                  <a:ext cx="137" cy="130"/>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899" name="Freeform 426"/>
                <p:cNvSpPr>
                  <a:spLocks/>
                </p:cNvSpPr>
                <p:nvPr/>
              </p:nvSpPr>
              <p:spPr bwMode="auto">
                <a:xfrm>
                  <a:off x="2031" y="1259"/>
                  <a:ext cx="146" cy="184"/>
                </a:xfrm>
                <a:custGeom>
                  <a:avLst/>
                  <a:gdLst>
                    <a:gd name="T0" fmla="*/ 9 w 146"/>
                    <a:gd name="T1" fmla="*/ 184 h 184"/>
                    <a:gd name="T2" fmla="*/ 0 w 146"/>
                    <a:gd name="T3" fmla="*/ 131 h 184"/>
                    <a:gd name="T4" fmla="*/ 138 w 146"/>
                    <a:gd name="T5" fmla="*/ 0 h 184"/>
                    <a:gd name="T6" fmla="*/ 146 w 146"/>
                    <a:gd name="T7" fmla="*/ 53 h 184"/>
                    <a:gd name="T8" fmla="*/ 9 w 146"/>
                    <a:gd name="T9" fmla="*/ 184 h 184"/>
                    <a:gd name="T10" fmla="*/ 0 60000 65536"/>
                    <a:gd name="T11" fmla="*/ 0 60000 65536"/>
                    <a:gd name="T12" fmla="*/ 0 60000 65536"/>
                    <a:gd name="T13" fmla="*/ 0 60000 65536"/>
                    <a:gd name="T14" fmla="*/ 0 60000 65536"/>
                    <a:gd name="T15" fmla="*/ 0 w 146"/>
                    <a:gd name="T16" fmla="*/ 0 h 184"/>
                    <a:gd name="T17" fmla="*/ 146 w 146"/>
                    <a:gd name="T18" fmla="*/ 184 h 184"/>
                  </a:gdLst>
                  <a:ahLst/>
                  <a:cxnLst>
                    <a:cxn ang="T10">
                      <a:pos x="T0" y="T1"/>
                    </a:cxn>
                    <a:cxn ang="T11">
                      <a:pos x="T2" y="T3"/>
                    </a:cxn>
                    <a:cxn ang="T12">
                      <a:pos x="T4" y="T5"/>
                    </a:cxn>
                    <a:cxn ang="T13">
                      <a:pos x="T6" y="T7"/>
                    </a:cxn>
                    <a:cxn ang="T14">
                      <a:pos x="T8" y="T9"/>
                    </a:cxn>
                  </a:cxnLst>
                  <a:rect l="T15" t="T16" r="T17" b="T18"/>
                  <a:pathLst>
                    <a:path w="146" h="184">
                      <a:moveTo>
                        <a:pt x="9" y="184"/>
                      </a:moveTo>
                      <a:lnTo>
                        <a:pt x="0" y="131"/>
                      </a:lnTo>
                      <a:lnTo>
                        <a:pt x="138" y="0"/>
                      </a:lnTo>
                      <a:lnTo>
                        <a:pt x="146" y="53"/>
                      </a:lnTo>
                      <a:lnTo>
                        <a:pt x="9" y="184"/>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00" name="Line 427"/>
                <p:cNvSpPr>
                  <a:spLocks noChangeShapeType="1"/>
                </p:cNvSpPr>
                <p:nvPr/>
              </p:nvSpPr>
              <p:spPr bwMode="auto">
                <a:xfrm flipV="1">
                  <a:off x="2040" y="131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01" name="Freeform 428"/>
                <p:cNvSpPr>
                  <a:spLocks/>
                </p:cNvSpPr>
                <p:nvPr/>
              </p:nvSpPr>
              <p:spPr bwMode="auto">
                <a:xfrm>
                  <a:off x="2027" y="1217"/>
                  <a:ext cx="142" cy="173"/>
                </a:xfrm>
                <a:custGeom>
                  <a:avLst/>
                  <a:gdLst>
                    <a:gd name="T0" fmla="*/ 4 w 142"/>
                    <a:gd name="T1" fmla="*/ 173 h 173"/>
                    <a:gd name="T2" fmla="*/ 0 w 142"/>
                    <a:gd name="T3" fmla="*/ 131 h 173"/>
                    <a:gd name="T4" fmla="*/ 137 w 142"/>
                    <a:gd name="T5" fmla="*/ 0 h 173"/>
                    <a:gd name="T6" fmla="*/ 142 w 142"/>
                    <a:gd name="T7" fmla="*/ 42 h 173"/>
                    <a:gd name="T8" fmla="*/ 4 w 142"/>
                    <a:gd name="T9" fmla="*/ 173 h 173"/>
                    <a:gd name="T10" fmla="*/ 0 60000 65536"/>
                    <a:gd name="T11" fmla="*/ 0 60000 65536"/>
                    <a:gd name="T12" fmla="*/ 0 60000 65536"/>
                    <a:gd name="T13" fmla="*/ 0 60000 65536"/>
                    <a:gd name="T14" fmla="*/ 0 60000 65536"/>
                    <a:gd name="T15" fmla="*/ 0 w 142"/>
                    <a:gd name="T16" fmla="*/ 0 h 173"/>
                    <a:gd name="T17" fmla="*/ 142 w 142"/>
                    <a:gd name="T18" fmla="*/ 173 h 173"/>
                  </a:gdLst>
                  <a:ahLst/>
                  <a:cxnLst>
                    <a:cxn ang="T10">
                      <a:pos x="T0" y="T1"/>
                    </a:cxn>
                    <a:cxn ang="T11">
                      <a:pos x="T2" y="T3"/>
                    </a:cxn>
                    <a:cxn ang="T12">
                      <a:pos x="T4" y="T5"/>
                    </a:cxn>
                    <a:cxn ang="T13">
                      <a:pos x="T6" y="T7"/>
                    </a:cxn>
                    <a:cxn ang="T14">
                      <a:pos x="T8" y="T9"/>
                    </a:cxn>
                  </a:cxnLst>
                  <a:rect l="T15" t="T16" r="T17" b="T18"/>
                  <a:pathLst>
                    <a:path w="142" h="173">
                      <a:moveTo>
                        <a:pt x="4" y="173"/>
                      </a:moveTo>
                      <a:lnTo>
                        <a:pt x="0" y="131"/>
                      </a:lnTo>
                      <a:lnTo>
                        <a:pt x="137" y="0"/>
                      </a:lnTo>
                      <a:lnTo>
                        <a:pt x="142" y="42"/>
                      </a:lnTo>
                      <a:lnTo>
                        <a:pt x="4" y="173"/>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02" name="Line 429"/>
                <p:cNvSpPr>
                  <a:spLocks noChangeShapeType="1"/>
                </p:cNvSpPr>
                <p:nvPr/>
              </p:nvSpPr>
              <p:spPr bwMode="auto">
                <a:xfrm flipV="1">
                  <a:off x="2031" y="1259"/>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03" name="Freeform 430"/>
                <p:cNvSpPr>
                  <a:spLocks/>
                </p:cNvSpPr>
                <p:nvPr/>
              </p:nvSpPr>
              <p:spPr bwMode="auto">
                <a:xfrm>
                  <a:off x="2025" y="1199"/>
                  <a:ext cx="139" cy="149"/>
                </a:xfrm>
                <a:custGeom>
                  <a:avLst/>
                  <a:gdLst>
                    <a:gd name="T0" fmla="*/ 2 w 139"/>
                    <a:gd name="T1" fmla="*/ 149 h 149"/>
                    <a:gd name="T2" fmla="*/ 0 w 139"/>
                    <a:gd name="T3" fmla="*/ 131 h 149"/>
                    <a:gd name="T4" fmla="*/ 138 w 139"/>
                    <a:gd name="T5" fmla="*/ 0 h 149"/>
                    <a:gd name="T6" fmla="*/ 139 w 139"/>
                    <a:gd name="T7" fmla="*/ 18 h 149"/>
                    <a:gd name="T8" fmla="*/ 2 w 139"/>
                    <a:gd name="T9" fmla="*/ 149 h 149"/>
                    <a:gd name="T10" fmla="*/ 0 60000 65536"/>
                    <a:gd name="T11" fmla="*/ 0 60000 65536"/>
                    <a:gd name="T12" fmla="*/ 0 60000 65536"/>
                    <a:gd name="T13" fmla="*/ 0 60000 65536"/>
                    <a:gd name="T14" fmla="*/ 0 60000 65536"/>
                    <a:gd name="T15" fmla="*/ 0 w 139"/>
                    <a:gd name="T16" fmla="*/ 0 h 149"/>
                    <a:gd name="T17" fmla="*/ 139 w 139"/>
                    <a:gd name="T18" fmla="*/ 149 h 149"/>
                  </a:gdLst>
                  <a:ahLst/>
                  <a:cxnLst>
                    <a:cxn ang="T10">
                      <a:pos x="T0" y="T1"/>
                    </a:cxn>
                    <a:cxn ang="T11">
                      <a:pos x="T2" y="T3"/>
                    </a:cxn>
                    <a:cxn ang="T12">
                      <a:pos x="T4" y="T5"/>
                    </a:cxn>
                    <a:cxn ang="T13">
                      <a:pos x="T6" y="T7"/>
                    </a:cxn>
                    <a:cxn ang="T14">
                      <a:pos x="T8" y="T9"/>
                    </a:cxn>
                  </a:cxnLst>
                  <a:rect l="T15" t="T16" r="T17" b="T18"/>
                  <a:pathLst>
                    <a:path w="139" h="149">
                      <a:moveTo>
                        <a:pt x="2" y="149"/>
                      </a:moveTo>
                      <a:lnTo>
                        <a:pt x="0" y="131"/>
                      </a:lnTo>
                      <a:lnTo>
                        <a:pt x="138" y="0"/>
                      </a:lnTo>
                      <a:lnTo>
                        <a:pt x="139" y="18"/>
                      </a:lnTo>
                      <a:lnTo>
                        <a:pt x="2" y="14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04" name="Line 431"/>
                <p:cNvSpPr>
                  <a:spLocks noChangeShapeType="1"/>
                </p:cNvSpPr>
                <p:nvPr/>
              </p:nvSpPr>
              <p:spPr bwMode="auto">
                <a:xfrm flipV="1">
                  <a:off x="2027" y="1217"/>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05" name="Freeform 432"/>
                <p:cNvSpPr>
                  <a:spLocks/>
                </p:cNvSpPr>
                <p:nvPr/>
              </p:nvSpPr>
              <p:spPr bwMode="auto">
                <a:xfrm>
                  <a:off x="2025" y="1185"/>
                  <a:ext cx="138" cy="145"/>
                </a:xfrm>
                <a:custGeom>
                  <a:avLst/>
                  <a:gdLst>
                    <a:gd name="T0" fmla="*/ 0 w 138"/>
                    <a:gd name="T1" fmla="*/ 145 h 145"/>
                    <a:gd name="T2" fmla="*/ 0 w 138"/>
                    <a:gd name="T3" fmla="*/ 131 h 145"/>
                    <a:gd name="T4" fmla="*/ 138 w 138"/>
                    <a:gd name="T5" fmla="*/ 0 h 145"/>
                    <a:gd name="T6" fmla="*/ 138 w 138"/>
                    <a:gd name="T7" fmla="*/ 14 h 145"/>
                    <a:gd name="T8" fmla="*/ 0 w 138"/>
                    <a:gd name="T9" fmla="*/ 145 h 145"/>
                    <a:gd name="T10" fmla="*/ 0 60000 65536"/>
                    <a:gd name="T11" fmla="*/ 0 60000 65536"/>
                    <a:gd name="T12" fmla="*/ 0 60000 65536"/>
                    <a:gd name="T13" fmla="*/ 0 60000 65536"/>
                    <a:gd name="T14" fmla="*/ 0 60000 65536"/>
                    <a:gd name="T15" fmla="*/ 0 w 138"/>
                    <a:gd name="T16" fmla="*/ 0 h 145"/>
                    <a:gd name="T17" fmla="*/ 138 w 138"/>
                    <a:gd name="T18" fmla="*/ 145 h 145"/>
                  </a:gdLst>
                  <a:ahLst/>
                  <a:cxnLst>
                    <a:cxn ang="T10">
                      <a:pos x="T0" y="T1"/>
                    </a:cxn>
                    <a:cxn ang="T11">
                      <a:pos x="T2" y="T3"/>
                    </a:cxn>
                    <a:cxn ang="T12">
                      <a:pos x="T4" y="T5"/>
                    </a:cxn>
                    <a:cxn ang="T13">
                      <a:pos x="T6" y="T7"/>
                    </a:cxn>
                    <a:cxn ang="T14">
                      <a:pos x="T8" y="T9"/>
                    </a:cxn>
                  </a:cxnLst>
                  <a:rect l="T15" t="T16" r="T17" b="T18"/>
                  <a:pathLst>
                    <a:path w="138" h="145">
                      <a:moveTo>
                        <a:pt x="0" y="145"/>
                      </a:moveTo>
                      <a:lnTo>
                        <a:pt x="0" y="131"/>
                      </a:lnTo>
                      <a:lnTo>
                        <a:pt x="138" y="0"/>
                      </a:lnTo>
                      <a:lnTo>
                        <a:pt x="138" y="14"/>
                      </a:lnTo>
                      <a:lnTo>
                        <a:pt x="0" y="145"/>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06" name="Line 433"/>
                <p:cNvSpPr>
                  <a:spLocks noChangeShapeType="1"/>
                </p:cNvSpPr>
                <p:nvPr/>
              </p:nvSpPr>
              <p:spPr bwMode="auto">
                <a:xfrm flipV="1">
                  <a:off x="2025" y="1199"/>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07" name="Freeform 434"/>
                <p:cNvSpPr>
                  <a:spLocks/>
                </p:cNvSpPr>
                <p:nvPr/>
              </p:nvSpPr>
              <p:spPr bwMode="auto">
                <a:xfrm>
                  <a:off x="2025" y="1169"/>
                  <a:ext cx="140" cy="147"/>
                </a:xfrm>
                <a:custGeom>
                  <a:avLst/>
                  <a:gdLst>
                    <a:gd name="T0" fmla="*/ 0 w 140"/>
                    <a:gd name="T1" fmla="*/ 147 h 147"/>
                    <a:gd name="T2" fmla="*/ 3 w 140"/>
                    <a:gd name="T3" fmla="*/ 131 h 147"/>
                    <a:gd name="T4" fmla="*/ 140 w 140"/>
                    <a:gd name="T5" fmla="*/ 0 h 147"/>
                    <a:gd name="T6" fmla="*/ 138 w 140"/>
                    <a:gd name="T7" fmla="*/ 16 h 147"/>
                    <a:gd name="T8" fmla="*/ 0 w 140"/>
                    <a:gd name="T9" fmla="*/ 147 h 147"/>
                    <a:gd name="T10" fmla="*/ 0 60000 65536"/>
                    <a:gd name="T11" fmla="*/ 0 60000 65536"/>
                    <a:gd name="T12" fmla="*/ 0 60000 65536"/>
                    <a:gd name="T13" fmla="*/ 0 60000 65536"/>
                    <a:gd name="T14" fmla="*/ 0 60000 65536"/>
                    <a:gd name="T15" fmla="*/ 0 w 140"/>
                    <a:gd name="T16" fmla="*/ 0 h 147"/>
                    <a:gd name="T17" fmla="*/ 140 w 140"/>
                    <a:gd name="T18" fmla="*/ 147 h 147"/>
                  </a:gdLst>
                  <a:ahLst/>
                  <a:cxnLst>
                    <a:cxn ang="T10">
                      <a:pos x="T0" y="T1"/>
                    </a:cxn>
                    <a:cxn ang="T11">
                      <a:pos x="T2" y="T3"/>
                    </a:cxn>
                    <a:cxn ang="T12">
                      <a:pos x="T4" y="T5"/>
                    </a:cxn>
                    <a:cxn ang="T13">
                      <a:pos x="T6" y="T7"/>
                    </a:cxn>
                    <a:cxn ang="T14">
                      <a:pos x="T8" y="T9"/>
                    </a:cxn>
                  </a:cxnLst>
                  <a:rect l="T15" t="T16" r="T17" b="T18"/>
                  <a:pathLst>
                    <a:path w="140" h="147">
                      <a:moveTo>
                        <a:pt x="0" y="147"/>
                      </a:moveTo>
                      <a:lnTo>
                        <a:pt x="3" y="131"/>
                      </a:lnTo>
                      <a:lnTo>
                        <a:pt x="140" y="0"/>
                      </a:lnTo>
                      <a:lnTo>
                        <a:pt x="138" y="16"/>
                      </a:lnTo>
                      <a:lnTo>
                        <a:pt x="0" y="147"/>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08" name="Line 435"/>
                <p:cNvSpPr>
                  <a:spLocks noChangeShapeType="1"/>
                </p:cNvSpPr>
                <p:nvPr/>
              </p:nvSpPr>
              <p:spPr bwMode="auto">
                <a:xfrm flipV="1">
                  <a:off x="2025" y="1185"/>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09" name="Freeform 436"/>
                <p:cNvSpPr>
                  <a:spLocks/>
                </p:cNvSpPr>
                <p:nvPr/>
              </p:nvSpPr>
              <p:spPr bwMode="auto">
                <a:xfrm>
                  <a:off x="2028" y="1153"/>
                  <a:ext cx="141" cy="147"/>
                </a:xfrm>
                <a:custGeom>
                  <a:avLst/>
                  <a:gdLst>
                    <a:gd name="T0" fmla="*/ 0 w 141"/>
                    <a:gd name="T1" fmla="*/ 147 h 147"/>
                    <a:gd name="T2" fmla="*/ 4 w 141"/>
                    <a:gd name="T3" fmla="*/ 131 h 147"/>
                    <a:gd name="T4" fmla="*/ 141 w 141"/>
                    <a:gd name="T5" fmla="*/ 0 h 147"/>
                    <a:gd name="T6" fmla="*/ 137 w 141"/>
                    <a:gd name="T7" fmla="*/ 16 h 147"/>
                    <a:gd name="T8" fmla="*/ 0 w 141"/>
                    <a:gd name="T9" fmla="*/ 147 h 147"/>
                    <a:gd name="T10" fmla="*/ 0 60000 65536"/>
                    <a:gd name="T11" fmla="*/ 0 60000 65536"/>
                    <a:gd name="T12" fmla="*/ 0 60000 65536"/>
                    <a:gd name="T13" fmla="*/ 0 60000 65536"/>
                    <a:gd name="T14" fmla="*/ 0 60000 65536"/>
                    <a:gd name="T15" fmla="*/ 0 w 141"/>
                    <a:gd name="T16" fmla="*/ 0 h 147"/>
                    <a:gd name="T17" fmla="*/ 141 w 141"/>
                    <a:gd name="T18" fmla="*/ 147 h 147"/>
                  </a:gdLst>
                  <a:ahLst/>
                  <a:cxnLst>
                    <a:cxn ang="T10">
                      <a:pos x="T0" y="T1"/>
                    </a:cxn>
                    <a:cxn ang="T11">
                      <a:pos x="T2" y="T3"/>
                    </a:cxn>
                    <a:cxn ang="T12">
                      <a:pos x="T4" y="T5"/>
                    </a:cxn>
                    <a:cxn ang="T13">
                      <a:pos x="T6" y="T7"/>
                    </a:cxn>
                    <a:cxn ang="T14">
                      <a:pos x="T8" y="T9"/>
                    </a:cxn>
                  </a:cxnLst>
                  <a:rect l="T15" t="T16" r="T17" b="T18"/>
                  <a:pathLst>
                    <a:path w="141" h="147">
                      <a:moveTo>
                        <a:pt x="0" y="147"/>
                      </a:moveTo>
                      <a:lnTo>
                        <a:pt x="4" y="131"/>
                      </a:lnTo>
                      <a:lnTo>
                        <a:pt x="141" y="0"/>
                      </a:lnTo>
                      <a:lnTo>
                        <a:pt x="137" y="16"/>
                      </a:lnTo>
                      <a:lnTo>
                        <a:pt x="0" y="147"/>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10" name="Line 437"/>
                <p:cNvSpPr>
                  <a:spLocks noChangeShapeType="1"/>
                </p:cNvSpPr>
                <p:nvPr/>
              </p:nvSpPr>
              <p:spPr bwMode="auto">
                <a:xfrm flipV="1">
                  <a:off x="2028" y="116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11" name="Freeform 438"/>
                <p:cNvSpPr>
                  <a:spLocks/>
                </p:cNvSpPr>
                <p:nvPr/>
              </p:nvSpPr>
              <p:spPr bwMode="auto">
                <a:xfrm>
                  <a:off x="2028" y="1161"/>
                  <a:ext cx="138" cy="139"/>
                </a:xfrm>
                <a:custGeom>
                  <a:avLst/>
                  <a:gdLst>
                    <a:gd name="T0" fmla="*/ 0 w 138"/>
                    <a:gd name="T1" fmla="*/ 139 h 139"/>
                    <a:gd name="T2" fmla="*/ 1 w 138"/>
                    <a:gd name="T3" fmla="*/ 130 h 139"/>
                    <a:gd name="T4" fmla="*/ 138 w 138"/>
                    <a:gd name="T5" fmla="*/ 0 h 139"/>
                    <a:gd name="T6" fmla="*/ 137 w 138"/>
                    <a:gd name="T7" fmla="*/ 8 h 139"/>
                    <a:gd name="T8" fmla="*/ 0 w 138"/>
                    <a:gd name="T9" fmla="*/ 139 h 139"/>
                    <a:gd name="T10" fmla="*/ 0 60000 65536"/>
                    <a:gd name="T11" fmla="*/ 0 60000 65536"/>
                    <a:gd name="T12" fmla="*/ 0 60000 65536"/>
                    <a:gd name="T13" fmla="*/ 0 60000 65536"/>
                    <a:gd name="T14" fmla="*/ 0 60000 65536"/>
                    <a:gd name="T15" fmla="*/ 0 w 138"/>
                    <a:gd name="T16" fmla="*/ 0 h 139"/>
                    <a:gd name="T17" fmla="*/ 138 w 138"/>
                    <a:gd name="T18" fmla="*/ 139 h 139"/>
                  </a:gdLst>
                  <a:ahLst/>
                  <a:cxnLst>
                    <a:cxn ang="T10">
                      <a:pos x="T0" y="T1"/>
                    </a:cxn>
                    <a:cxn ang="T11">
                      <a:pos x="T2" y="T3"/>
                    </a:cxn>
                    <a:cxn ang="T12">
                      <a:pos x="T4" y="T5"/>
                    </a:cxn>
                    <a:cxn ang="T13">
                      <a:pos x="T6" y="T7"/>
                    </a:cxn>
                    <a:cxn ang="T14">
                      <a:pos x="T8" y="T9"/>
                    </a:cxn>
                  </a:cxnLst>
                  <a:rect l="T15" t="T16" r="T17" b="T18"/>
                  <a:pathLst>
                    <a:path w="138" h="139">
                      <a:moveTo>
                        <a:pt x="0" y="139"/>
                      </a:moveTo>
                      <a:lnTo>
                        <a:pt x="1" y="130"/>
                      </a:lnTo>
                      <a:lnTo>
                        <a:pt x="138" y="0"/>
                      </a:lnTo>
                      <a:lnTo>
                        <a:pt x="137" y="8"/>
                      </a:lnTo>
                      <a:lnTo>
                        <a:pt x="0" y="13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12" name="Freeform 439"/>
                <p:cNvSpPr>
                  <a:spLocks/>
                </p:cNvSpPr>
                <p:nvPr/>
              </p:nvSpPr>
              <p:spPr bwMode="auto">
                <a:xfrm>
                  <a:off x="2029" y="1153"/>
                  <a:ext cx="140" cy="138"/>
                </a:xfrm>
                <a:custGeom>
                  <a:avLst/>
                  <a:gdLst>
                    <a:gd name="T0" fmla="*/ 0 w 140"/>
                    <a:gd name="T1" fmla="*/ 138 h 138"/>
                    <a:gd name="T2" fmla="*/ 3 w 140"/>
                    <a:gd name="T3" fmla="*/ 131 h 138"/>
                    <a:gd name="T4" fmla="*/ 140 w 140"/>
                    <a:gd name="T5" fmla="*/ 0 h 138"/>
                    <a:gd name="T6" fmla="*/ 137 w 140"/>
                    <a:gd name="T7" fmla="*/ 8 h 138"/>
                    <a:gd name="T8" fmla="*/ 0 w 140"/>
                    <a:gd name="T9" fmla="*/ 138 h 138"/>
                    <a:gd name="T10" fmla="*/ 0 60000 65536"/>
                    <a:gd name="T11" fmla="*/ 0 60000 65536"/>
                    <a:gd name="T12" fmla="*/ 0 60000 65536"/>
                    <a:gd name="T13" fmla="*/ 0 60000 65536"/>
                    <a:gd name="T14" fmla="*/ 0 60000 65536"/>
                    <a:gd name="T15" fmla="*/ 0 w 140"/>
                    <a:gd name="T16" fmla="*/ 0 h 138"/>
                    <a:gd name="T17" fmla="*/ 140 w 140"/>
                    <a:gd name="T18" fmla="*/ 138 h 138"/>
                  </a:gdLst>
                  <a:ahLst/>
                  <a:cxnLst>
                    <a:cxn ang="T10">
                      <a:pos x="T0" y="T1"/>
                    </a:cxn>
                    <a:cxn ang="T11">
                      <a:pos x="T2" y="T3"/>
                    </a:cxn>
                    <a:cxn ang="T12">
                      <a:pos x="T4" y="T5"/>
                    </a:cxn>
                    <a:cxn ang="T13">
                      <a:pos x="T6" y="T7"/>
                    </a:cxn>
                    <a:cxn ang="T14">
                      <a:pos x="T8" y="T9"/>
                    </a:cxn>
                  </a:cxnLst>
                  <a:rect l="T15" t="T16" r="T17" b="T18"/>
                  <a:pathLst>
                    <a:path w="140" h="138">
                      <a:moveTo>
                        <a:pt x="0" y="138"/>
                      </a:moveTo>
                      <a:lnTo>
                        <a:pt x="3" y="131"/>
                      </a:lnTo>
                      <a:lnTo>
                        <a:pt x="140" y="0"/>
                      </a:lnTo>
                      <a:lnTo>
                        <a:pt x="137" y="8"/>
                      </a:lnTo>
                      <a:lnTo>
                        <a:pt x="0" y="138"/>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13" name="Freeform 440"/>
                <p:cNvSpPr>
                  <a:spLocks/>
                </p:cNvSpPr>
                <p:nvPr/>
              </p:nvSpPr>
              <p:spPr bwMode="auto">
                <a:xfrm>
                  <a:off x="2032" y="1120"/>
                  <a:ext cx="147" cy="164"/>
                </a:xfrm>
                <a:custGeom>
                  <a:avLst/>
                  <a:gdLst>
                    <a:gd name="T0" fmla="*/ 0 w 147"/>
                    <a:gd name="T1" fmla="*/ 164 h 164"/>
                    <a:gd name="T2" fmla="*/ 10 w 147"/>
                    <a:gd name="T3" fmla="*/ 131 h 164"/>
                    <a:gd name="T4" fmla="*/ 147 w 147"/>
                    <a:gd name="T5" fmla="*/ 0 h 164"/>
                    <a:gd name="T6" fmla="*/ 137 w 147"/>
                    <a:gd name="T7" fmla="*/ 33 h 164"/>
                    <a:gd name="T8" fmla="*/ 0 w 147"/>
                    <a:gd name="T9" fmla="*/ 164 h 164"/>
                    <a:gd name="T10" fmla="*/ 0 60000 65536"/>
                    <a:gd name="T11" fmla="*/ 0 60000 65536"/>
                    <a:gd name="T12" fmla="*/ 0 60000 65536"/>
                    <a:gd name="T13" fmla="*/ 0 60000 65536"/>
                    <a:gd name="T14" fmla="*/ 0 60000 65536"/>
                    <a:gd name="T15" fmla="*/ 0 w 147"/>
                    <a:gd name="T16" fmla="*/ 0 h 164"/>
                    <a:gd name="T17" fmla="*/ 147 w 147"/>
                    <a:gd name="T18" fmla="*/ 164 h 164"/>
                  </a:gdLst>
                  <a:ahLst/>
                  <a:cxnLst>
                    <a:cxn ang="T10">
                      <a:pos x="T0" y="T1"/>
                    </a:cxn>
                    <a:cxn ang="T11">
                      <a:pos x="T2" y="T3"/>
                    </a:cxn>
                    <a:cxn ang="T12">
                      <a:pos x="T4" y="T5"/>
                    </a:cxn>
                    <a:cxn ang="T13">
                      <a:pos x="T6" y="T7"/>
                    </a:cxn>
                    <a:cxn ang="T14">
                      <a:pos x="T8" y="T9"/>
                    </a:cxn>
                  </a:cxnLst>
                  <a:rect l="T15" t="T16" r="T17" b="T18"/>
                  <a:pathLst>
                    <a:path w="147" h="164">
                      <a:moveTo>
                        <a:pt x="0" y="164"/>
                      </a:moveTo>
                      <a:lnTo>
                        <a:pt x="10" y="131"/>
                      </a:lnTo>
                      <a:lnTo>
                        <a:pt x="147" y="0"/>
                      </a:lnTo>
                      <a:lnTo>
                        <a:pt x="137" y="33"/>
                      </a:lnTo>
                      <a:lnTo>
                        <a:pt x="0" y="164"/>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14" name="Line 441"/>
                <p:cNvSpPr>
                  <a:spLocks noChangeShapeType="1"/>
                </p:cNvSpPr>
                <p:nvPr/>
              </p:nvSpPr>
              <p:spPr bwMode="auto">
                <a:xfrm flipV="1">
                  <a:off x="2032" y="1153"/>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15" name="Freeform 442"/>
                <p:cNvSpPr>
                  <a:spLocks/>
                </p:cNvSpPr>
                <p:nvPr/>
              </p:nvSpPr>
              <p:spPr bwMode="auto">
                <a:xfrm>
                  <a:off x="2042" y="1088"/>
                  <a:ext cx="148" cy="163"/>
                </a:xfrm>
                <a:custGeom>
                  <a:avLst/>
                  <a:gdLst>
                    <a:gd name="T0" fmla="*/ 0 w 148"/>
                    <a:gd name="T1" fmla="*/ 163 h 163"/>
                    <a:gd name="T2" fmla="*/ 11 w 148"/>
                    <a:gd name="T3" fmla="*/ 131 h 163"/>
                    <a:gd name="T4" fmla="*/ 148 w 148"/>
                    <a:gd name="T5" fmla="*/ 0 h 163"/>
                    <a:gd name="T6" fmla="*/ 137 w 148"/>
                    <a:gd name="T7" fmla="*/ 32 h 163"/>
                    <a:gd name="T8" fmla="*/ 0 w 148"/>
                    <a:gd name="T9" fmla="*/ 163 h 163"/>
                    <a:gd name="T10" fmla="*/ 0 60000 65536"/>
                    <a:gd name="T11" fmla="*/ 0 60000 65536"/>
                    <a:gd name="T12" fmla="*/ 0 60000 65536"/>
                    <a:gd name="T13" fmla="*/ 0 60000 65536"/>
                    <a:gd name="T14" fmla="*/ 0 60000 65536"/>
                    <a:gd name="T15" fmla="*/ 0 w 148"/>
                    <a:gd name="T16" fmla="*/ 0 h 163"/>
                    <a:gd name="T17" fmla="*/ 148 w 148"/>
                    <a:gd name="T18" fmla="*/ 163 h 163"/>
                  </a:gdLst>
                  <a:ahLst/>
                  <a:cxnLst>
                    <a:cxn ang="T10">
                      <a:pos x="T0" y="T1"/>
                    </a:cxn>
                    <a:cxn ang="T11">
                      <a:pos x="T2" y="T3"/>
                    </a:cxn>
                    <a:cxn ang="T12">
                      <a:pos x="T4" y="T5"/>
                    </a:cxn>
                    <a:cxn ang="T13">
                      <a:pos x="T6" y="T7"/>
                    </a:cxn>
                    <a:cxn ang="T14">
                      <a:pos x="T8" y="T9"/>
                    </a:cxn>
                  </a:cxnLst>
                  <a:rect l="T15" t="T16" r="T17" b="T18"/>
                  <a:pathLst>
                    <a:path w="148" h="163">
                      <a:moveTo>
                        <a:pt x="0" y="163"/>
                      </a:moveTo>
                      <a:lnTo>
                        <a:pt x="11" y="131"/>
                      </a:lnTo>
                      <a:lnTo>
                        <a:pt x="148" y="0"/>
                      </a:lnTo>
                      <a:lnTo>
                        <a:pt x="137" y="32"/>
                      </a:lnTo>
                      <a:lnTo>
                        <a:pt x="0" y="163"/>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16" name="Line 443"/>
                <p:cNvSpPr>
                  <a:spLocks noChangeShapeType="1"/>
                </p:cNvSpPr>
                <p:nvPr/>
              </p:nvSpPr>
              <p:spPr bwMode="auto">
                <a:xfrm flipV="1">
                  <a:off x="2042" y="1120"/>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17" name="Freeform 444"/>
                <p:cNvSpPr>
                  <a:spLocks/>
                </p:cNvSpPr>
                <p:nvPr/>
              </p:nvSpPr>
              <p:spPr bwMode="auto">
                <a:xfrm>
                  <a:off x="2053" y="1071"/>
                  <a:ext cx="139" cy="148"/>
                </a:xfrm>
                <a:custGeom>
                  <a:avLst/>
                  <a:gdLst>
                    <a:gd name="T0" fmla="*/ 0 w 139"/>
                    <a:gd name="T1" fmla="*/ 148 h 148"/>
                    <a:gd name="T2" fmla="*/ 2 w 139"/>
                    <a:gd name="T3" fmla="*/ 130 h 148"/>
                    <a:gd name="T4" fmla="*/ 139 w 139"/>
                    <a:gd name="T5" fmla="*/ 0 h 148"/>
                    <a:gd name="T6" fmla="*/ 137 w 139"/>
                    <a:gd name="T7" fmla="*/ 17 h 148"/>
                    <a:gd name="T8" fmla="*/ 0 w 139"/>
                    <a:gd name="T9" fmla="*/ 148 h 148"/>
                    <a:gd name="T10" fmla="*/ 0 60000 65536"/>
                    <a:gd name="T11" fmla="*/ 0 60000 65536"/>
                    <a:gd name="T12" fmla="*/ 0 60000 65536"/>
                    <a:gd name="T13" fmla="*/ 0 60000 65536"/>
                    <a:gd name="T14" fmla="*/ 0 60000 65536"/>
                    <a:gd name="T15" fmla="*/ 0 w 139"/>
                    <a:gd name="T16" fmla="*/ 0 h 148"/>
                    <a:gd name="T17" fmla="*/ 139 w 139"/>
                    <a:gd name="T18" fmla="*/ 148 h 148"/>
                  </a:gdLst>
                  <a:ahLst/>
                  <a:cxnLst>
                    <a:cxn ang="T10">
                      <a:pos x="T0" y="T1"/>
                    </a:cxn>
                    <a:cxn ang="T11">
                      <a:pos x="T2" y="T3"/>
                    </a:cxn>
                    <a:cxn ang="T12">
                      <a:pos x="T4" y="T5"/>
                    </a:cxn>
                    <a:cxn ang="T13">
                      <a:pos x="T6" y="T7"/>
                    </a:cxn>
                    <a:cxn ang="T14">
                      <a:pos x="T8" y="T9"/>
                    </a:cxn>
                  </a:cxnLst>
                  <a:rect l="T15" t="T16" r="T17" b="T18"/>
                  <a:pathLst>
                    <a:path w="139" h="148">
                      <a:moveTo>
                        <a:pt x="0" y="148"/>
                      </a:moveTo>
                      <a:lnTo>
                        <a:pt x="2" y="130"/>
                      </a:lnTo>
                      <a:lnTo>
                        <a:pt x="139" y="0"/>
                      </a:lnTo>
                      <a:lnTo>
                        <a:pt x="137" y="17"/>
                      </a:lnTo>
                      <a:lnTo>
                        <a:pt x="0" y="148"/>
                      </a:lnTo>
                      <a:close/>
                    </a:path>
                  </a:pathLst>
                </a:custGeom>
                <a:solidFill>
                  <a:srgbClr val="5A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18" name="Line 445"/>
                <p:cNvSpPr>
                  <a:spLocks noChangeShapeType="1"/>
                </p:cNvSpPr>
                <p:nvPr/>
              </p:nvSpPr>
              <p:spPr bwMode="auto">
                <a:xfrm flipV="1">
                  <a:off x="2053" y="1088"/>
                  <a:ext cx="137" cy="131"/>
                </a:xfrm>
                <a:prstGeom prst="line">
                  <a:avLst/>
                </a:prstGeom>
                <a:noFill/>
                <a:ln w="1588">
                  <a:solidFill>
                    <a:srgbClr val="5A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19" name="Freeform 446"/>
                <p:cNvSpPr>
                  <a:spLocks/>
                </p:cNvSpPr>
                <p:nvPr/>
              </p:nvSpPr>
              <p:spPr bwMode="auto">
                <a:xfrm>
                  <a:off x="2055" y="1055"/>
                  <a:ext cx="140" cy="146"/>
                </a:xfrm>
                <a:custGeom>
                  <a:avLst/>
                  <a:gdLst>
                    <a:gd name="T0" fmla="*/ 0 w 140"/>
                    <a:gd name="T1" fmla="*/ 146 h 146"/>
                    <a:gd name="T2" fmla="*/ 3 w 140"/>
                    <a:gd name="T3" fmla="*/ 130 h 146"/>
                    <a:gd name="T4" fmla="*/ 140 w 140"/>
                    <a:gd name="T5" fmla="*/ 0 h 146"/>
                    <a:gd name="T6" fmla="*/ 137 w 140"/>
                    <a:gd name="T7" fmla="*/ 16 h 146"/>
                    <a:gd name="T8" fmla="*/ 0 w 140"/>
                    <a:gd name="T9" fmla="*/ 146 h 146"/>
                    <a:gd name="T10" fmla="*/ 0 60000 65536"/>
                    <a:gd name="T11" fmla="*/ 0 60000 65536"/>
                    <a:gd name="T12" fmla="*/ 0 60000 65536"/>
                    <a:gd name="T13" fmla="*/ 0 60000 65536"/>
                    <a:gd name="T14" fmla="*/ 0 60000 65536"/>
                    <a:gd name="T15" fmla="*/ 0 w 140"/>
                    <a:gd name="T16" fmla="*/ 0 h 146"/>
                    <a:gd name="T17" fmla="*/ 140 w 140"/>
                    <a:gd name="T18" fmla="*/ 146 h 146"/>
                  </a:gdLst>
                  <a:ahLst/>
                  <a:cxnLst>
                    <a:cxn ang="T10">
                      <a:pos x="T0" y="T1"/>
                    </a:cxn>
                    <a:cxn ang="T11">
                      <a:pos x="T2" y="T3"/>
                    </a:cxn>
                    <a:cxn ang="T12">
                      <a:pos x="T4" y="T5"/>
                    </a:cxn>
                    <a:cxn ang="T13">
                      <a:pos x="T6" y="T7"/>
                    </a:cxn>
                    <a:cxn ang="T14">
                      <a:pos x="T8" y="T9"/>
                    </a:cxn>
                  </a:cxnLst>
                  <a:rect l="T15" t="T16" r="T17" b="T18"/>
                  <a:pathLst>
                    <a:path w="140" h="146">
                      <a:moveTo>
                        <a:pt x="0" y="146"/>
                      </a:moveTo>
                      <a:lnTo>
                        <a:pt x="3" y="130"/>
                      </a:lnTo>
                      <a:lnTo>
                        <a:pt x="140" y="0"/>
                      </a:lnTo>
                      <a:lnTo>
                        <a:pt x="137" y="16"/>
                      </a:lnTo>
                      <a:lnTo>
                        <a:pt x="0" y="14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20" name="Line 447"/>
                <p:cNvSpPr>
                  <a:spLocks noChangeShapeType="1"/>
                </p:cNvSpPr>
                <p:nvPr/>
              </p:nvSpPr>
              <p:spPr bwMode="auto">
                <a:xfrm flipV="1">
                  <a:off x="2055" y="1071"/>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21" name="Freeform 448"/>
                <p:cNvSpPr>
                  <a:spLocks/>
                </p:cNvSpPr>
                <p:nvPr/>
              </p:nvSpPr>
              <p:spPr bwMode="auto">
                <a:xfrm>
                  <a:off x="2040" y="913"/>
                  <a:ext cx="155" cy="272"/>
                </a:xfrm>
                <a:custGeom>
                  <a:avLst/>
                  <a:gdLst>
                    <a:gd name="T0" fmla="*/ 18 w 155"/>
                    <a:gd name="T1" fmla="*/ 272 h 272"/>
                    <a:gd name="T2" fmla="*/ 0 w 155"/>
                    <a:gd name="T3" fmla="*/ 131 h 272"/>
                    <a:gd name="T4" fmla="*/ 137 w 155"/>
                    <a:gd name="T5" fmla="*/ 0 h 272"/>
                    <a:gd name="T6" fmla="*/ 155 w 155"/>
                    <a:gd name="T7" fmla="*/ 142 h 272"/>
                    <a:gd name="T8" fmla="*/ 18 w 155"/>
                    <a:gd name="T9" fmla="*/ 272 h 272"/>
                    <a:gd name="T10" fmla="*/ 0 60000 65536"/>
                    <a:gd name="T11" fmla="*/ 0 60000 65536"/>
                    <a:gd name="T12" fmla="*/ 0 60000 65536"/>
                    <a:gd name="T13" fmla="*/ 0 60000 65536"/>
                    <a:gd name="T14" fmla="*/ 0 60000 65536"/>
                    <a:gd name="T15" fmla="*/ 0 w 155"/>
                    <a:gd name="T16" fmla="*/ 0 h 272"/>
                    <a:gd name="T17" fmla="*/ 155 w 155"/>
                    <a:gd name="T18" fmla="*/ 272 h 272"/>
                  </a:gdLst>
                  <a:ahLst/>
                  <a:cxnLst>
                    <a:cxn ang="T10">
                      <a:pos x="T0" y="T1"/>
                    </a:cxn>
                    <a:cxn ang="T11">
                      <a:pos x="T2" y="T3"/>
                    </a:cxn>
                    <a:cxn ang="T12">
                      <a:pos x="T4" y="T5"/>
                    </a:cxn>
                    <a:cxn ang="T13">
                      <a:pos x="T6" y="T7"/>
                    </a:cxn>
                    <a:cxn ang="T14">
                      <a:pos x="T8" y="T9"/>
                    </a:cxn>
                  </a:cxnLst>
                  <a:rect l="T15" t="T16" r="T17" b="T18"/>
                  <a:pathLst>
                    <a:path w="155" h="272">
                      <a:moveTo>
                        <a:pt x="18" y="272"/>
                      </a:moveTo>
                      <a:lnTo>
                        <a:pt x="0" y="131"/>
                      </a:lnTo>
                      <a:lnTo>
                        <a:pt x="137" y="0"/>
                      </a:lnTo>
                      <a:lnTo>
                        <a:pt x="155" y="142"/>
                      </a:lnTo>
                      <a:lnTo>
                        <a:pt x="18" y="272"/>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22" name="Line 449"/>
                <p:cNvSpPr>
                  <a:spLocks noChangeShapeType="1"/>
                </p:cNvSpPr>
                <p:nvPr/>
              </p:nvSpPr>
              <p:spPr bwMode="auto">
                <a:xfrm flipV="1">
                  <a:off x="2058" y="1055"/>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23" name="Freeform 450"/>
                <p:cNvSpPr>
                  <a:spLocks/>
                </p:cNvSpPr>
                <p:nvPr/>
              </p:nvSpPr>
              <p:spPr bwMode="auto">
                <a:xfrm>
                  <a:off x="57" y="913"/>
                  <a:ext cx="2120" cy="131"/>
                </a:xfrm>
                <a:custGeom>
                  <a:avLst/>
                  <a:gdLst>
                    <a:gd name="T0" fmla="*/ 1983 w 2120"/>
                    <a:gd name="T1" fmla="*/ 131 h 131"/>
                    <a:gd name="T2" fmla="*/ 0 w 2120"/>
                    <a:gd name="T3" fmla="*/ 131 h 131"/>
                    <a:gd name="T4" fmla="*/ 138 w 2120"/>
                    <a:gd name="T5" fmla="*/ 0 h 131"/>
                    <a:gd name="T6" fmla="*/ 2120 w 2120"/>
                    <a:gd name="T7" fmla="*/ 0 h 131"/>
                    <a:gd name="T8" fmla="*/ 1983 w 2120"/>
                    <a:gd name="T9" fmla="*/ 131 h 131"/>
                    <a:gd name="T10" fmla="*/ 0 60000 65536"/>
                    <a:gd name="T11" fmla="*/ 0 60000 65536"/>
                    <a:gd name="T12" fmla="*/ 0 60000 65536"/>
                    <a:gd name="T13" fmla="*/ 0 60000 65536"/>
                    <a:gd name="T14" fmla="*/ 0 60000 65536"/>
                    <a:gd name="T15" fmla="*/ 0 w 2120"/>
                    <a:gd name="T16" fmla="*/ 0 h 131"/>
                    <a:gd name="T17" fmla="*/ 2120 w 2120"/>
                    <a:gd name="T18" fmla="*/ 131 h 131"/>
                  </a:gdLst>
                  <a:ahLst/>
                  <a:cxnLst>
                    <a:cxn ang="T10">
                      <a:pos x="T0" y="T1"/>
                    </a:cxn>
                    <a:cxn ang="T11">
                      <a:pos x="T2" y="T3"/>
                    </a:cxn>
                    <a:cxn ang="T12">
                      <a:pos x="T4" y="T5"/>
                    </a:cxn>
                    <a:cxn ang="T13">
                      <a:pos x="T6" y="T7"/>
                    </a:cxn>
                    <a:cxn ang="T14">
                      <a:pos x="T8" y="T9"/>
                    </a:cxn>
                  </a:cxnLst>
                  <a:rect l="T15" t="T16" r="T17" b="T18"/>
                  <a:pathLst>
                    <a:path w="2120" h="131">
                      <a:moveTo>
                        <a:pt x="1983" y="131"/>
                      </a:moveTo>
                      <a:lnTo>
                        <a:pt x="0" y="131"/>
                      </a:lnTo>
                      <a:lnTo>
                        <a:pt x="138" y="0"/>
                      </a:lnTo>
                      <a:lnTo>
                        <a:pt x="2120" y="0"/>
                      </a:lnTo>
                      <a:lnTo>
                        <a:pt x="1983"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24" name="Line 451"/>
                <p:cNvSpPr>
                  <a:spLocks noChangeShapeType="1"/>
                </p:cNvSpPr>
                <p:nvPr/>
              </p:nvSpPr>
              <p:spPr bwMode="auto">
                <a:xfrm flipV="1">
                  <a:off x="2040" y="913"/>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25" name="Freeform 452"/>
                <p:cNvSpPr>
                  <a:spLocks/>
                </p:cNvSpPr>
                <p:nvPr/>
              </p:nvSpPr>
              <p:spPr bwMode="auto">
                <a:xfrm>
                  <a:off x="-6" y="1044"/>
                  <a:ext cx="2058" cy="405"/>
                </a:xfrm>
                <a:custGeom>
                  <a:avLst/>
                  <a:gdLst>
                    <a:gd name="T0" fmla="*/ 50 w 2058"/>
                    <a:gd name="T1" fmla="*/ 1 h 405"/>
                    <a:gd name="T2" fmla="*/ 32 w 2058"/>
                    <a:gd name="T3" fmla="*/ 2 h 405"/>
                    <a:gd name="T4" fmla="*/ 25 w 2058"/>
                    <a:gd name="T5" fmla="*/ 6 h 405"/>
                    <a:gd name="T6" fmla="*/ 20 w 2058"/>
                    <a:gd name="T7" fmla="*/ 19 h 405"/>
                    <a:gd name="T8" fmla="*/ 19 w 2058"/>
                    <a:gd name="T9" fmla="*/ 47 h 405"/>
                    <a:gd name="T10" fmla="*/ 20 w 2058"/>
                    <a:gd name="T11" fmla="*/ 71 h 405"/>
                    <a:gd name="T12" fmla="*/ 37 w 2058"/>
                    <a:gd name="T13" fmla="*/ 107 h 405"/>
                    <a:gd name="T14" fmla="*/ 47 w 2058"/>
                    <a:gd name="T15" fmla="*/ 135 h 405"/>
                    <a:gd name="T16" fmla="*/ 52 w 2058"/>
                    <a:gd name="T17" fmla="*/ 164 h 405"/>
                    <a:gd name="T18" fmla="*/ 44 w 2058"/>
                    <a:gd name="T19" fmla="*/ 197 h 405"/>
                    <a:gd name="T20" fmla="*/ 29 w 2058"/>
                    <a:gd name="T21" fmla="*/ 235 h 405"/>
                    <a:gd name="T22" fmla="*/ 15 w 2058"/>
                    <a:gd name="T23" fmla="*/ 271 h 405"/>
                    <a:gd name="T24" fmla="*/ 10 w 2058"/>
                    <a:gd name="T25" fmla="*/ 293 h 405"/>
                    <a:gd name="T26" fmla="*/ 15 w 2058"/>
                    <a:gd name="T27" fmla="*/ 315 h 405"/>
                    <a:gd name="T28" fmla="*/ 25 w 2058"/>
                    <a:gd name="T29" fmla="*/ 353 h 405"/>
                    <a:gd name="T30" fmla="*/ 25 w 2058"/>
                    <a:gd name="T31" fmla="*/ 368 h 405"/>
                    <a:gd name="T32" fmla="*/ 21 w 2058"/>
                    <a:gd name="T33" fmla="*/ 380 h 405"/>
                    <a:gd name="T34" fmla="*/ 7 w 2058"/>
                    <a:gd name="T35" fmla="*/ 396 h 405"/>
                    <a:gd name="T36" fmla="*/ 0 w 2058"/>
                    <a:gd name="T37" fmla="*/ 401 h 405"/>
                    <a:gd name="T38" fmla="*/ 42 w 2058"/>
                    <a:gd name="T39" fmla="*/ 392 h 405"/>
                    <a:gd name="T40" fmla="*/ 142 w 2058"/>
                    <a:gd name="T41" fmla="*/ 392 h 405"/>
                    <a:gd name="T42" fmla="*/ 236 w 2058"/>
                    <a:gd name="T43" fmla="*/ 384 h 405"/>
                    <a:gd name="T44" fmla="*/ 280 w 2058"/>
                    <a:gd name="T45" fmla="*/ 375 h 405"/>
                    <a:gd name="T46" fmla="*/ 325 w 2058"/>
                    <a:gd name="T47" fmla="*/ 368 h 405"/>
                    <a:gd name="T48" fmla="*/ 442 w 2058"/>
                    <a:gd name="T49" fmla="*/ 363 h 405"/>
                    <a:gd name="T50" fmla="*/ 575 w 2058"/>
                    <a:gd name="T51" fmla="*/ 363 h 405"/>
                    <a:gd name="T52" fmla="*/ 624 w 2058"/>
                    <a:gd name="T53" fmla="*/ 378 h 405"/>
                    <a:gd name="T54" fmla="*/ 673 w 2058"/>
                    <a:gd name="T55" fmla="*/ 390 h 405"/>
                    <a:gd name="T56" fmla="*/ 772 w 2058"/>
                    <a:gd name="T57" fmla="*/ 396 h 405"/>
                    <a:gd name="T58" fmla="*/ 897 w 2058"/>
                    <a:gd name="T59" fmla="*/ 405 h 405"/>
                    <a:gd name="T60" fmla="*/ 939 w 2058"/>
                    <a:gd name="T61" fmla="*/ 404 h 405"/>
                    <a:gd name="T62" fmla="*/ 1005 w 2058"/>
                    <a:gd name="T63" fmla="*/ 392 h 405"/>
                    <a:gd name="T64" fmla="*/ 1350 w 2058"/>
                    <a:gd name="T65" fmla="*/ 387 h 405"/>
                    <a:gd name="T66" fmla="*/ 1487 w 2058"/>
                    <a:gd name="T67" fmla="*/ 382 h 405"/>
                    <a:gd name="T68" fmla="*/ 1553 w 2058"/>
                    <a:gd name="T69" fmla="*/ 372 h 405"/>
                    <a:gd name="T70" fmla="*/ 1598 w 2058"/>
                    <a:gd name="T71" fmla="*/ 369 h 405"/>
                    <a:gd name="T72" fmla="*/ 1632 w 2058"/>
                    <a:gd name="T73" fmla="*/ 373 h 405"/>
                    <a:gd name="T74" fmla="*/ 1721 w 2058"/>
                    <a:gd name="T75" fmla="*/ 387 h 405"/>
                    <a:gd name="T76" fmla="*/ 1856 w 2058"/>
                    <a:gd name="T77" fmla="*/ 395 h 405"/>
                    <a:gd name="T78" fmla="*/ 1984 w 2058"/>
                    <a:gd name="T79" fmla="*/ 392 h 405"/>
                    <a:gd name="T80" fmla="*/ 2007 w 2058"/>
                    <a:gd name="T81" fmla="*/ 384 h 405"/>
                    <a:gd name="T82" fmla="*/ 2019 w 2058"/>
                    <a:gd name="T83" fmla="*/ 384 h 405"/>
                    <a:gd name="T84" fmla="*/ 2028 w 2058"/>
                    <a:gd name="T85" fmla="*/ 389 h 405"/>
                    <a:gd name="T86" fmla="*/ 2040 w 2058"/>
                    <a:gd name="T87" fmla="*/ 399 h 405"/>
                    <a:gd name="T88" fmla="*/ 2027 w 2058"/>
                    <a:gd name="T89" fmla="*/ 304 h 405"/>
                    <a:gd name="T90" fmla="*/ 2025 w 2058"/>
                    <a:gd name="T91" fmla="*/ 272 h 405"/>
                    <a:gd name="T92" fmla="*/ 2032 w 2058"/>
                    <a:gd name="T93" fmla="*/ 240 h 405"/>
                    <a:gd name="T94" fmla="*/ 2053 w 2058"/>
                    <a:gd name="T95" fmla="*/ 175 h 405"/>
                    <a:gd name="T96" fmla="*/ 2058 w 2058"/>
                    <a:gd name="T97" fmla="*/ 141 h 405"/>
                    <a:gd name="T98" fmla="*/ 57 w 2058"/>
                    <a:gd name="T99" fmla="*/ 0 h 4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58"/>
                    <a:gd name="T151" fmla="*/ 0 h 405"/>
                    <a:gd name="T152" fmla="*/ 2058 w 2058"/>
                    <a:gd name="T153" fmla="*/ 405 h 4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58" h="405">
                      <a:moveTo>
                        <a:pt x="57" y="0"/>
                      </a:moveTo>
                      <a:lnTo>
                        <a:pt x="50" y="1"/>
                      </a:lnTo>
                      <a:lnTo>
                        <a:pt x="39" y="1"/>
                      </a:lnTo>
                      <a:lnTo>
                        <a:pt x="32" y="2"/>
                      </a:lnTo>
                      <a:lnTo>
                        <a:pt x="28" y="3"/>
                      </a:lnTo>
                      <a:lnTo>
                        <a:pt x="25" y="6"/>
                      </a:lnTo>
                      <a:lnTo>
                        <a:pt x="22" y="12"/>
                      </a:lnTo>
                      <a:lnTo>
                        <a:pt x="20" y="19"/>
                      </a:lnTo>
                      <a:lnTo>
                        <a:pt x="19" y="33"/>
                      </a:lnTo>
                      <a:lnTo>
                        <a:pt x="19" y="47"/>
                      </a:lnTo>
                      <a:lnTo>
                        <a:pt x="17" y="60"/>
                      </a:lnTo>
                      <a:lnTo>
                        <a:pt x="20" y="71"/>
                      </a:lnTo>
                      <a:lnTo>
                        <a:pt x="25" y="82"/>
                      </a:lnTo>
                      <a:lnTo>
                        <a:pt x="37" y="107"/>
                      </a:lnTo>
                      <a:lnTo>
                        <a:pt x="43" y="120"/>
                      </a:lnTo>
                      <a:lnTo>
                        <a:pt x="47" y="135"/>
                      </a:lnTo>
                      <a:lnTo>
                        <a:pt x="51" y="149"/>
                      </a:lnTo>
                      <a:lnTo>
                        <a:pt x="52" y="164"/>
                      </a:lnTo>
                      <a:lnTo>
                        <a:pt x="50" y="180"/>
                      </a:lnTo>
                      <a:lnTo>
                        <a:pt x="44" y="197"/>
                      </a:lnTo>
                      <a:lnTo>
                        <a:pt x="37" y="215"/>
                      </a:lnTo>
                      <a:lnTo>
                        <a:pt x="29" y="235"/>
                      </a:lnTo>
                      <a:lnTo>
                        <a:pt x="21" y="254"/>
                      </a:lnTo>
                      <a:lnTo>
                        <a:pt x="15" y="271"/>
                      </a:lnTo>
                      <a:lnTo>
                        <a:pt x="11" y="286"/>
                      </a:lnTo>
                      <a:lnTo>
                        <a:pt x="10" y="293"/>
                      </a:lnTo>
                      <a:lnTo>
                        <a:pt x="10" y="299"/>
                      </a:lnTo>
                      <a:lnTo>
                        <a:pt x="15" y="315"/>
                      </a:lnTo>
                      <a:lnTo>
                        <a:pt x="21" y="335"/>
                      </a:lnTo>
                      <a:lnTo>
                        <a:pt x="25" y="353"/>
                      </a:lnTo>
                      <a:lnTo>
                        <a:pt x="26" y="361"/>
                      </a:lnTo>
                      <a:lnTo>
                        <a:pt x="25" y="368"/>
                      </a:lnTo>
                      <a:lnTo>
                        <a:pt x="24" y="375"/>
                      </a:lnTo>
                      <a:lnTo>
                        <a:pt x="21" y="380"/>
                      </a:lnTo>
                      <a:lnTo>
                        <a:pt x="13" y="390"/>
                      </a:lnTo>
                      <a:lnTo>
                        <a:pt x="7" y="396"/>
                      </a:lnTo>
                      <a:lnTo>
                        <a:pt x="2" y="400"/>
                      </a:lnTo>
                      <a:lnTo>
                        <a:pt x="0" y="401"/>
                      </a:lnTo>
                      <a:lnTo>
                        <a:pt x="4" y="400"/>
                      </a:lnTo>
                      <a:lnTo>
                        <a:pt x="42" y="392"/>
                      </a:lnTo>
                      <a:lnTo>
                        <a:pt x="101" y="392"/>
                      </a:lnTo>
                      <a:lnTo>
                        <a:pt x="142" y="392"/>
                      </a:lnTo>
                      <a:lnTo>
                        <a:pt x="179" y="389"/>
                      </a:lnTo>
                      <a:lnTo>
                        <a:pt x="236" y="384"/>
                      </a:lnTo>
                      <a:lnTo>
                        <a:pt x="258" y="380"/>
                      </a:lnTo>
                      <a:lnTo>
                        <a:pt x="280" y="375"/>
                      </a:lnTo>
                      <a:lnTo>
                        <a:pt x="302" y="371"/>
                      </a:lnTo>
                      <a:lnTo>
                        <a:pt x="325" y="368"/>
                      </a:lnTo>
                      <a:lnTo>
                        <a:pt x="383" y="366"/>
                      </a:lnTo>
                      <a:lnTo>
                        <a:pt x="442" y="363"/>
                      </a:lnTo>
                      <a:lnTo>
                        <a:pt x="559" y="361"/>
                      </a:lnTo>
                      <a:lnTo>
                        <a:pt x="575" y="363"/>
                      </a:lnTo>
                      <a:lnTo>
                        <a:pt x="590" y="368"/>
                      </a:lnTo>
                      <a:lnTo>
                        <a:pt x="624" y="378"/>
                      </a:lnTo>
                      <a:lnTo>
                        <a:pt x="658" y="387"/>
                      </a:lnTo>
                      <a:lnTo>
                        <a:pt x="673" y="390"/>
                      </a:lnTo>
                      <a:lnTo>
                        <a:pt x="689" y="392"/>
                      </a:lnTo>
                      <a:lnTo>
                        <a:pt x="772" y="396"/>
                      </a:lnTo>
                      <a:lnTo>
                        <a:pt x="830" y="400"/>
                      </a:lnTo>
                      <a:lnTo>
                        <a:pt x="897" y="405"/>
                      </a:lnTo>
                      <a:lnTo>
                        <a:pt x="918" y="405"/>
                      </a:lnTo>
                      <a:lnTo>
                        <a:pt x="939" y="404"/>
                      </a:lnTo>
                      <a:lnTo>
                        <a:pt x="964" y="399"/>
                      </a:lnTo>
                      <a:lnTo>
                        <a:pt x="1005" y="392"/>
                      </a:lnTo>
                      <a:lnTo>
                        <a:pt x="1235" y="388"/>
                      </a:lnTo>
                      <a:lnTo>
                        <a:pt x="1350" y="387"/>
                      </a:lnTo>
                      <a:lnTo>
                        <a:pt x="1465" y="384"/>
                      </a:lnTo>
                      <a:lnTo>
                        <a:pt x="1487" y="382"/>
                      </a:lnTo>
                      <a:lnTo>
                        <a:pt x="1509" y="379"/>
                      </a:lnTo>
                      <a:lnTo>
                        <a:pt x="1553" y="372"/>
                      </a:lnTo>
                      <a:lnTo>
                        <a:pt x="1576" y="369"/>
                      </a:lnTo>
                      <a:lnTo>
                        <a:pt x="1598" y="369"/>
                      </a:lnTo>
                      <a:lnTo>
                        <a:pt x="1620" y="371"/>
                      </a:lnTo>
                      <a:lnTo>
                        <a:pt x="1632" y="373"/>
                      </a:lnTo>
                      <a:lnTo>
                        <a:pt x="1642" y="375"/>
                      </a:lnTo>
                      <a:lnTo>
                        <a:pt x="1721" y="387"/>
                      </a:lnTo>
                      <a:lnTo>
                        <a:pt x="1783" y="392"/>
                      </a:lnTo>
                      <a:lnTo>
                        <a:pt x="1856" y="395"/>
                      </a:lnTo>
                      <a:lnTo>
                        <a:pt x="1966" y="399"/>
                      </a:lnTo>
                      <a:lnTo>
                        <a:pt x="1984" y="392"/>
                      </a:lnTo>
                      <a:lnTo>
                        <a:pt x="1999" y="387"/>
                      </a:lnTo>
                      <a:lnTo>
                        <a:pt x="2007" y="384"/>
                      </a:lnTo>
                      <a:lnTo>
                        <a:pt x="2015" y="384"/>
                      </a:lnTo>
                      <a:lnTo>
                        <a:pt x="2019" y="384"/>
                      </a:lnTo>
                      <a:lnTo>
                        <a:pt x="2021" y="385"/>
                      </a:lnTo>
                      <a:lnTo>
                        <a:pt x="2028" y="389"/>
                      </a:lnTo>
                      <a:lnTo>
                        <a:pt x="2033" y="395"/>
                      </a:lnTo>
                      <a:lnTo>
                        <a:pt x="2040" y="399"/>
                      </a:lnTo>
                      <a:lnTo>
                        <a:pt x="2031" y="346"/>
                      </a:lnTo>
                      <a:lnTo>
                        <a:pt x="2027" y="304"/>
                      </a:lnTo>
                      <a:lnTo>
                        <a:pt x="2025" y="286"/>
                      </a:lnTo>
                      <a:lnTo>
                        <a:pt x="2025" y="272"/>
                      </a:lnTo>
                      <a:lnTo>
                        <a:pt x="2028" y="256"/>
                      </a:lnTo>
                      <a:lnTo>
                        <a:pt x="2032" y="240"/>
                      </a:lnTo>
                      <a:lnTo>
                        <a:pt x="2042" y="207"/>
                      </a:lnTo>
                      <a:lnTo>
                        <a:pt x="2053" y="175"/>
                      </a:lnTo>
                      <a:lnTo>
                        <a:pt x="2055" y="157"/>
                      </a:lnTo>
                      <a:lnTo>
                        <a:pt x="2058" y="141"/>
                      </a:lnTo>
                      <a:lnTo>
                        <a:pt x="2040" y="0"/>
                      </a:lnTo>
                      <a:lnTo>
                        <a:pt x="57"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926" name="Line 453"/>
                <p:cNvSpPr>
                  <a:spLocks noChangeShapeType="1"/>
                </p:cNvSpPr>
                <p:nvPr/>
              </p:nvSpPr>
              <p:spPr bwMode="auto">
                <a:xfrm flipH="1">
                  <a:off x="50" y="1044"/>
                  <a:ext cx="7"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27" name="Line 454"/>
                <p:cNvSpPr>
                  <a:spLocks noChangeShapeType="1"/>
                </p:cNvSpPr>
                <p:nvPr/>
              </p:nvSpPr>
              <p:spPr bwMode="auto">
                <a:xfrm flipH="1">
                  <a:off x="39" y="1045"/>
                  <a:ext cx="11"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28" name="Line 455"/>
                <p:cNvSpPr>
                  <a:spLocks noChangeShapeType="1"/>
                </p:cNvSpPr>
                <p:nvPr/>
              </p:nvSpPr>
              <p:spPr bwMode="auto">
                <a:xfrm flipH="1">
                  <a:off x="32" y="1045"/>
                  <a:ext cx="7"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29" name="Line 456"/>
                <p:cNvSpPr>
                  <a:spLocks noChangeShapeType="1"/>
                </p:cNvSpPr>
                <p:nvPr/>
              </p:nvSpPr>
              <p:spPr bwMode="auto">
                <a:xfrm flipH="1">
                  <a:off x="28" y="1046"/>
                  <a:ext cx="4" cy="1"/>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0" name="Line 457"/>
                <p:cNvSpPr>
                  <a:spLocks noChangeShapeType="1"/>
                </p:cNvSpPr>
                <p:nvPr/>
              </p:nvSpPr>
              <p:spPr bwMode="auto">
                <a:xfrm flipH="1">
                  <a:off x="25" y="1047"/>
                  <a:ext cx="3" cy="3"/>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1" name="Line 458"/>
                <p:cNvSpPr>
                  <a:spLocks noChangeShapeType="1"/>
                </p:cNvSpPr>
                <p:nvPr/>
              </p:nvSpPr>
              <p:spPr bwMode="auto">
                <a:xfrm flipH="1">
                  <a:off x="22" y="1050"/>
                  <a:ext cx="3"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2" name="Line 459"/>
                <p:cNvSpPr>
                  <a:spLocks noChangeShapeType="1"/>
                </p:cNvSpPr>
                <p:nvPr/>
              </p:nvSpPr>
              <p:spPr bwMode="auto">
                <a:xfrm flipH="1">
                  <a:off x="20" y="1056"/>
                  <a:ext cx="2" cy="7"/>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3" name="Line 460"/>
                <p:cNvSpPr>
                  <a:spLocks noChangeShapeType="1"/>
                </p:cNvSpPr>
                <p:nvPr/>
              </p:nvSpPr>
              <p:spPr bwMode="auto">
                <a:xfrm flipH="1">
                  <a:off x="19" y="1063"/>
                  <a:ext cx="1" cy="14"/>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4" name="Line 461"/>
                <p:cNvSpPr>
                  <a:spLocks noChangeShapeType="1"/>
                </p:cNvSpPr>
                <p:nvPr/>
              </p:nvSpPr>
              <p:spPr bwMode="auto">
                <a:xfrm>
                  <a:off x="19" y="1077"/>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5" name="Line 462"/>
                <p:cNvSpPr>
                  <a:spLocks noChangeShapeType="1"/>
                </p:cNvSpPr>
                <p:nvPr/>
              </p:nvSpPr>
              <p:spPr bwMode="auto">
                <a:xfrm flipH="1">
                  <a:off x="17" y="1091"/>
                  <a:ext cx="2" cy="13"/>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6" name="Line 463"/>
                <p:cNvSpPr>
                  <a:spLocks noChangeShapeType="1"/>
                </p:cNvSpPr>
                <p:nvPr/>
              </p:nvSpPr>
              <p:spPr bwMode="auto">
                <a:xfrm>
                  <a:off x="17" y="1104"/>
                  <a:ext cx="3" cy="11"/>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7" name="Line 464"/>
                <p:cNvSpPr>
                  <a:spLocks noChangeShapeType="1"/>
                </p:cNvSpPr>
                <p:nvPr/>
              </p:nvSpPr>
              <p:spPr bwMode="auto">
                <a:xfrm>
                  <a:off x="20" y="1115"/>
                  <a:ext cx="5" cy="11"/>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8" name="Line 465"/>
                <p:cNvSpPr>
                  <a:spLocks noChangeShapeType="1"/>
                </p:cNvSpPr>
                <p:nvPr/>
              </p:nvSpPr>
              <p:spPr bwMode="auto">
                <a:xfrm>
                  <a:off x="25" y="1126"/>
                  <a:ext cx="12" cy="25"/>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39" name="Line 466"/>
                <p:cNvSpPr>
                  <a:spLocks noChangeShapeType="1"/>
                </p:cNvSpPr>
                <p:nvPr/>
              </p:nvSpPr>
              <p:spPr bwMode="auto">
                <a:xfrm>
                  <a:off x="37" y="1151"/>
                  <a:ext cx="6" cy="13"/>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0" name="Line 467"/>
                <p:cNvSpPr>
                  <a:spLocks noChangeShapeType="1"/>
                </p:cNvSpPr>
                <p:nvPr/>
              </p:nvSpPr>
              <p:spPr bwMode="auto">
                <a:xfrm>
                  <a:off x="43" y="1164"/>
                  <a:ext cx="4" cy="15"/>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1" name="Line 468"/>
                <p:cNvSpPr>
                  <a:spLocks noChangeShapeType="1"/>
                </p:cNvSpPr>
                <p:nvPr/>
              </p:nvSpPr>
              <p:spPr bwMode="auto">
                <a:xfrm>
                  <a:off x="47" y="1179"/>
                  <a:ext cx="4" cy="14"/>
                </a:xfrm>
                <a:prstGeom prst="line">
                  <a:avLst/>
                </a:prstGeom>
                <a:noFill/>
                <a:ln w="15875">
                  <a:solidFill>
                    <a:srgbClr val="55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2" name="Line 469"/>
                <p:cNvSpPr>
                  <a:spLocks noChangeShapeType="1"/>
                </p:cNvSpPr>
                <p:nvPr/>
              </p:nvSpPr>
              <p:spPr bwMode="auto">
                <a:xfrm>
                  <a:off x="51" y="1193"/>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3" name="Line 470"/>
                <p:cNvSpPr>
                  <a:spLocks noChangeShapeType="1"/>
                </p:cNvSpPr>
                <p:nvPr/>
              </p:nvSpPr>
              <p:spPr bwMode="auto">
                <a:xfrm flipH="1">
                  <a:off x="50" y="1208"/>
                  <a:ext cx="2" cy="16"/>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4" name="Line 471"/>
                <p:cNvSpPr>
                  <a:spLocks noChangeShapeType="1"/>
                </p:cNvSpPr>
                <p:nvPr/>
              </p:nvSpPr>
              <p:spPr bwMode="auto">
                <a:xfrm flipH="1">
                  <a:off x="44" y="1224"/>
                  <a:ext cx="6" cy="17"/>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5" name="Line 472"/>
                <p:cNvSpPr>
                  <a:spLocks noChangeShapeType="1"/>
                </p:cNvSpPr>
                <p:nvPr/>
              </p:nvSpPr>
              <p:spPr bwMode="auto">
                <a:xfrm flipH="1">
                  <a:off x="37" y="1241"/>
                  <a:ext cx="7" cy="18"/>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6" name="Line 473"/>
                <p:cNvSpPr>
                  <a:spLocks noChangeShapeType="1"/>
                </p:cNvSpPr>
                <p:nvPr/>
              </p:nvSpPr>
              <p:spPr bwMode="auto">
                <a:xfrm flipH="1">
                  <a:off x="29" y="1259"/>
                  <a:ext cx="8" cy="20"/>
                </a:xfrm>
                <a:prstGeom prst="line">
                  <a:avLst/>
                </a:prstGeom>
                <a:noFill/>
                <a:ln w="15875">
                  <a:solidFill>
                    <a:srgbClr val="54A9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7" name="Line 474"/>
                <p:cNvSpPr>
                  <a:spLocks noChangeShapeType="1"/>
                </p:cNvSpPr>
                <p:nvPr/>
              </p:nvSpPr>
              <p:spPr bwMode="auto">
                <a:xfrm flipH="1">
                  <a:off x="21" y="1279"/>
                  <a:ext cx="8" cy="19"/>
                </a:xfrm>
                <a:prstGeom prst="line">
                  <a:avLst/>
                </a:prstGeom>
                <a:noFill/>
                <a:ln w="15875">
                  <a:solidFill>
                    <a:srgbClr val="54A9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8" name="Line 475"/>
                <p:cNvSpPr>
                  <a:spLocks noChangeShapeType="1"/>
                </p:cNvSpPr>
                <p:nvPr/>
              </p:nvSpPr>
              <p:spPr bwMode="auto">
                <a:xfrm flipH="1">
                  <a:off x="15" y="1298"/>
                  <a:ext cx="6" cy="17"/>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49" name="Line 476"/>
                <p:cNvSpPr>
                  <a:spLocks noChangeShapeType="1"/>
                </p:cNvSpPr>
                <p:nvPr/>
              </p:nvSpPr>
              <p:spPr bwMode="auto">
                <a:xfrm flipH="1">
                  <a:off x="11" y="1315"/>
                  <a:ext cx="4" cy="15"/>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0" name="Line 477"/>
                <p:cNvSpPr>
                  <a:spLocks noChangeShapeType="1"/>
                </p:cNvSpPr>
                <p:nvPr/>
              </p:nvSpPr>
              <p:spPr bwMode="auto">
                <a:xfrm flipH="1">
                  <a:off x="10" y="1330"/>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1" name="Line 478"/>
                <p:cNvSpPr>
                  <a:spLocks noChangeShapeType="1"/>
                </p:cNvSpPr>
                <p:nvPr/>
              </p:nvSpPr>
              <p:spPr bwMode="auto">
                <a:xfrm>
                  <a:off x="10" y="1337"/>
                  <a:ext cx="1" cy="6"/>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2" name="Line 479"/>
                <p:cNvSpPr>
                  <a:spLocks noChangeShapeType="1"/>
                </p:cNvSpPr>
                <p:nvPr/>
              </p:nvSpPr>
              <p:spPr bwMode="auto">
                <a:xfrm>
                  <a:off x="10" y="1343"/>
                  <a:ext cx="5"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3" name="Line 480"/>
                <p:cNvSpPr>
                  <a:spLocks noChangeShapeType="1"/>
                </p:cNvSpPr>
                <p:nvPr/>
              </p:nvSpPr>
              <p:spPr bwMode="auto">
                <a:xfrm>
                  <a:off x="15" y="1359"/>
                  <a:ext cx="6" cy="20"/>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4" name="Line 481"/>
                <p:cNvSpPr>
                  <a:spLocks noChangeShapeType="1"/>
                </p:cNvSpPr>
                <p:nvPr/>
              </p:nvSpPr>
              <p:spPr bwMode="auto">
                <a:xfrm>
                  <a:off x="21" y="1379"/>
                  <a:ext cx="4" cy="18"/>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5" name="Line 482"/>
                <p:cNvSpPr>
                  <a:spLocks noChangeShapeType="1"/>
                </p:cNvSpPr>
                <p:nvPr/>
              </p:nvSpPr>
              <p:spPr bwMode="auto">
                <a:xfrm>
                  <a:off x="25" y="1397"/>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6" name="Line 483"/>
                <p:cNvSpPr>
                  <a:spLocks noChangeShapeType="1"/>
                </p:cNvSpPr>
                <p:nvPr/>
              </p:nvSpPr>
              <p:spPr bwMode="auto">
                <a:xfrm flipH="1">
                  <a:off x="25" y="1405"/>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7" name="Line 484"/>
                <p:cNvSpPr>
                  <a:spLocks noChangeShapeType="1"/>
                </p:cNvSpPr>
                <p:nvPr/>
              </p:nvSpPr>
              <p:spPr bwMode="auto">
                <a:xfrm flipH="1">
                  <a:off x="24" y="1412"/>
                  <a:ext cx="1" cy="7"/>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8" name="Line 485"/>
                <p:cNvSpPr>
                  <a:spLocks noChangeShapeType="1"/>
                </p:cNvSpPr>
                <p:nvPr/>
              </p:nvSpPr>
              <p:spPr bwMode="auto">
                <a:xfrm flipH="1">
                  <a:off x="21" y="1419"/>
                  <a:ext cx="3" cy="5"/>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59" name="Line 486"/>
                <p:cNvSpPr>
                  <a:spLocks noChangeShapeType="1"/>
                </p:cNvSpPr>
                <p:nvPr/>
              </p:nvSpPr>
              <p:spPr bwMode="auto">
                <a:xfrm flipH="1">
                  <a:off x="13" y="1424"/>
                  <a:ext cx="8" cy="10"/>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0" name="Line 487"/>
                <p:cNvSpPr>
                  <a:spLocks noChangeShapeType="1"/>
                </p:cNvSpPr>
                <p:nvPr/>
              </p:nvSpPr>
              <p:spPr bwMode="auto">
                <a:xfrm flipH="1">
                  <a:off x="7" y="1434"/>
                  <a:ext cx="6"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1" name="Line 488"/>
                <p:cNvSpPr>
                  <a:spLocks noChangeShapeType="1"/>
                </p:cNvSpPr>
                <p:nvPr/>
              </p:nvSpPr>
              <p:spPr bwMode="auto">
                <a:xfrm flipH="1">
                  <a:off x="2" y="1440"/>
                  <a:ext cx="5"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2" name="Line 489"/>
                <p:cNvSpPr>
                  <a:spLocks noChangeShapeType="1"/>
                </p:cNvSpPr>
                <p:nvPr/>
              </p:nvSpPr>
              <p:spPr bwMode="auto">
                <a:xfrm flipH="1">
                  <a:off x="0" y="1444"/>
                  <a:ext cx="2"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3" name="Line 490"/>
                <p:cNvSpPr>
                  <a:spLocks noChangeShapeType="1"/>
                </p:cNvSpPr>
                <p:nvPr/>
              </p:nvSpPr>
              <p:spPr bwMode="auto">
                <a:xfrm flipV="1">
                  <a:off x="0" y="1444"/>
                  <a:ext cx="4"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4" name="Line 491"/>
                <p:cNvSpPr>
                  <a:spLocks noChangeShapeType="1"/>
                </p:cNvSpPr>
                <p:nvPr/>
              </p:nvSpPr>
              <p:spPr bwMode="auto">
                <a:xfrm flipV="1">
                  <a:off x="4" y="1436"/>
                  <a:ext cx="38" cy="8"/>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5" name="Line 492"/>
                <p:cNvSpPr>
                  <a:spLocks noChangeShapeType="1"/>
                </p:cNvSpPr>
                <p:nvPr/>
              </p:nvSpPr>
              <p:spPr bwMode="auto">
                <a:xfrm>
                  <a:off x="42" y="1436"/>
                  <a:ext cx="59"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6" name="Line 493"/>
                <p:cNvSpPr>
                  <a:spLocks noChangeShapeType="1"/>
                </p:cNvSpPr>
                <p:nvPr/>
              </p:nvSpPr>
              <p:spPr bwMode="auto">
                <a:xfrm>
                  <a:off x="101" y="1436"/>
                  <a:ext cx="4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7" name="Line 494"/>
                <p:cNvSpPr>
                  <a:spLocks noChangeShapeType="1"/>
                </p:cNvSpPr>
                <p:nvPr/>
              </p:nvSpPr>
              <p:spPr bwMode="auto">
                <a:xfrm flipV="1">
                  <a:off x="142" y="1433"/>
                  <a:ext cx="37" cy="3"/>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8" name="Line 495"/>
                <p:cNvSpPr>
                  <a:spLocks noChangeShapeType="1"/>
                </p:cNvSpPr>
                <p:nvPr/>
              </p:nvSpPr>
              <p:spPr bwMode="auto">
                <a:xfrm flipV="1">
                  <a:off x="179" y="1428"/>
                  <a:ext cx="57" cy="5"/>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69" name="Line 496"/>
                <p:cNvSpPr>
                  <a:spLocks noChangeShapeType="1"/>
                </p:cNvSpPr>
                <p:nvPr/>
              </p:nvSpPr>
              <p:spPr bwMode="auto">
                <a:xfrm flipV="1">
                  <a:off x="236" y="1424"/>
                  <a:ext cx="22"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0" name="Line 497"/>
                <p:cNvSpPr>
                  <a:spLocks noChangeShapeType="1"/>
                </p:cNvSpPr>
                <p:nvPr/>
              </p:nvSpPr>
              <p:spPr bwMode="auto">
                <a:xfrm flipV="1">
                  <a:off x="258" y="1419"/>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1" name="Line 498"/>
                <p:cNvSpPr>
                  <a:spLocks noChangeShapeType="1"/>
                </p:cNvSpPr>
                <p:nvPr/>
              </p:nvSpPr>
              <p:spPr bwMode="auto">
                <a:xfrm flipV="1">
                  <a:off x="280" y="1415"/>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2" name="Line 499"/>
                <p:cNvSpPr>
                  <a:spLocks noChangeShapeType="1"/>
                </p:cNvSpPr>
                <p:nvPr/>
              </p:nvSpPr>
              <p:spPr bwMode="auto">
                <a:xfrm flipV="1">
                  <a:off x="302" y="1412"/>
                  <a:ext cx="23" cy="3"/>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3" name="Line 500"/>
                <p:cNvSpPr>
                  <a:spLocks noChangeShapeType="1"/>
                </p:cNvSpPr>
                <p:nvPr/>
              </p:nvSpPr>
              <p:spPr bwMode="auto">
                <a:xfrm flipV="1">
                  <a:off x="325" y="1410"/>
                  <a:ext cx="58" cy="2"/>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4" name="Line 501"/>
                <p:cNvSpPr>
                  <a:spLocks noChangeShapeType="1"/>
                </p:cNvSpPr>
                <p:nvPr/>
              </p:nvSpPr>
              <p:spPr bwMode="auto">
                <a:xfrm flipV="1">
                  <a:off x="383" y="1407"/>
                  <a:ext cx="59"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5" name="Line 502"/>
                <p:cNvSpPr>
                  <a:spLocks noChangeShapeType="1"/>
                </p:cNvSpPr>
                <p:nvPr/>
              </p:nvSpPr>
              <p:spPr bwMode="auto">
                <a:xfrm flipV="1">
                  <a:off x="442" y="1405"/>
                  <a:ext cx="117"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6" name="Line 503"/>
                <p:cNvSpPr>
                  <a:spLocks noChangeShapeType="1"/>
                </p:cNvSpPr>
                <p:nvPr/>
              </p:nvSpPr>
              <p:spPr bwMode="auto">
                <a:xfrm>
                  <a:off x="559" y="1405"/>
                  <a:ext cx="16"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7" name="Line 504"/>
                <p:cNvSpPr>
                  <a:spLocks noChangeShapeType="1"/>
                </p:cNvSpPr>
                <p:nvPr/>
              </p:nvSpPr>
              <p:spPr bwMode="auto">
                <a:xfrm>
                  <a:off x="575" y="1407"/>
                  <a:ext cx="15" cy="5"/>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8" name="Line 505"/>
                <p:cNvSpPr>
                  <a:spLocks noChangeShapeType="1"/>
                </p:cNvSpPr>
                <p:nvPr/>
              </p:nvSpPr>
              <p:spPr bwMode="auto">
                <a:xfrm>
                  <a:off x="590" y="1412"/>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79" name="Line 506"/>
                <p:cNvSpPr>
                  <a:spLocks noChangeShapeType="1"/>
                </p:cNvSpPr>
                <p:nvPr/>
              </p:nvSpPr>
              <p:spPr bwMode="auto">
                <a:xfrm>
                  <a:off x="624" y="1422"/>
                  <a:ext cx="34"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0" name="Line 507"/>
                <p:cNvSpPr>
                  <a:spLocks noChangeShapeType="1"/>
                </p:cNvSpPr>
                <p:nvPr/>
              </p:nvSpPr>
              <p:spPr bwMode="auto">
                <a:xfrm>
                  <a:off x="658" y="1431"/>
                  <a:ext cx="15" cy="3"/>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1" name="Line 508"/>
                <p:cNvSpPr>
                  <a:spLocks noChangeShapeType="1"/>
                </p:cNvSpPr>
                <p:nvPr/>
              </p:nvSpPr>
              <p:spPr bwMode="auto">
                <a:xfrm>
                  <a:off x="673" y="1434"/>
                  <a:ext cx="16" cy="2"/>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2" name="Line 509"/>
                <p:cNvSpPr>
                  <a:spLocks noChangeShapeType="1"/>
                </p:cNvSpPr>
                <p:nvPr/>
              </p:nvSpPr>
              <p:spPr bwMode="auto">
                <a:xfrm>
                  <a:off x="689" y="1436"/>
                  <a:ext cx="83"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3" name="Line 510"/>
                <p:cNvSpPr>
                  <a:spLocks noChangeShapeType="1"/>
                </p:cNvSpPr>
                <p:nvPr/>
              </p:nvSpPr>
              <p:spPr bwMode="auto">
                <a:xfrm>
                  <a:off x="772" y="1440"/>
                  <a:ext cx="58"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4" name="Line 511"/>
                <p:cNvSpPr>
                  <a:spLocks noChangeShapeType="1"/>
                </p:cNvSpPr>
                <p:nvPr/>
              </p:nvSpPr>
              <p:spPr bwMode="auto">
                <a:xfrm>
                  <a:off x="830" y="1444"/>
                  <a:ext cx="67"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5" name="Line 512"/>
                <p:cNvSpPr>
                  <a:spLocks noChangeShapeType="1"/>
                </p:cNvSpPr>
                <p:nvPr/>
              </p:nvSpPr>
              <p:spPr bwMode="auto">
                <a:xfrm>
                  <a:off x="897" y="1449"/>
                  <a:ext cx="2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6" name="Line 513"/>
                <p:cNvSpPr>
                  <a:spLocks noChangeShapeType="1"/>
                </p:cNvSpPr>
                <p:nvPr/>
              </p:nvSpPr>
              <p:spPr bwMode="auto">
                <a:xfrm flipV="1">
                  <a:off x="918" y="1448"/>
                  <a:ext cx="21"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7" name="Line 514"/>
                <p:cNvSpPr>
                  <a:spLocks noChangeShapeType="1"/>
                </p:cNvSpPr>
                <p:nvPr/>
              </p:nvSpPr>
              <p:spPr bwMode="auto">
                <a:xfrm flipV="1">
                  <a:off x="939" y="1443"/>
                  <a:ext cx="25"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8" name="Line 515"/>
                <p:cNvSpPr>
                  <a:spLocks noChangeShapeType="1"/>
                </p:cNvSpPr>
                <p:nvPr/>
              </p:nvSpPr>
              <p:spPr bwMode="auto">
                <a:xfrm flipV="1">
                  <a:off x="964" y="1436"/>
                  <a:ext cx="41"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89" name="Line 516"/>
                <p:cNvSpPr>
                  <a:spLocks noChangeShapeType="1"/>
                </p:cNvSpPr>
                <p:nvPr/>
              </p:nvSpPr>
              <p:spPr bwMode="auto">
                <a:xfrm flipV="1">
                  <a:off x="1005" y="1432"/>
                  <a:ext cx="230" cy="4"/>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0" name="Line 517"/>
                <p:cNvSpPr>
                  <a:spLocks noChangeShapeType="1"/>
                </p:cNvSpPr>
                <p:nvPr/>
              </p:nvSpPr>
              <p:spPr bwMode="auto">
                <a:xfrm flipV="1">
                  <a:off x="1235" y="1431"/>
                  <a:ext cx="115" cy="1"/>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1" name="Line 518"/>
                <p:cNvSpPr>
                  <a:spLocks noChangeShapeType="1"/>
                </p:cNvSpPr>
                <p:nvPr/>
              </p:nvSpPr>
              <p:spPr bwMode="auto">
                <a:xfrm flipV="1">
                  <a:off x="1350" y="1428"/>
                  <a:ext cx="115"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2" name="Line 519"/>
                <p:cNvSpPr>
                  <a:spLocks noChangeShapeType="1"/>
                </p:cNvSpPr>
                <p:nvPr/>
              </p:nvSpPr>
              <p:spPr bwMode="auto">
                <a:xfrm flipV="1">
                  <a:off x="1465" y="1426"/>
                  <a:ext cx="22"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3" name="Line 520"/>
                <p:cNvSpPr>
                  <a:spLocks noChangeShapeType="1"/>
                </p:cNvSpPr>
                <p:nvPr/>
              </p:nvSpPr>
              <p:spPr bwMode="auto">
                <a:xfrm flipV="1">
                  <a:off x="1487" y="1423"/>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4" name="Line 521"/>
                <p:cNvSpPr>
                  <a:spLocks noChangeShapeType="1"/>
                </p:cNvSpPr>
                <p:nvPr/>
              </p:nvSpPr>
              <p:spPr bwMode="auto">
                <a:xfrm flipV="1">
                  <a:off x="1509" y="1416"/>
                  <a:ext cx="44" cy="7"/>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5" name="Line 522"/>
                <p:cNvSpPr>
                  <a:spLocks noChangeShapeType="1"/>
                </p:cNvSpPr>
                <p:nvPr/>
              </p:nvSpPr>
              <p:spPr bwMode="auto">
                <a:xfrm flipV="1">
                  <a:off x="1553" y="1413"/>
                  <a:ext cx="23" cy="3"/>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6" name="Line 523"/>
                <p:cNvSpPr>
                  <a:spLocks noChangeShapeType="1"/>
                </p:cNvSpPr>
                <p:nvPr/>
              </p:nvSpPr>
              <p:spPr bwMode="auto">
                <a:xfrm>
                  <a:off x="1576" y="1413"/>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7" name="Line 524"/>
                <p:cNvSpPr>
                  <a:spLocks noChangeShapeType="1"/>
                </p:cNvSpPr>
                <p:nvPr/>
              </p:nvSpPr>
              <p:spPr bwMode="auto">
                <a:xfrm>
                  <a:off x="1598" y="1413"/>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8" name="Line 525"/>
                <p:cNvSpPr>
                  <a:spLocks noChangeShapeType="1"/>
                </p:cNvSpPr>
                <p:nvPr/>
              </p:nvSpPr>
              <p:spPr bwMode="auto">
                <a:xfrm>
                  <a:off x="1620" y="1415"/>
                  <a:ext cx="12"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999" name="Line 526"/>
                <p:cNvSpPr>
                  <a:spLocks noChangeShapeType="1"/>
                </p:cNvSpPr>
                <p:nvPr/>
              </p:nvSpPr>
              <p:spPr bwMode="auto">
                <a:xfrm>
                  <a:off x="1632" y="1417"/>
                  <a:ext cx="10" cy="2"/>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0" name="Line 527"/>
                <p:cNvSpPr>
                  <a:spLocks noChangeShapeType="1"/>
                </p:cNvSpPr>
                <p:nvPr/>
              </p:nvSpPr>
              <p:spPr bwMode="auto">
                <a:xfrm>
                  <a:off x="1642" y="1419"/>
                  <a:ext cx="79" cy="12"/>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1" name="Line 528"/>
                <p:cNvSpPr>
                  <a:spLocks noChangeShapeType="1"/>
                </p:cNvSpPr>
                <p:nvPr/>
              </p:nvSpPr>
              <p:spPr bwMode="auto">
                <a:xfrm>
                  <a:off x="1721" y="1431"/>
                  <a:ext cx="62" cy="5"/>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2" name="Line 529"/>
                <p:cNvSpPr>
                  <a:spLocks noChangeShapeType="1"/>
                </p:cNvSpPr>
                <p:nvPr/>
              </p:nvSpPr>
              <p:spPr bwMode="auto">
                <a:xfrm>
                  <a:off x="1783" y="1436"/>
                  <a:ext cx="73" cy="3"/>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3" name="Line 530"/>
                <p:cNvSpPr>
                  <a:spLocks noChangeShapeType="1"/>
                </p:cNvSpPr>
                <p:nvPr/>
              </p:nvSpPr>
              <p:spPr bwMode="auto">
                <a:xfrm>
                  <a:off x="1856" y="1439"/>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4" name="Line 531"/>
                <p:cNvSpPr>
                  <a:spLocks noChangeShapeType="1"/>
                </p:cNvSpPr>
                <p:nvPr/>
              </p:nvSpPr>
              <p:spPr bwMode="auto">
                <a:xfrm flipV="1">
                  <a:off x="1966" y="1436"/>
                  <a:ext cx="18" cy="7"/>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5" name="Line 532"/>
                <p:cNvSpPr>
                  <a:spLocks noChangeShapeType="1"/>
                </p:cNvSpPr>
                <p:nvPr/>
              </p:nvSpPr>
              <p:spPr bwMode="auto">
                <a:xfrm flipV="1">
                  <a:off x="1984" y="1431"/>
                  <a:ext cx="15"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6" name="Line 533"/>
                <p:cNvSpPr>
                  <a:spLocks noChangeShapeType="1"/>
                </p:cNvSpPr>
                <p:nvPr/>
              </p:nvSpPr>
              <p:spPr bwMode="auto">
                <a:xfrm flipV="1">
                  <a:off x="1999" y="1428"/>
                  <a:ext cx="8" cy="3"/>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7" name="Line 534"/>
                <p:cNvSpPr>
                  <a:spLocks noChangeShapeType="1"/>
                </p:cNvSpPr>
                <p:nvPr/>
              </p:nvSpPr>
              <p:spPr bwMode="auto">
                <a:xfrm>
                  <a:off x="2007" y="1428"/>
                  <a:ext cx="8"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8" name="Line 535"/>
                <p:cNvSpPr>
                  <a:spLocks noChangeShapeType="1"/>
                </p:cNvSpPr>
                <p:nvPr/>
              </p:nvSpPr>
              <p:spPr bwMode="auto">
                <a:xfrm>
                  <a:off x="2015" y="1428"/>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09" name="Line 536"/>
                <p:cNvSpPr>
                  <a:spLocks noChangeShapeType="1"/>
                </p:cNvSpPr>
                <p:nvPr/>
              </p:nvSpPr>
              <p:spPr bwMode="auto">
                <a:xfrm>
                  <a:off x="2019" y="1428"/>
                  <a:ext cx="2"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0" name="Line 537"/>
                <p:cNvSpPr>
                  <a:spLocks noChangeShapeType="1"/>
                </p:cNvSpPr>
                <p:nvPr/>
              </p:nvSpPr>
              <p:spPr bwMode="auto">
                <a:xfrm>
                  <a:off x="2021" y="1429"/>
                  <a:ext cx="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1" name="Line 538"/>
                <p:cNvSpPr>
                  <a:spLocks noChangeShapeType="1"/>
                </p:cNvSpPr>
                <p:nvPr/>
              </p:nvSpPr>
              <p:spPr bwMode="auto">
                <a:xfrm>
                  <a:off x="2028" y="1433"/>
                  <a:ext cx="5"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2" name="Line 539"/>
                <p:cNvSpPr>
                  <a:spLocks noChangeShapeType="1"/>
                </p:cNvSpPr>
                <p:nvPr/>
              </p:nvSpPr>
              <p:spPr bwMode="auto">
                <a:xfrm>
                  <a:off x="2033" y="1439"/>
                  <a:ext cx="7" cy="4"/>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3" name="Line 540"/>
                <p:cNvSpPr>
                  <a:spLocks noChangeShapeType="1"/>
                </p:cNvSpPr>
                <p:nvPr/>
              </p:nvSpPr>
              <p:spPr bwMode="auto">
                <a:xfrm flipH="1" flipV="1">
                  <a:off x="2031" y="1390"/>
                  <a:ext cx="9" cy="53"/>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4" name="Line 541"/>
                <p:cNvSpPr>
                  <a:spLocks noChangeShapeType="1"/>
                </p:cNvSpPr>
                <p:nvPr/>
              </p:nvSpPr>
              <p:spPr bwMode="auto">
                <a:xfrm flipH="1" flipV="1">
                  <a:off x="2027" y="1348"/>
                  <a:ext cx="4" cy="42"/>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5" name="Line 542"/>
                <p:cNvSpPr>
                  <a:spLocks noChangeShapeType="1"/>
                </p:cNvSpPr>
                <p:nvPr/>
              </p:nvSpPr>
              <p:spPr bwMode="auto">
                <a:xfrm flipH="1" flipV="1">
                  <a:off x="2025" y="1330"/>
                  <a:ext cx="2" cy="18"/>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6" name="Line 543"/>
                <p:cNvSpPr>
                  <a:spLocks noChangeShapeType="1"/>
                </p:cNvSpPr>
                <p:nvPr/>
              </p:nvSpPr>
              <p:spPr bwMode="auto">
                <a:xfrm flipV="1">
                  <a:off x="2025" y="1316"/>
                  <a:ext cx="1" cy="14"/>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7" name="Line 544"/>
                <p:cNvSpPr>
                  <a:spLocks noChangeShapeType="1"/>
                </p:cNvSpPr>
                <p:nvPr/>
              </p:nvSpPr>
              <p:spPr bwMode="auto">
                <a:xfrm flipV="1">
                  <a:off x="2025" y="1300"/>
                  <a:ext cx="3" cy="16"/>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8" name="Line 545"/>
                <p:cNvSpPr>
                  <a:spLocks noChangeShapeType="1"/>
                </p:cNvSpPr>
                <p:nvPr/>
              </p:nvSpPr>
              <p:spPr bwMode="auto">
                <a:xfrm flipV="1">
                  <a:off x="2028" y="1284"/>
                  <a:ext cx="4" cy="16"/>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19" name="Line 546"/>
                <p:cNvSpPr>
                  <a:spLocks noChangeShapeType="1"/>
                </p:cNvSpPr>
                <p:nvPr/>
              </p:nvSpPr>
              <p:spPr bwMode="auto">
                <a:xfrm flipV="1">
                  <a:off x="2032" y="1251"/>
                  <a:ext cx="10" cy="33"/>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20" name="Line 547"/>
                <p:cNvSpPr>
                  <a:spLocks noChangeShapeType="1"/>
                </p:cNvSpPr>
                <p:nvPr/>
              </p:nvSpPr>
              <p:spPr bwMode="auto">
                <a:xfrm flipV="1">
                  <a:off x="2042" y="1219"/>
                  <a:ext cx="11" cy="32"/>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21" name="Line 548"/>
                <p:cNvSpPr>
                  <a:spLocks noChangeShapeType="1"/>
                </p:cNvSpPr>
                <p:nvPr/>
              </p:nvSpPr>
              <p:spPr bwMode="auto">
                <a:xfrm flipV="1">
                  <a:off x="2053" y="1201"/>
                  <a:ext cx="2" cy="18"/>
                </a:xfrm>
                <a:prstGeom prst="line">
                  <a:avLst/>
                </a:prstGeom>
                <a:noFill/>
                <a:ln w="15875">
                  <a:solidFill>
                    <a:srgbClr val="5EBB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22" name="Line 549"/>
                <p:cNvSpPr>
                  <a:spLocks noChangeShapeType="1"/>
                </p:cNvSpPr>
                <p:nvPr/>
              </p:nvSpPr>
              <p:spPr bwMode="auto">
                <a:xfrm flipV="1">
                  <a:off x="2055" y="1185"/>
                  <a:ext cx="3" cy="16"/>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23" name="Line 550"/>
                <p:cNvSpPr>
                  <a:spLocks noChangeShapeType="1"/>
                </p:cNvSpPr>
                <p:nvPr/>
              </p:nvSpPr>
              <p:spPr bwMode="auto">
                <a:xfrm flipH="1" flipV="1">
                  <a:off x="2040" y="1044"/>
                  <a:ext cx="18" cy="1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24" name="Line 551"/>
                <p:cNvSpPr>
                  <a:spLocks noChangeShapeType="1"/>
                </p:cNvSpPr>
                <p:nvPr/>
              </p:nvSpPr>
              <p:spPr bwMode="auto">
                <a:xfrm flipH="1">
                  <a:off x="57" y="1044"/>
                  <a:ext cx="1983"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25" name="Freeform 552"/>
                <p:cNvSpPr>
                  <a:spLocks noEditPoints="1"/>
                </p:cNvSpPr>
                <p:nvPr/>
              </p:nvSpPr>
              <p:spPr bwMode="auto">
                <a:xfrm>
                  <a:off x="286" y="789"/>
                  <a:ext cx="2236" cy="42"/>
                </a:xfrm>
                <a:custGeom>
                  <a:avLst/>
                  <a:gdLst>
                    <a:gd name="T0" fmla="*/ 0 w 2236"/>
                    <a:gd name="T1" fmla="*/ 9 h 42"/>
                    <a:gd name="T2" fmla="*/ 2139 w 2236"/>
                    <a:gd name="T3" fmla="*/ 11 h 42"/>
                    <a:gd name="T4" fmla="*/ 2139 w 2236"/>
                    <a:gd name="T5" fmla="*/ 30 h 42"/>
                    <a:gd name="T6" fmla="*/ 0 w 2236"/>
                    <a:gd name="T7" fmla="*/ 30 h 42"/>
                    <a:gd name="T8" fmla="*/ 0 w 2236"/>
                    <a:gd name="T9" fmla="*/ 9 h 42"/>
                    <a:gd name="T10" fmla="*/ 2128 w 2236"/>
                    <a:gd name="T11" fmla="*/ 0 h 42"/>
                    <a:gd name="T12" fmla="*/ 2236 w 2236"/>
                    <a:gd name="T13" fmla="*/ 21 h 42"/>
                    <a:gd name="T14" fmla="*/ 2128 w 2236"/>
                    <a:gd name="T15" fmla="*/ 42 h 42"/>
                    <a:gd name="T16" fmla="*/ 2128 w 2236"/>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6"/>
                    <a:gd name="T28" fmla="*/ 0 h 42"/>
                    <a:gd name="T29" fmla="*/ 2236 w 2236"/>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6" h="42">
                      <a:moveTo>
                        <a:pt x="0" y="9"/>
                      </a:moveTo>
                      <a:lnTo>
                        <a:pt x="2139" y="11"/>
                      </a:lnTo>
                      <a:lnTo>
                        <a:pt x="2139" y="30"/>
                      </a:lnTo>
                      <a:lnTo>
                        <a:pt x="0" y="30"/>
                      </a:lnTo>
                      <a:lnTo>
                        <a:pt x="0" y="9"/>
                      </a:lnTo>
                      <a:close/>
                      <a:moveTo>
                        <a:pt x="2128" y="0"/>
                      </a:moveTo>
                      <a:lnTo>
                        <a:pt x="2236" y="21"/>
                      </a:lnTo>
                      <a:lnTo>
                        <a:pt x="2128" y="42"/>
                      </a:lnTo>
                      <a:lnTo>
                        <a:pt x="2128" y="0"/>
                      </a:lnTo>
                      <a:close/>
                    </a:path>
                  </a:pathLst>
                </a:custGeom>
                <a:solidFill>
                  <a:srgbClr val="0000FF"/>
                </a:solidFill>
                <a:ln w="1588" cmpd="sng">
                  <a:solidFill>
                    <a:srgbClr val="0000FF"/>
                  </a:solidFill>
                  <a:round/>
                  <a:headEnd/>
                  <a:tailEnd/>
                </a:ln>
              </p:spPr>
              <p:txBody>
                <a:bodyPr/>
                <a:lstStyle/>
                <a:p>
                  <a:endParaRPr lang="zh-CN" altLang="en-US"/>
                </a:p>
              </p:txBody>
            </p:sp>
            <p:sp>
              <p:nvSpPr>
                <p:cNvPr id="234026" name="Rectangle 553"/>
                <p:cNvSpPr>
                  <a:spLocks noChangeArrowheads="1"/>
                </p:cNvSpPr>
                <p:nvPr/>
              </p:nvSpPr>
              <p:spPr bwMode="auto">
                <a:xfrm>
                  <a:off x="286" y="0"/>
                  <a:ext cx="1981" cy="810"/>
                </a:xfrm>
                <a:prstGeom prst="rect">
                  <a:avLst/>
                </a:prstGeom>
                <a:solidFill>
                  <a:srgbClr val="FFE5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4027" name="Freeform 554"/>
                <p:cNvSpPr>
                  <a:spLocks noEditPoints="1"/>
                </p:cNvSpPr>
                <p:nvPr/>
              </p:nvSpPr>
              <p:spPr bwMode="auto">
                <a:xfrm>
                  <a:off x="885" y="794"/>
                  <a:ext cx="426" cy="351"/>
                </a:xfrm>
                <a:custGeom>
                  <a:avLst/>
                  <a:gdLst>
                    <a:gd name="T0" fmla="*/ 426 w 426"/>
                    <a:gd name="T1" fmla="*/ 16 h 351"/>
                    <a:gd name="T2" fmla="*/ 81 w 426"/>
                    <a:gd name="T3" fmla="*/ 299 h 351"/>
                    <a:gd name="T4" fmla="*/ 66 w 426"/>
                    <a:gd name="T5" fmla="*/ 283 h 351"/>
                    <a:gd name="T6" fmla="*/ 412 w 426"/>
                    <a:gd name="T7" fmla="*/ 0 h 351"/>
                    <a:gd name="T8" fmla="*/ 426 w 426"/>
                    <a:gd name="T9" fmla="*/ 16 h 351"/>
                    <a:gd name="T10" fmla="*/ 96 w 426"/>
                    <a:gd name="T11" fmla="*/ 299 h 351"/>
                    <a:gd name="T12" fmla="*/ 0 w 426"/>
                    <a:gd name="T13" fmla="*/ 351 h 351"/>
                    <a:gd name="T14" fmla="*/ 68 w 426"/>
                    <a:gd name="T15" fmla="*/ 268 h 351"/>
                    <a:gd name="T16" fmla="*/ 96 w 426"/>
                    <a:gd name="T17" fmla="*/ 299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351"/>
                    <a:gd name="T29" fmla="*/ 426 w 426"/>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351">
                      <a:moveTo>
                        <a:pt x="426" y="16"/>
                      </a:moveTo>
                      <a:lnTo>
                        <a:pt x="81" y="299"/>
                      </a:lnTo>
                      <a:lnTo>
                        <a:pt x="66" y="283"/>
                      </a:lnTo>
                      <a:lnTo>
                        <a:pt x="412" y="0"/>
                      </a:lnTo>
                      <a:lnTo>
                        <a:pt x="426" y="16"/>
                      </a:lnTo>
                      <a:close/>
                      <a:moveTo>
                        <a:pt x="96" y="299"/>
                      </a:moveTo>
                      <a:lnTo>
                        <a:pt x="0" y="351"/>
                      </a:lnTo>
                      <a:lnTo>
                        <a:pt x="68" y="268"/>
                      </a:lnTo>
                      <a:lnTo>
                        <a:pt x="96" y="299"/>
                      </a:lnTo>
                      <a:close/>
                    </a:path>
                  </a:pathLst>
                </a:custGeom>
                <a:solidFill>
                  <a:srgbClr val="0000FF"/>
                </a:solidFill>
                <a:ln w="1588" cmpd="sng">
                  <a:solidFill>
                    <a:srgbClr val="0000FF"/>
                  </a:solidFill>
                  <a:round/>
                  <a:headEnd/>
                  <a:tailEnd/>
                </a:ln>
              </p:spPr>
              <p:txBody>
                <a:bodyPr/>
                <a:lstStyle/>
                <a:p>
                  <a:endParaRPr lang="zh-CN" altLang="en-US"/>
                </a:p>
              </p:txBody>
            </p:sp>
            <p:sp>
              <p:nvSpPr>
                <p:cNvPr id="234028" name="Freeform 555"/>
                <p:cNvSpPr>
                  <a:spLocks noEditPoints="1"/>
                </p:cNvSpPr>
                <p:nvPr/>
              </p:nvSpPr>
              <p:spPr bwMode="auto">
                <a:xfrm>
                  <a:off x="550" y="521"/>
                  <a:ext cx="247" cy="204"/>
                </a:xfrm>
                <a:custGeom>
                  <a:avLst/>
                  <a:gdLst>
                    <a:gd name="T0" fmla="*/ 247 w 247"/>
                    <a:gd name="T1" fmla="*/ 13 h 204"/>
                    <a:gd name="T2" fmla="*/ 79 w 247"/>
                    <a:gd name="T3" fmla="*/ 149 h 204"/>
                    <a:gd name="T4" fmla="*/ 69 w 247"/>
                    <a:gd name="T5" fmla="*/ 138 h 204"/>
                    <a:gd name="T6" fmla="*/ 236 w 247"/>
                    <a:gd name="T7" fmla="*/ 0 h 204"/>
                    <a:gd name="T8" fmla="*/ 247 w 247"/>
                    <a:gd name="T9" fmla="*/ 13 h 204"/>
                    <a:gd name="T10" fmla="*/ 96 w 247"/>
                    <a:gd name="T11" fmla="*/ 153 h 204"/>
                    <a:gd name="T12" fmla="*/ 0 w 247"/>
                    <a:gd name="T13" fmla="*/ 204 h 204"/>
                    <a:gd name="T14" fmla="*/ 68 w 247"/>
                    <a:gd name="T15" fmla="*/ 121 h 204"/>
                    <a:gd name="T16" fmla="*/ 96 w 247"/>
                    <a:gd name="T17" fmla="*/ 15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
                    <a:gd name="T28" fmla="*/ 0 h 204"/>
                    <a:gd name="T29" fmla="*/ 247 w 247"/>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 h="204">
                      <a:moveTo>
                        <a:pt x="247" y="13"/>
                      </a:moveTo>
                      <a:lnTo>
                        <a:pt x="79" y="149"/>
                      </a:lnTo>
                      <a:lnTo>
                        <a:pt x="69" y="138"/>
                      </a:lnTo>
                      <a:lnTo>
                        <a:pt x="236" y="0"/>
                      </a:lnTo>
                      <a:lnTo>
                        <a:pt x="247" y="13"/>
                      </a:lnTo>
                      <a:close/>
                      <a:moveTo>
                        <a:pt x="96" y="153"/>
                      </a:moveTo>
                      <a:lnTo>
                        <a:pt x="0" y="204"/>
                      </a:lnTo>
                      <a:lnTo>
                        <a:pt x="68" y="121"/>
                      </a:lnTo>
                      <a:lnTo>
                        <a:pt x="96" y="153"/>
                      </a:lnTo>
                      <a:close/>
                    </a:path>
                  </a:pathLst>
                </a:custGeom>
                <a:solidFill>
                  <a:srgbClr val="FF00FF"/>
                </a:solidFill>
                <a:ln w="1588" cmpd="sng">
                  <a:solidFill>
                    <a:srgbClr val="FF00FF"/>
                  </a:solidFill>
                  <a:round/>
                  <a:headEnd/>
                  <a:tailEnd/>
                </a:ln>
              </p:spPr>
              <p:txBody>
                <a:bodyPr/>
                <a:lstStyle/>
                <a:p>
                  <a:endParaRPr lang="zh-CN" altLang="en-US"/>
                </a:p>
              </p:txBody>
            </p:sp>
            <p:sp>
              <p:nvSpPr>
                <p:cNvPr id="234029" name="Line 556"/>
                <p:cNvSpPr>
                  <a:spLocks noChangeShapeType="1"/>
                </p:cNvSpPr>
                <p:nvPr/>
              </p:nvSpPr>
              <p:spPr bwMode="auto">
                <a:xfrm flipH="1" flipV="1">
                  <a:off x="537" y="402"/>
                  <a:ext cx="772" cy="409"/>
                </a:xfrm>
                <a:prstGeom prst="line">
                  <a:avLst/>
                </a:prstGeom>
                <a:noFill/>
                <a:ln w="20638">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30" name="Freeform 557"/>
                <p:cNvSpPr>
                  <a:spLocks noEditPoints="1"/>
                </p:cNvSpPr>
                <p:nvPr/>
              </p:nvSpPr>
              <p:spPr bwMode="auto">
                <a:xfrm>
                  <a:off x="779" y="190"/>
                  <a:ext cx="180" cy="350"/>
                </a:xfrm>
                <a:custGeom>
                  <a:avLst/>
                  <a:gdLst>
                    <a:gd name="T0" fmla="*/ 147 w 180"/>
                    <a:gd name="T1" fmla="*/ 87 h 350"/>
                    <a:gd name="T2" fmla="*/ 16 w 180"/>
                    <a:gd name="T3" fmla="*/ 350 h 350"/>
                    <a:gd name="T4" fmla="*/ 0 w 180"/>
                    <a:gd name="T5" fmla="*/ 342 h 350"/>
                    <a:gd name="T6" fmla="*/ 131 w 180"/>
                    <a:gd name="T7" fmla="*/ 80 h 350"/>
                    <a:gd name="T8" fmla="*/ 147 w 180"/>
                    <a:gd name="T9" fmla="*/ 87 h 350"/>
                    <a:gd name="T10" fmla="*/ 114 w 180"/>
                    <a:gd name="T11" fmla="*/ 85 h 350"/>
                    <a:gd name="T12" fmla="*/ 180 w 180"/>
                    <a:gd name="T13" fmla="*/ 0 h 350"/>
                    <a:gd name="T14" fmla="*/ 154 w 180"/>
                    <a:gd name="T15" fmla="*/ 102 h 350"/>
                    <a:gd name="T16" fmla="*/ 114 w 180"/>
                    <a:gd name="T17" fmla="*/ 85 h 3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350"/>
                    <a:gd name="T29" fmla="*/ 180 w 180"/>
                    <a:gd name="T30" fmla="*/ 350 h 3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350">
                      <a:moveTo>
                        <a:pt x="147" y="87"/>
                      </a:moveTo>
                      <a:lnTo>
                        <a:pt x="16" y="350"/>
                      </a:lnTo>
                      <a:lnTo>
                        <a:pt x="0" y="342"/>
                      </a:lnTo>
                      <a:lnTo>
                        <a:pt x="131" y="80"/>
                      </a:lnTo>
                      <a:lnTo>
                        <a:pt x="147" y="87"/>
                      </a:lnTo>
                      <a:close/>
                      <a:moveTo>
                        <a:pt x="114" y="85"/>
                      </a:moveTo>
                      <a:lnTo>
                        <a:pt x="180" y="0"/>
                      </a:lnTo>
                      <a:lnTo>
                        <a:pt x="154" y="102"/>
                      </a:lnTo>
                      <a:lnTo>
                        <a:pt x="114" y="85"/>
                      </a:lnTo>
                      <a:close/>
                    </a:path>
                  </a:pathLst>
                </a:custGeom>
                <a:solidFill>
                  <a:srgbClr val="FF00FF"/>
                </a:solidFill>
                <a:ln w="1588" cmpd="sng">
                  <a:solidFill>
                    <a:srgbClr val="FF00FF"/>
                  </a:solidFill>
                  <a:round/>
                  <a:headEnd/>
                  <a:tailEnd/>
                </a:ln>
              </p:spPr>
              <p:txBody>
                <a:bodyPr/>
                <a:lstStyle/>
                <a:p>
                  <a:endParaRPr lang="zh-CN" altLang="en-US"/>
                </a:p>
              </p:txBody>
            </p:sp>
            <p:sp>
              <p:nvSpPr>
                <p:cNvPr id="234031" name="Line 558"/>
                <p:cNvSpPr>
                  <a:spLocks noChangeShapeType="1"/>
                </p:cNvSpPr>
                <p:nvPr/>
              </p:nvSpPr>
              <p:spPr bwMode="auto">
                <a:xfrm flipV="1">
                  <a:off x="1297" y="62"/>
                  <a:ext cx="1" cy="739"/>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032" name="Freeform 559"/>
                <p:cNvSpPr>
                  <a:spLocks noEditPoints="1"/>
                </p:cNvSpPr>
                <p:nvPr/>
              </p:nvSpPr>
              <p:spPr bwMode="auto">
                <a:xfrm>
                  <a:off x="744" y="171"/>
                  <a:ext cx="217" cy="137"/>
                </a:xfrm>
                <a:custGeom>
                  <a:avLst/>
                  <a:gdLst>
                    <a:gd name="T0" fmla="*/ 217 w 217"/>
                    <a:gd name="T1" fmla="*/ 9 h 137"/>
                    <a:gd name="T2" fmla="*/ 180 w 217"/>
                    <a:gd name="T3" fmla="*/ 31 h 137"/>
                    <a:gd name="T4" fmla="*/ 175 w 217"/>
                    <a:gd name="T5" fmla="*/ 23 h 137"/>
                    <a:gd name="T6" fmla="*/ 211 w 217"/>
                    <a:gd name="T7" fmla="*/ 0 h 137"/>
                    <a:gd name="T8" fmla="*/ 217 w 217"/>
                    <a:gd name="T9" fmla="*/ 9 h 137"/>
                    <a:gd name="T10" fmla="*/ 153 w 217"/>
                    <a:gd name="T11" fmla="*/ 48 h 137"/>
                    <a:gd name="T12" fmla="*/ 117 w 217"/>
                    <a:gd name="T13" fmla="*/ 71 h 137"/>
                    <a:gd name="T14" fmla="*/ 112 w 217"/>
                    <a:gd name="T15" fmla="*/ 62 h 137"/>
                    <a:gd name="T16" fmla="*/ 148 w 217"/>
                    <a:gd name="T17" fmla="*/ 40 h 137"/>
                    <a:gd name="T18" fmla="*/ 153 w 217"/>
                    <a:gd name="T19" fmla="*/ 48 h 137"/>
                    <a:gd name="T20" fmla="*/ 90 w 217"/>
                    <a:gd name="T21" fmla="*/ 87 h 137"/>
                    <a:gd name="T22" fmla="*/ 53 w 217"/>
                    <a:gd name="T23" fmla="*/ 109 h 137"/>
                    <a:gd name="T24" fmla="*/ 47 w 217"/>
                    <a:gd name="T25" fmla="*/ 100 h 137"/>
                    <a:gd name="T26" fmla="*/ 85 w 217"/>
                    <a:gd name="T27" fmla="*/ 78 h 137"/>
                    <a:gd name="T28" fmla="*/ 90 w 217"/>
                    <a:gd name="T29" fmla="*/ 87 h 137"/>
                    <a:gd name="T30" fmla="*/ 26 w 217"/>
                    <a:gd name="T31" fmla="*/ 125 h 137"/>
                    <a:gd name="T32" fmla="*/ 7 w 217"/>
                    <a:gd name="T33" fmla="*/ 137 h 137"/>
                    <a:gd name="T34" fmla="*/ 0 w 217"/>
                    <a:gd name="T35" fmla="*/ 128 h 137"/>
                    <a:gd name="T36" fmla="*/ 20 w 217"/>
                    <a:gd name="T37" fmla="*/ 116 h 137"/>
                    <a:gd name="T38" fmla="*/ 26 w 217"/>
                    <a:gd name="T39" fmla="*/ 125 h 1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7"/>
                    <a:gd name="T61" fmla="*/ 0 h 137"/>
                    <a:gd name="T62" fmla="*/ 217 w 217"/>
                    <a:gd name="T63" fmla="*/ 137 h 1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7" h="137">
                      <a:moveTo>
                        <a:pt x="217" y="9"/>
                      </a:moveTo>
                      <a:lnTo>
                        <a:pt x="180" y="31"/>
                      </a:lnTo>
                      <a:lnTo>
                        <a:pt x="175" y="23"/>
                      </a:lnTo>
                      <a:lnTo>
                        <a:pt x="211" y="0"/>
                      </a:lnTo>
                      <a:lnTo>
                        <a:pt x="217" y="9"/>
                      </a:lnTo>
                      <a:close/>
                      <a:moveTo>
                        <a:pt x="153" y="48"/>
                      </a:moveTo>
                      <a:lnTo>
                        <a:pt x="117" y="71"/>
                      </a:lnTo>
                      <a:lnTo>
                        <a:pt x="112" y="62"/>
                      </a:lnTo>
                      <a:lnTo>
                        <a:pt x="148" y="40"/>
                      </a:lnTo>
                      <a:lnTo>
                        <a:pt x="153" y="48"/>
                      </a:lnTo>
                      <a:close/>
                      <a:moveTo>
                        <a:pt x="90" y="87"/>
                      </a:moveTo>
                      <a:lnTo>
                        <a:pt x="53" y="109"/>
                      </a:lnTo>
                      <a:lnTo>
                        <a:pt x="47" y="100"/>
                      </a:lnTo>
                      <a:lnTo>
                        <a:pt x="85" y="78"/>
                      </a:lnTo>
                      <a:lnTo>
                        <a:pt x="90" y="87"/>
                      </a:lnTo>
                      <a:close/>
                      <a:moveTo>
                        <a:pt x="26" y="125"/>
                      </a:moveTo>
                      <a:lnTo>
                        <a:pt x="7" y="137"/>
                      </a:lnTo>
                      <a:lnTo>
                        <a:pt x="0" y="128"/>
                      </a:lnTo>
                      <a:lnTo>
                        <a:pt x="20" y="116"/>
                      </a:lnTo>
                      <a:lnTo>
                        <a:pt x="26" y="125"/>
                      </a:lnTo>
                      <a:close/>
                    </a:path>
                  </a:pathLst>
                </a:custGeom>
                <a:solidFill>
                  <a:srgbClr val="000000"/>
                </a:solidFill>
                <a:ln w="1588" cmpd="sng">
                  <a:solidFill>
                    <a:srgbClr val="000000"/>
                  </a:solidFill>
                  <a:round/>
                  <a:headEnd/>
                  <a:tailEnd/>
                </a:ln>
              </p:spPr>
              <p:txBody>
                <a:bodyPr/>
                <a:lstStyle/>
                <a:p>
                  <a:endParaRPr lang="zh-CN" altLang="en-US"/>
                </a:p>
              </p:txBody>
            </p:sp>
            <p:sp>
              <p:nvSpPr>
                <p:cNvPr id="234033" name="Freeform 560"/>
                <p:cNvSpPr>
                  <a:spLocks noEditPoints="1"/>
                </p:cNvSpPr>
                <p:nvPr/>
              </p:nvSpPr>
              <p:spPr bwMode="auto">
                <a:xfrm>
                  <a:off x="570" y="338"/>
                  <a:ext cx="152" cy="346"/>
                </a:xfrm>
                <a:custGeom>
                  <a:avLst/>
                  <a:gdLst>
                    <a:gd name="T0" fmla="*/ 152 w 152"/>
                    <a:gd name="T1" fmla="*/ 3 h 346"/>
                    <a:gd name="T2" fmla="*/ 137 w 152"/>
                    <a:gd name="T3" fmla="*/ 42 h 346"/>
                    <a:gd name="T4" fmla="*/ 127 w 152"/>
                    <a:gd name="T5" fmla="*/ 38 h 346"/>
                    <a:gd name="T6" fmla="*/ 142 w 152"/>
                    <a:gd name="T7" fmla="*/ 0 h 346"/>
                    <a:gd name="T8" fmla="*/ 152 w 152"/>
                    <a:gd name="T9" fmla="*/ 3 h 346"/>
                    <a:gd name="T10" fmla="*/ 125 w 152"/>
                    <a:gd name="T11" fmla="*/ 70 h 346"/>
                    <a:gd name="T12" fmla="*/ 108 w 152"/>
                    <a:gd name="T13" fmla="*/ 108 h 346"/>
                    <a:gd name="T14" fmla="*/ 99 w 152"/>
                    <a:gd name="T15" fmla="*/ 104 h 346"/>
                    <a:gd name="T16" fmla="*/ 115 w 152"/>
                    <a:gd name="T17" fmla="*/ 66 h 346"/>
                    <a:gd name="T18" fmla="*/ 125 w 152"/>
                    <a:gd name="T19" fmla="*/ 70 h 346"/>
                    <a:gd name="T20" fmla="*/ 97 w 152"/>
                    <a:gd name="T21" fmla="*/ 136 h 346"/>
                    <a:gd name="T22" fmla="*/ 81 w 152"/>
                    <a:gd name="T23" fmla="*/ 175 h 346"/>
                    <a:gd name="T24" fmla="*/ 71 w 152"/>
                    <a:gd name="T25" fmla="*/ 171 h 346"/>
                    <a:gd name="T26" fmla="*/ 86 w 152"/>
                    <a:gd name="T27" fmla="*/ 133 h 346"/>
                    <a:gd name="T28" fmla="*/ 97 w 152"/>
                    <a:gd name="T29" fmla="*/ 136 h 346"/>
                    <a:gd name="T30" fmla="*/ 68 w 152"/>
                    <a:gd name="T31" fmla="*/ 204 h 346"/>
                    <a:gd name="T32" fmla="*/ 53 w 152"/>
                    <a:gd name="T33" fmla="*/ 242 h 346"/>
                    <a:gd name="T34" fmla="*/ 42 w 152"/>
                    <a:gd name="T35" fmla="*/ 237 h 346"/>
                    <a:gd name="T36" fmla="*/ 59 w 152"/>
                    <a:gd name="T37" fmla="*/ 199 h 346"/>
                    <a:gd name="T38" fmla="*/ 68 w 152"/>
                    <a:gd name="T39" fmla="*/ 204 h 346"/>
                    <a:gd name="T40" fmla="*/ 41 w 152"/>
                    <a:gd name="T41" fmla="*/ 271 h 346"/>
                    <a:gd name="T42" fmla="*/ 26 w 152"/>
                    <a:gd name="T43" fmla="*/ 309 h 346"/>
                    <a:gd name="T44" fmla="*/ 15 w 152"/>
                    <a:gd name="T45" fmla="*/ 305 h 346"/>
                    <a:gd name="T46" fmla="*/ 31 w 152"/>
                    <a:gd name="T47" fmla="*/ 267 h 346"/>
                    <a:gd name="T48" fmla="*/ 41 w 152"/>
                    <a:gd name="T49" fmla="*/ 271 h 346"/>
                    <a:gd name="T50" fmla="*/ 13 w 152"/>
                    <a:gd name="T51" fmla="*/ 337 h 346"/>
                    <a:gd name="T52" fmla="*/ 10 w 152"/>
                    <a:gd name="T53" fmla="*/ 346 h 346"/>
                    <a:gd name="T54" fmla="*/ 0 w 152"/>
                    <a:gd name="T55" fmla="*/ 342 h 346"/>
                    <a:gd name="T56" fmla="*/ 4 w 152"/>
                    <a:gd name="T57" fmla="*/ 334 h 346"/>
                    <a:gd name="T58" fmla="*/ 13 w 152"/>
                    <a:gd name="T59" fmla="*/ 337 h 3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2"/>
                    <a:gd name="T91" fmla="*/ 0 h 346"/>
                    <a:gd name="T92" fmla="*/ 152 w 152"/>
                    <a:gd name="T93" fmla="*/ 346 h 3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2" h="346">
                      <a:moveTo>
                        <a:pt x="152" y="3"/>
                      </a:moveTo>
                      <a:lnTo>
                        <a:pt x="137" y="42"/>
                      </a:lnTo>
                      <a:lnTo>
                        <a:pt x="127" y="38"/>
                      </a:lnTo>
                      <a:lnTo>
                        <a:pt x="142" y="0"/>
                      </a:lnTo>
                      <a:lnTo>
                        <a:pt x="152" y="3"/>
                      </a:lnTo>
                      <a:close/>
                      <a:moveTo>
                        <a:pt x="125" y="70"/>
                      </a:moveTo>
                      <a:lnTo>
                        <a:pt x="108" y="108"/>
                      </a:lnTo>
                      <a:lnTo>
                        <a:pt x="99" y="104"/>
                      </a:lnTo>
                      <a:lnTo>
                        <a:pt x="115" y="66"/>
                      </a:lnTo>
                      <a:lnTo>
                        <a:pt x="125" y="70"/>
                      </a:lnTo>
                      <a:close/>
                      <a:moveTo>
                        <a:pt x="97" y="136"/>
                      </a:moveTo>
                      <a:lnTo>
                        <a:pt x="81" y="175"/>
                      </a:lnTo>
                      <a:lnTo>
                        <a:pt x="71" y="171"/>
                      </a:lnTo>
                      <a:lnTo>
                        <a:pt x="86" y="133"/>
                      </a:lnTo>
                      <a:lnTo>
                        <a:pt x="97" y="136"/>
                      </a:lnTo>
                      <a:close/>
                      <a:moveTo>
                        <a:pt x="68" y="204"/>
                      </a:moveTo>
                      <a:lnTo>
                        <a:pt x="53" y="242"/>
                      </a:lnTo>
                      <a:lnTo>
                        <a:pt x="42" y="237"/>
                      </a:lnTo>
                      <a:lnTo>
                        <a:pt x="59" y="199"/>
                      </a:lnTo>
                      <a:lnTo>
                        <a:pt x="68" y="204"/>
                      </a:lnTo>
                      <a:close/>
                      <a:moveTo>
                        <a:pt x="41" y="271"/>
                      </a:moveTo>
                      <a:lnTo>
                        <a:pt x="26" y="309"/>
                      </a:lnTo>
                      <a:lnTo>
                        <a:pt x="15" y="305"/>
                      </a:lnTo>
                      <a:lnTo>
                        <a:pt x="31" y="267"/>
                      </a:lnTo>
                      <a:lnTo>
                        <a:pt x="41" y="271"/>
                      </a:lnTo>
                      <a:close/>
                      <a:moveTo>
                        <a:pt x="13" y="337"/>
                      </a:moveTo>
                      <a:lnTo>
                        <a:pt x="10" y="346"/>
                      </a:lnTo>
                      <a:lnTo>
                        <a:pt x="0" y="342"/>
                      </a:lnTo>
                      <a:lnTo>
                        <a:pt x="4" y="334"/>
                      </a:lnTo>
                      <a:lnTo>
                        <a:pt x="13" y="337"/>
                      </a:lnTo>
                      <a:close/>
                    </a:path>
                  </a:pathLst>
                </a:custGeom>
                <a:solidFill>
                  <a:srgbClr val="000000"/>
                </a:solidFill>
                <a:ln w="1588" cmpd="sng">
                  <a:solidFill>
                    <a:srgbClr val="000000"/>
                  </a:solidFill>
                  <a:round/>
                  <a:headEnd/>
                  <a:tailEnd/>
                </a:ln>
              </p:spPr>
              <p:txBody>
                <a:bodyPr/>
                <a:lstStyle/>
                <a:p>
                  <a:endParaRPr lang="zh-CN" altLang="en-US"/>
                </a:p>
              </p:txBody>
            </p:sp>
            <p:sp>
              <p:nvSpPr>
                <p:cNvPr id="234034" name="Freeform 561"/>
                <p:cNvSpPr>
                  <a:spLocks noEditPoints="1"/>
                </p:cNvSpPr>
                <p:nvPr/>
              </p:nvSpPr>
              <p:spPr bwMode="auto">
                <a:xfrm>
                  <a:off x="732" y="306"/>
                  <a:ext cx="67" cy="242"/>
                </a:xfrm>
                <a:custGeom>
                  <a:avLst/>
                  <a:gdLst>
                    <a:gd name="T0" fmla="*/ 45 w 67"/>
                    <a:gd name="T1" fmla="*/ 242 h 242"/>
                    <a:gd name="T2" fmla="*/ 10 w 67"/>
                    <a:gd name="T3" fmla="*/ 92 h 242"/>
                    <a:gd name="T4" fmla="*/ 31 w 67"/>
                    <a:gd name="T5" fmla="*/ 87 h 242"/>
                    <a:gd name="T6" fmla="*/ 67 w 67"/>
                    <a:gd name="T7" fmla="*/ 237 h 242"/>
                    <a:gd name="T8" fmla="*/ 45 w 67"/>
                    <a:gd name="T9" fmla="*/ 242 h 242"/>
                    <a:gd name="T10" fmla="*/ 2 w 67"/>
                    <a:gd name="T11" fmla="*/ 104 h 242"/>
                    <a:gd name="T12" fmla="*/ 0 w 67"/>
                    <a:gd name="T13" fmla="*/ 0 h 242"/>
                    <a:gd name="T14" fmla="*/ 43 w 67"/>
                    <a:gd name="T15" fmla="*/ 96 h 242"/>
                    <a:gd name="T16" fmla="*/ 2 w 67"/>
                    <a:gd name="T17" fmla="*/ 104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242"/>
                    <a:gd name="T29" fmla="*/ 67 w 67"/>
                    <a:gd name="T30" fmla="*/ 242 h 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242">
                      <a:moveTo>
                        <a:pt x="45" y="242"/>
                      </a:moveTo>
                      <a:lnTo>
                        <a:pt x="10" y="92"/>
                      </a:lnTo>
                      <a:lnTo>
                        <a:pt x="31" y="87"/>
                      </a:lnTo>
                      <a:lnTo>
                        <a:pt x="67" y="237"/>
                      </a:lnTo>
                      <a:lnTo>
                        <a:pt x="45" y="242"/>
                      </a:lnTo>
                      <a:close/>
                      <a:moveTo>
                        <a:pt x="2" y="104"/>
                      </a:moveTo>
                      <a:lnTo>
                        <a:pt x="0" y="0"/>
                      </a:lnTo>
                      <a:lnTo>
                        <a:pt x="43" y="96"/>
                      </a:lnTo>
                      <a:lnTo>
                        <a:pt x="2" y="104"/>
                      </a:lnTo>
                      <a:close/>
                    </a:path>
                  </a:pathLst>
                </a:custGeom>
                <a:solidFill>
                  <a:srgbClr val="FF0000"/>
                </a:solidFill>
                <a:ln w="1588" cmpd="sng">
                  <a:solidFill>
                    <a:srgbClr val="FF0000"/>
                  </a:solidFill>
                  <a:round/>
                  <a:headEnd/>
                  <a:tailEnd/>
                </a:ln>
              </p:spPr>
              <p:txBody>
                <a:bodyPr/>
                <a:lstStyle/>
                <a:p>
                  <a:endParaRPr lang="zh-CN" altLang="en-US"/>
                </a:p>
              </p:txBody>
            </p:sp>
            <p:sp>
              <p:nvSpPr>
                <p:cNvPr id="234035" name="Freeform 562"/>
                <p:cNvSpPr>
                  <a:spLocks noEditPoints="1"/>
                </p:cNvSpPr>
                <p:nvPr/>
              </p:nvSpPr>
              <p:spPr bwMode="auto">
                <a:xfrm>
                  <a:off x="1290" y="399"/>
                  <a:ext cx="777" cy="418"/>
                </a:xfrm>
                <a:custGeom>
                  <a:avLst/>
                  <a:gdLst>
                    <a:gd name="T0" fmla="*/ 697 w 777"/>
                    <a:gd name="T1" fmla="*/ 55 h 418"/>
                    <a:gd name="T2" fmla="*/ 11 w 777"/>
                    <a:gd name="T3" fmla="*/ 418 h 418"/>
                    <a:gd name="T4" fmla="*/ 0 w 777"/>
                    <a:gd name="T5" fmla="*/ 401 h 418"/>
                    <a:gd name="T6" fmla="*/ 686 w 777"/>
                    <a:gd name="T7" fmla="*/ 36 h 418"/>
                    <a:gd name="T8" fmla="*/ 697 w 777"/>
                    <a:gd name="T9" fmla="*/ 55 h 418"/>
                    <a:gd name="T10" fmla="*/ 672 w 777"/>
                    <a:gd name="T11" fmla="*/ 32 h 418"/>
                    <a:gd name="T12" fmla="*/ 777 w 777"/>
                    <a:gd name="T13" fmla="*/ 0 h 418"/>
                    <a:gd name="T14" fmla="*/ 693 w 777"/>
                    <a:gd name="T15" fmla="*/ 68 h 418"/>
                    <a:gd name="T16" fmla="*/ 672 w 777"/>
                    <a:gd name="T17" fmla="*/ 32 h 4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7"/>
                    <a:gd name="T28" fmla="*/ 0 h 418"/>
                    <a:gd name="T29" fmla="*/ 777 w 777"/>
                    <a:gd name="T30" fmla="*/ 418 h 4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7" h="418">
                      <a:moveTo>
                        <a:pt x="697" y="55"/>
                      </a:moveTo>
                      <a:lnTo>
                        <a:pt x="11" y="418"/>
                      </a:lnTo>
                      <a:lnTo>
                        <a:pt x="0" y="401"/>
                      </a:lnTo>
                      <a:lnTo>
                        <a:pt x="686" y="36"/>
                      </a:lnTo>
                      <a:lnTo>
                        <a:pt x="697" y="55"/>
                      </a:lnTo>
                      <a:close/>
                      <a:moveTo>
                        <a:pt x="672" y="32"/>
                      </a:moveTo>
                      <a:lnTo>
                        <a:pt x="777" y="0"/>
                      </a:lnTo>
                      <a:lnTo>
                        <a:pt x="693" y="68"/>
                      </a:lnTo>
                      <a:lnTo>
                        <a:pt x="672" y="32"/>
                      </a:lnTo>
                      <a:close/>
                    </a:path>
                  </a:pathLst>
                </a:custGeom>
                <a:solidFill>
                  <a:srgbClr val="993366"/>
                </a:solidFill>
                <a:ln w="1588" cmpd="sng">
                  <a:solidFill>
                    <a:srgbClr val="993366"/>
                  </a:solidFill>
                  <a:round/>
                  <a:headEnd/>
                  <a:tailEnd/>
                </a:ln>
              </p:spPr>
              <p:txBody>
                <a:bodyPr/>
                <a:lstStyle/>
                <a:p>
                  <a:endParaRPr lang="zh-CN" altLang="en-US"/>
                </a:p>
              </p:txBody>
            </p:sp>
            <p:sp>
              <p:nvSpPr>
                <p:cNvPr id="234036" name="Freeform 563"/>
                <p:cNvSpPr>
                  <a:spLocks noEditPoints="1"/>
                </p:cNvSpPr>
                <p:nvPr/>
              </p:nvSpPr>
              <p:spPr bwMode="auto">
                <a:xfrm>
                  <a:off x="1276" y="688"/>
                  <a:ext cx="43" cy="856"/>
                </a:xfrm>
                <a:custGeom>
                  <a:avLst/>
                  <a:gdLst>
                    <a:gd name="T0" fmla="*/ 33 w 43"/>
                    <a:gd name="T1" fmla="*/ 0 h 856"/>
                    <a:gd name="T2" fmla="*/ 33 w 43"/>
                    <a:gd name="T3" fmla="*/ 165 h 856"/>
                    <a:gd name="T4" fmla="*/ 11 w 43"/>
                    <a:gd name="T5" fmla="*/ 165 h 856"/>
                    <a:gd name="T6" fmla="*/ 11 w 43"/>
                    <a:gd name="T7" fmla="*/ 0 h 856"/>
                    <a:gd name="T8" fmla="*/ 33 w 43"/>
                    <a:gd name="T9" fmla="*/ 0 h 856"/>
                    <a:gd name="T10" fmla="*/ 33 w 43"/>
                    <a:gd name="T11" fmla="*/ 226 h 856"/>
                    <a:gd name="T12" fmla="*/ 33 w 43"/>
                    <a:gd name="T13" fmla="*/ 390 h 856"/>
                    <a:gd name="T14" fmla="*/ 11 w 43"/>
                    <a:gd name="T15" fmla="*/ 390 h 856"/>
                    <a:gd name="T16" fmla="*/ 11 w 43"/>
                    <a:gd name="T17" fmla="*/ 226 h 856"/>
                    <a:gd name="T18" fmla="*/ 33 w 43"/>
                    <a:gd name="T19" fmla="*/ 226 h 856"/>
                    <a:gd name="T20" fmla="*/ 33 w 43"/>
                    <a:gd name="T21" fmla="*/ 452 h 856"/>
                    <a:gd name="T22" fmla="*/ 33 w 43"/>
                    <a:gd name="T23" fmla="*/ 616 h 856"/>
                    <a:gd name="T24" fmla="*/ 11 w 43"/>
                    <a:gd name="T25" fmla="*/ 616 h 856"/>
                    <a:gd name="T26" fmla="*/ 11 w 43"/>
                    <a:gd name="T27" fmla="*/ 452 h 856"/>
                    <a:gd name="T28" fmla="*/ 33 w 43"/>
                    <a:gd name="T29" fmla="*/ 452 h 856"/>
                    <a:gd name="T30" fmla="*/ 33 w 43"/>
                    <a:gd name="T31" fmla="*/ 677 h 856"/>
                    <a:gd name="T32" fmla="*/ 33 w 43"/>
                    <a:gd name="T33" fmla="*/ 764 h 856"/>
                    <a:gd name="T34" fmla="*/ 11 w 43"/>
                    <a:gd name="T35" fmla="*/ 764 h 856"/>
                    <a:gd name="T36" fmla="*/ 11 w 43"/>
                    <a:gd name="T37" fmla="*/ 677 h 856"/>
                    <a:gd name="T38" fmla="*/ 33 w 43"/>
                    <a:gd name="T39" fmla="*/ 677 h 856"/>
                    <a:gd name="T40" fmla="*/ 43 w 43"/>
                    <a:gd name="T41" fmla="*/ 754 h 856"/>
                    <a:gd name="T42" fmla="*/ 22 w 43"/>
                    <a:gd name="T43" fmla="*/ 856 h 856"/>
                    <a:gd name="T44" fmla="*/ 0 w 43"/>
                    <a:gd name="T45" fmla="*/ 754 h 856"/>
                    <a:gd name="T46" fmla="*/ 43 w 43"/>
                    <a:gd name="T47" fmla="*/ 754 h 8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
                    <a:gd name="T73" fmla="*/ 0 h 856"/>
                    <a:gd name="T74" fmla="*/ 43 w 43"/>
                    <a:gd name="T75" fmla="*/ 856 h 8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 h="856">
                      <a:moveTo>
                        <a:pt x="33" y="0"/>
                      </a:moveTo>
                      <a:lnTo>
                        <a:pt x="33" y="165"/>
                      </a:lnTo>
                      <a:lnTo>
                        <a:pt x="11" y="165"/>
                      </a:lnTo>
                      <a:lnTo>
                        <a:pt x="11" y="0"/>
                      </a:lnTo>
                      <a:lnTo>
                        <a:pt x="33" y="0"/>
                      </a:lnTo>
                      <a:close/>
                      <a:moveTo>
                        <a:pt x="33" y="226"/>
                      </a:moveTo>
                      <a:lnTo>
                        <a:pt x="33" y="390"/>
                      </a:lnTo>
                      <a:lnTo>
                        <a:pt x="11" y="390"/>
                      </a:lnTo>
                      <a:lnTo>
                        <a:pt x="11" y="226"/>
                      </a:lnTo>
                      <a:lnTo>
                        <a:pt x="33" y="226"/>
                      </a:lnTo>
                      <a:close/>
                      <a:moveTo>
                        <a:pt x="33" y="452"/>
                      </a:moveTo>
                      <a:lnTo>
                        <a:pt x="33" y="616"/>
                      </a:lnTo>
                      <a:lnTo>
                        <a:pt x="11" y="616"/>
                      </a:lnTo>
                      <a:lnTo>
                        <a:pt x="11" y="452"/>
                      </a:lnTo>
                      <a:lnTo>
                        <a:pt x="33" y="452"/>
                      </a:lnTo>
                      <a:close/>
                      <a:moveTo>
                        <a:pt x="33" y="677"/>
                      </a:moveTo>
                      <a:lnTo>
                        <a:pt x="33" y="764"/>
                      </a:lnTo>
                      <a:lnTo>
                        <a:pt x="11" y="764"/>
                      </a:lnTo>
                      <a:lnTo>
                        <a:pt x="11" y="677"/>
                      </a:lnTo>
                      <a:lnTo>
                        <a:pt x="33" y="677"/>
                      </a:lnTo>
                      <a:close/>
                      <a:moveTo>
                        <a:pt x="43" y="754"/>
                      </a:moveTo>
                      <a:lnTo>
                        <a:pt x="22" y="856"/>
                      </a:lnTo>
                      <a:lnTo>
                        <a:pt x="0" y="754"/>
                      </a:lnTo>
                      <a:lnTo>
                        <a:pt x="43" y="754"/>
                      </a:lnTo>
                      <a:close/>
                    </a:path>
                  </a:pathLst>
                </a:custGeom>
                <a:solidFill>
                  <a:srgbClr val="0000FF"/>
                </a:solidFill>
                <a:ln w="0" cmpd="sng">
                  <a:solidFill>
                    <a:srgbClr val="0000FF"/>
                  </a:solidFill>
                  <a:round/>
                  <a:headEnd/>
                  <a:tailEnd/>
                </a:ln>
              </p:spPr>
              <p:txBody>
                <a:bodyPr/>
                <a:lstStyle/>
                <a:p>
                  <a:endParaRPr lang="zh-CN" altLang="en-US"/>
                </a:p>
              </p:txBody>
            </p:sp>
            <p:sp>
              <p:nvSpPr>
                <p:cNvPr id="234037" name="Freeform 564"/>
                <p:cNvSpPr>
                  <a:spLocks noEditPoints="1"/>
                </p:cNvSpPr>
                <p:nvPr/>
              </p:nvSpPr>
              <p:spPr bwMode="auto">
                <a:xfrm>
                  <a:off x="1297" y="797"/>
                  <a:ext cx="371" cy="568"/>
                </a:xfrm>
                <a:custGeom>
                  <a:avLst/>
                  <a:gdLst>
                    <a:gd name="T0" fmla="*/ 360 w 371"/>
                    <a:gd name="T1" fmla="*/ 568 h 568"/>
                    <a:gd name="T2" fmla="*/ 303 w 371"/>
                    <a:gd name="T3" fmla="*/ 481 h 568"/>
                    <a:gd name="T4" fmla="*/ 314 w 371"/>
                    <a:gd name="T5" fmla="*/ 475 h 568"/>
                    <a:gd name="T6" fmla="*/ 371 w 371"/>
                    <a:gd name="T7" fmla="*/ 562 h 568"/>
                    <a:gd name="T8" fmla="*/ 360 w 371"/>
                    <a:gd name="T9" fmla="*/ 568 h 568"/>
                    <a:gd name="T10" fmla="*/ 282 w 371"/>
                    <a:gd name="T11" fmla="*/ 449 h 568"/>
                    <a:gd name="T12" fmla="*/ 226 w 371"/>
                    <a:gd name="T13" fmla="*/ 360 h 568"/>
                    <a:gd name="T14" fmla="*/ 238 w 371"/>
                    <a:gd name="T15" fmla="*/ 354 h 568"/>
                    <a:gd name="T16" fmla="*/ 294 w 371"/>
                    <a:gd name="T17" fmla="*/ 441 h 568"/>
                    <a:gd name="T18" fmla="*/ 282 w 371"/>
                    <a:gd name="T19" fmla="*/ 449 h 568"/>
                    <a:gd name="T20" fmla="*/ 206 w 371"/>
                    <a:gd name="T21" fmla="*/ 328 h 568"/>
                    <a:gd name="T22" fmla="*/ 149 w 371"/>
                    <a:gd name="T23" fmla="*/ 241 h 568"/>
                    <a:gd name="T24" fmla="*/ 160 w 371"/>
                    <a:gd name="T25" fmla="*/ 233 h 568"/>
                    <a:gd name="T26" fmla="*/ 216 w 371"/>
                    <a:gd name="T27" fmla="*/ 321 h 568"/>
                    <a:gd name="T28" fmla="*/ 206 w 371"/>
                    <a:gd name="T29" fmla="*/ 328 h 568"/>
                    <a:gd name="T30" fmla="*/ 128 w 371"/>
                    <a:gd name="T31" fmla="*/ 207 h 568"/>
                    <a:gd name="T32" fmla="*/ 72 w 371"/>
                    <a:gd name="T33" fmla="*/ 120 h 568"/>
                    <a:gd name="T34" fmla="*/ 84 w 371"/>
                    <a:gd name="T35" fmla="*/ 112 h 568"/>
                    <a:gd name="T36" fmla="*/ 140 w 371"/>
                    <a:gd name="T37" fmla="*/ 200 h 568"/>
                    <a:gd name="T38" fmla="*/ 128 w 371"/>
                    <a:gd name="T39" fmla="*/ 207 h 568"/>
                    <a:gd name="T40" fmla="*/ 50 w 371"/>
                    <a:gd name="T41" fmla="*/ 87 h 568"/>
                    <a:gd name="T42" fmla="*/ 0 w 371"/>
                    <a:gd name="T43" fmla="*/ 8 h 568"/>
                    <a:gd name="T44" fmla="*/ 12 w 371"/>
                    <a:gd name="T45" fmla="*/ 0 h 568"/>
                    <a:gd name="T46" fmla="*/ 62 w 371"/>
                    <a:gd name="T47" fmla="*/ 80 h 568"/>
                    <a:gd name="T48" fmla="*/ 50 w 371"/>
                    <a:gd name="T49" fmla="*/ 87 h 5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1"/>
                    <a:gd name="T76" fmla="*/ 0 h 568"/>
                    <a:gd name="T77" fmla="*/ 371 w 371"/>
                    <a:gd name="T78" fmla="*/ 568 h 5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1" h="568">
                      <a:moveTo>
                        <a:pt x="360" y="568"/>
                      </a:moveTo>
                      <a:lnTo>
                        <a:pt x="303" y="481"/>
                      </a:lnTo>
                      <a:lnTo>
                        <a:pt x="314" y="475"/>
                      </a:lnTo>
                      <a:lnTo>
                        <a:pt x="371" y="562"/>
                      </a:lnTo>
                      <a:lnTo>
                        <a:pt x="360" y="568"/>
                      </a:lnTo>
                      <a:close/>
                      <a:moveTo>
                        <a:pt x="282" y="449"/>
                      </a:moveTo>
                      <a:lnTo>
                        <a:pt x="226" y="360"/>
                      </a:lnTo>
                      <a:lnTo>
                        <a:pt x="238" y="354"/>
                      </a:lnTo>
                      <a:lnTo>
                        <a:pt x="294" y="441"/>
                      </a:lnTo>
                      <a:lnTo>
                        <a:pt x="282" y="449"/>
                      </a:lnTo>
                      <a:close/>
                      <a:moveTo>
                        <a:pt x="206" y="328"/>
                      </a:moveTo>
                      <a:lnTo>
                        <a:pt x="149" y="241"/>
                      </a:lnTo>
                      <a:lnTo>
                        <a:pt x="160" y="233"/>
                      </a:lnTo>
                      <a:lnTo>
                        <a:pt x="216" y="321"/>
                      </a:lnTo>
                      <a:lnTo>
                        <a:pt x="206" y="328"/>
                      </a:lnTo>
                      <a:close/>
                      <a:moveTo>
                        <a:pt x="128" y="207"/>
                      </a:moveTo>
                      <a:lnTo>
                        <a:pt x="72" y="120"/>
                      </a:lnTo>
                      <a:lnTo>
                        <a:pt x="84" y="112"/>
                      </a:lnTo>
                      <a:lnTo>
                        <a:pt x="140" y="200"/>
                      </a:lnTo>
                      <a:lnTo>
                        <a:pt x="128" y="207"/>
                      </a:lnTo>
                      <a:close/>
                      <a:moveTo>
                        <a:pt x="50" y="87"/>
                      </a:moveTo>
                      <a:lnTo>
                        <a:pt x="0" y="8"/>
                      </a:lnTo>
                      <a:lnTo>
                        <a:pt x="12" y="0"/>
                      </a:lnTo>
                      <a:lnTo>
                        <a:pt x="62" y="80"/>
                      </a:lnTo>
                      <a:lnTo>
                        <a:pt x="50" y="87"/>
                      </a:lnTo>
                      <a:close/>
                    </a:path>
                  </a:pathLst>
                </a:custGeom>
                <a:solidFill>
                  <a:srgbClr val="993366"/>
                </a:solidFill>
                <a:ln w="1588" cmpd="sng">
                  <a:solidFill>
                    <a:srgbClr val="993366"/>
                  </a:solidFill>
                  <a:round/>
                  <a:headEnd/>
                  <a:tailEnd/>
                </a:ln>
              </p:spPr>
              <p:txBody>
                <a:bodyPr/>
                <a:lstStyle/>
                <a:p>
                  <a:endParaRPr lang="zh-CN" altLang="en-US"/>
                </a:p>
              </p:txBody>
            </p:sp>
            <p:sp>
              <p:nvSpPr>
                <p:cNvPr id="234038" name="Freeform 565"/>
                <p:cNvSpPr>
                  <a:spLocks/>
                </p:cNvSpPr>
                <p:nvPr/>
              </p:nvSpPr>
              <p:spPr bwMode="auto">
                <a:xfrm>
                  <a:off x="1302" y="680"/>
                  <a:ext cx="105" cy="74"/>
                </a:xfrm>
                <a:custGeom>
                  <a:avLst/>
                  <a:gdLst>
                    <a:gd name="T0" fmla="*/ 105 w 105"/>
                    <a:gd name="T1" fmla="*/ 74 h 74"/>
                    <a:gd name="T2" fmla="*/ 104 w 105"/>
                    <a:gd name="T3" fmla="*/ 68 h 74"/>
                    <a:gd name="T4" fmla="*/ 100 w 105"/>
                    <a:gd name="T5" fmla="*/ 62 h 74"/>
                    <a:gd name="T6" fmla="*/ 97 w 105"/>
                    <a:gd name="T7" fmla="*/ 56 h 74"/>
                    <a:gd name="T8" fmla="*/ 93 w 105"/>
                    <a:gd name="T9" fmla="*/ 50 h 74"/>
                    <a:gd name="T10" fmla="*/ 89 w 105"/>
                    <a:gd name="T11" fmla="*/ 45 h 74"/>
                    <a:gd name="T12" fmla="*/ 84 w 105"/>
                    <a:gd name="T13" fmla="*/ 38 h 74"/>
                    <a:gd name="T14" fmla="*/ 79 w 105"/>
                    <a:gd name="T15" fmla="*/ 33 h 74"/>
                    <a:gd name="T16" fmla="*/ 74 w 105"/>
                    <a:gd name="T17" fmla="*/ 29 h 74"/>
                    <a:gd name="T18" fmla="*/ 66 w 105"/>
                    <a:gd name="T19" fmla="*/ 21 h 74"/>
                    <a:gd name="T20" fmla="*/ 57 w 105"/>
                    <a:gd name="T21" fmla="*/ 16 h 74"/>
                    <a:gd name="T22" fmla="*/ 48 w 105"/>
                    <a:gd name="T23" fmla="*/ 11 h 74"/>
                    <a:gd name="T24" fmla="*/ 39 w 105"/>
                    <a:gd name="T25" fmla="*/ 6 h 74"/>
                    <a:gd name="T26" fmla="*/ 29 w 105"/>
                    <a:gd name="T27" fmla="*/ 4 h 74"/>
                    <a:gd name="T28" fmla="*/ 20 w 105"/>
                    <a:gd name="T29" fmla="*/ 1 h 74"/>
                    <a:gd name="T30" fmla="*/ 9 w 105"/>
                    <a:gd name="T31" fmla="*/ 0 h 74"/>
                    <a:gd name="T32" fmla="*/ 0 w 105"/>
                    <a:gd name="T33" fmla="*/ 0 h 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4"/>
                    <a:gd name="T53" fmla="*/ 105 w 105"/>
                    <a:gd name="T54" fmla="*/ 74 h 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4">
                      <a:moveTo>
                        <a:pt x="105" y="74"/>
                      </a:moveTo>
                      <a:lnTo>
                        <a:pt x="104" y="68"/>
                      </a:lnTo>
                      <a:lnTo>
                        <a:pt x="100" y="62"/>
                      </a:lnTo>
                      <a:lnTo>
                        <a:pt x="97" y="56"/>
                      </a:lnTo>
                      <a:lnTo>
                        <a:pt x="93" y="50"/>
                      </a:lnTo>
                      <a:lnTo>
                        <a:pt x="89" y="45"/>
                      </a:lnTo>
                      <a:lnTo>
                        <a:pt x="84" y="38"/>
                      </a:lnTo>
                      <a:lnTo>
                        <a:pt x="79" y="33"/>
                      </a:lnTo>
                      <a:lnTo>
                        <a:pt x="74" y="29"/>
                      </a:lnTo>
                      <a:lnTo>
                        <a:pt x="66" y="21"/>
                      </a:lnTo>
                      <a:lnTo>
                        <a:pt x="57" y="16"/>
                      </a:lnTo>
                      <a:lnTo>
                        <a:pt x="48" y="11"/>
                      </a:lnTo>
                      <a:lnTo>
                        <a:pt x="39" y="6"/>
                      </a:lnTo>
                      <a:lnTo>
                        <a:pt x="29" y="4"/>
                      </a:lnTo>
                      <a:lnTo>
                        <a:pt x="20" y="1"/>
                      </a:lnTo>
                      <a:lnTo>
                        <a:pt x="9" y="0"/>
                      </a:lnTo>
                      <a:lnTo>
                        <a:pt x="0" y="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039" name="Freeform 566"/>
                <p:cNvSpPr>
                  <a:spLocks/>
                </p:cNvSpPr>
                <p:nvPr/>
              </p:nvSpPr>
              <p:spPr bwMode="auto">
                <a:xfrm>
                  <a:off x="1187" y="683"/>
                  <a:ext cx="105" cy="72"/>
                </a:xfrm>
                <a:custGeom>
                  <a:avLst/>
                  <a:gdLst>
                    <a:gd name="T0" fmla="*/ 0 w 105"/>
                    <a:gd name="T1" fmla="*/ 72 h 72"/>
                    <a:gd name="T2" fmla="*/ 3 w 105"/>
                    <a:gd name="T3" fmla="*/ 66 h 72"/>
                    <a:gd name="T4" fmla="*/ 5 w 105"/>
                    <a:gd name="T5" fmla="*/ 60 h 72"/>
                    <a:gd name="T6" fmla="*/ 9 w 105"/>
                    <a:gd name="T7" fmla="*/ 54 h 72"/>
                    <a:gd name="T8" fmla="*/ 13 w 105"/>
                    <a:gd name="T9" fmla="*/ 48 h 72"/>
                    <a:gd name="T10" fmla="*/ 17 w 105"/>
                    <a:gd name="T11" fmla="*/ 43 h 72"/>
                    <a:gd name="T12" fmla="*/ 21 w 105"/>
                    <a:gd name="T13" fmla="*/ 37 h 72"/>
                    <a:gd name="T14" fmla="*/ 26 w 105"/>
                    <a:gd name="T15" fmla="*/ 32 h 72"/>
                    <a:gd name="T16" fmla="*/ 31 w 105"/>
                    <a:gd name="T17" fmla="*/ 27 h 72"/>
                    <a:gd name="T18" fmla="*/ 40 w 105"/>
                    <a:gd name="T19" fmla="*/ 21 h 72"/>
                    <a:gd name="T20" fmla="*/ 49 w 105"/>
                    <a:gd name="T21" fmla="*/ 14 h 72"/>
                    <a:gd name="T22" fmla="*/ 58 w 105"/>
                    <a:gd name="T23" fmla="*/ 10 h 72"/>
                    <a:gd name="T24" fmla="*/ 67 w 105"/>
                    <a:gd name="T25" fmla="*/ 6 h 72"/>
                    <a:gd name="T26" fmla="*/ 76 w 105"/>
                    <a:gd name="T27" fmla="*/ 2 h 72"/>
                    <a:gd name="T28" fmla="*/ 87 w 105"/>
                    <a:gd name="T29" fmla="*/ 1 h 72"/>
                    <a:gd name="T30" fmla="*/ 96 w 105"/>
                    <a:gd name="T31" fmla="*/ 0 h 72"/>
                    <a:gd name="T32" fmla="*/ 105 w 105"/>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2"/>
                    <a:gd name="T53" fmla="*/ 105 w 105"/>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2">
                      <a:moveTo>
                        <a:pt x="0" y="72"/>
                      </a:moveTo>
                      <a:lnTo>
                        <a:pt x="3" y="66"/>
                      </a:lnTo>
                      <a:lnTo>
                        <a:pt x="5" y="60"/>
                      </a:lnTo>
                      <a:lnTo>
                        <a:pt x="9" y="54"/>
                      </a:lnTo>
                      <a:lnTo>
                        <a:pt x="13" y="48"/>
                      </a:lnTo>
                      <a:lnTo>
                        <a:pt x="17" y="43"/>
                      </a:lnTo>
                      <a:lnTo>
                        <a:pt x="21" y="37"/>
                      </a:lnTo>
                      <a:lnTo>
                        <a:pt x="26" y="32"/>
                      </a:lnTo>
                      <a:lnTo>
                        <a:pt x="31" y="27"/>
                      </a:lnTo>
                      <a:lnTo>
                        <a:pt x="40" y="21"/>
                      </a:lnTo>
                      <a:lnTo>
                        <a:pt x="49" y="14"/>
                      </a:lnTo>
                      <a:lnTo>
                        <a:pt x="58" y="10"/>
                      </a:lnTo>
                      <a:lnTo>
                        <a:pt x="67" y="6"/>
                      </a:lnTo>
                      <a:lnTo>
                        <a:pt x="76" y="2"/>
                      </a:lnTo>
                      <a:lnTo>
                        <a:pt x="87" y="1"/>
                      </a:lnTo>
                      <a:lnTo>
                        <a:pt x="96" y="0"/>
                      </a:lnTo>
                      <a:lnTo>
                        <a:pt x="105" y="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040" name="Freeform 567"/>
                <p:cNvSpPr>
                  <a:spLocks/>
                </p:cNvSpPr>
                <p:nvPr/>
              </p:nvSpPr>
              <p:spPr bwMode="auto">
                <a:xfrm>
                  <a:off x="1306" y="933"/>
                  <a:ext cx="84" cy="13"/>
                </a:xfrm>
                <a:custGeom>
                  <a:avLst/>
                  <a:gdLst>
                    <a:gd name="T0" fmla="*/ 84 w 84"/>
                    <a:gd name="T1" fmla="*/ 0 h 13"/>
                    <a:gd name="T2" fmla="*/ 78 w 84"/>
                    <a:gd name="T3" fmla="*/ 2 h 13"/>
                    <a:gd name="T4" fmla="*/ 71 w 84"/>
                    <a:gd name="T5" fmla="*/ 6 h 13"/>
                    <a:gd name="T6" fmla="*/ 65 w 84"/>
                    <a:gd name="T7" fmla="*/ 8 h 13"/>
                    <a:gd name="T8" fmla="*/ 58 w 84"/>
                    <a:gd name="T9" fmla="*/ 10 h 13"/>
                    <a:gd name="T10" fmla="*/ 50 w 84"/>
                    <a:gd name="T11" fmla="*/ 11 h 13"/>
                    <a:gd name="T12" fmla="*/ 44 w 84"/>
                    <a:gd name="T13" fmla="*/ 12 h 13"/>
                    <a:gd name="T14" fmla="*/ 36 w 84"/>
                    <a:gd name="T15" fmla="*/ 13 h 13"/>
                    <a:gd name="T16" fmla="*/ 28 w 84"/>
                    <a:gd name="T17" fmla="*/ 13 h 13"/>
                    <a:gd name="T18" fmla="*/ 21 w 84"/>
                    <a:gd name="T19" fmla="*/ 13 h 13"/>
                    <a:gd name="T20" fmla="*/ 14 w 84"/>
                    <a:gd name="T21" fmla="*/ 12 h 13"/>
                    <a:gd name="T22" fmla="*/ 6 w 84"/>
                    <a:gd name="T23" fmla="*/ 11 h 13"/>
                    <a:gd name="T24" fmla="*/ 0 w 84"/>
                    <a:gd name="T25" fmla="*/ 1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13"/>
                    <a:gd name="T41" fmla="*/ 84 w 84"/>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13">
                      <a:moveTo>
                        <a:pt x="84" y="0"/>
                      </a:moveTo>
                      <a:lnTo>
                        <a:pt x="78" y="2"/>
                      </a:lnTo>
                      <a:lnTo>
                        <a:pt x="71" y="6"/>
                      </a:lnTo>
                      <a:lnTo>
                        <a:pt x="65" y="8"/>
                      </a:lnTo>
                      <a:lnTo>
                        <a:pt x="58" y="10"/>
                      </a:lnTo>
                      <a:lnTo>
                        <a:pt x="50" y="11"/>
                      </a:lnTo>
                      <a:lnTo>
                        <a:pt x="44" y="12"/>
                      </a:lnTo>
                      <a:lnTo>
                        <a:pt x="36" y="13"/>
                      </a:lnTo>
                      <a:lnTo>
                        <a:pt x="28" y="13"/>
                      </a:lnTo>
                      <a:lnTo>
                        <a:pt x="21" y="13"/>
                      </a:lnTo>
                      <a:lnTo>
                        <a:pt x="14" y="12"/>
                      </a:lnTo>
                      <a:lnTo>
                        <a:pt x="6" y="11"/>
                      </a:lnTo>
                      <a:lnTo>
                        <a:pt x="0" y="1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4041" name="Rectangle 568"/>
                <p:cNvSpPr>
                  <a:spLocks noChangeArrowheads="1"/>
                </p:cNvSpPr>
                <p:nvPr/>
              </p:nvSpPr>
              <p:spPr bwMode="auto">
                <a:xfrm>
                  <a:off x="1196" y="627"/>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4042" name="Rectangle 569"/>
                <p:cNvSpPr>
                  <a:spLocks noChangeArrowheads="1"/>
                </p:cNvSpPr>
                <p:nvPr/>
              </p:nvSpPr>
              <p:spPr bwMode="auto">
                <a:xfrm>
                  <a:off x="1129" y="538"/>
                  <a:ext cx="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4043" name="Rectangle 570"/>
                <p:cNvSpPr>
                  <a:spLocks noChangeArrowheads="1"/>
                </p:cNvSpPr>
                <p:nvPr/>
              </p:nvSpPr>
              <p:spPr bwMode="auto">
                <a:xfrm>
                  <a:off x="1397" y="632"/>
                  <a:ext cx="2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4044" name="Rectangle 571"/>
                <p:cNvSpPr>
                  <a:spLocks noChangeArrowheads="1"/>
                </p:cNvSpPr>
                <p:nvPr/>
              </p:nvSpPr>
              <p:spPr bwMode="auto">
                <a:xfrm>
                  <a:off x="1327" y="543"/>
                  <a:ext cx="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4045" name="Rectangle 572"/>
                <p:cNvSpPr>
                  <a:spLocks noChangeArrowheads="1"/>
                </p:cNvSpPr>
                <p:nvPr/>
              </p:nvSpPr>
              <p:spPr bwMode="auto">
                <a:xfrm>
                  <a:off x="1382" y="1048"/>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4046" name="Rectangle 573"/>
                <p:cNvSpPr>
                  <a:spLocks noChangeArrowheads="1"/>
                </p:cNvSpPr>
                <p:nvPr/>
              </p:nvSpPr>
              <p:spPr bwMode="auto">
                <a:xfrm>
                  <a:off x="1314" y="959"/>
                  <a:ext cx="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4047" name="Rectangle 574"/>
                <p:cNvSpPr>
                  <a:spLocks noChangeArrowheads="1"/>
                </p:cNvSpPr>
                <p:nvPr/>
              </p:nvSpPr>
              <p:spPr bwMode="auto">
                <a:xfrm>
                  <a:off x="1218" y="1421"/>
                  <a:ext cx="4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z</a:t>
                  </a:r>
                  <a:endParaRPr lang="zh-CN" altLang="zh-CN" sz="2800">
                    <a:solidFill>
                      <a:srgbClr val="000000"/>
                    </a:solidFill>
                  </a:endParaRPr>
                </a:p>
              </p:txBody>
            </p:sp>
            <p:sp>
              <p:nvSpPr>
                <p:cNvPr id="234048" name="Rectangle 575"/>
                <p:cNvSpPr>
                  <a:spLocks noChangeArrowheads="1"/>
                </p:cNvSpPr>
                <p:nvPr/>
              </p:nvSpPr>
              <p:spPr bwMode="auto">
                <a:xfrm>
                  <a:off x="2529" y="775"/>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x</a:t>
                  </a:r>
                  <a:endParaRPr lang="zh-CN" altLang="zh-CN" sz="2800">
                    <a:solidFill>
                      <a:srgbClr val="000000"/>
                    </a:solidFill>
                  </a:endParaRPr>
                </a:p>
              </p:txBody>
            </p:sp>
            <p:sp>
              <p:nvSpPr>
                <p:cNvPr id="234049" name="Rectangle 576"/>
                <p:cNvSpPr>
                  <a:spLocks noChangeArrowheads="1"/>
                </p:cNvSpPr>
                <p:nvPr/>
              </p:nvSpPr>
              <p:spPr bwMode="auto">
                <a:xfrm>
                  <a:off x="909" y="1105"/>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y</a:t>
                  </a:r>
                  <a:endParaRPr lang="zh-CN" altLang="zh-CN" sz="2800">
                    <a:solidFill>
                      <a:srgbClr val="000000"/>
                    </a:solidFill>
                  </a:endParaRPr>
                </a:p>
              </p:txBody>
            </p:sp>
            <p:sp>
              <p:nvSpPr>
                <p:cNvPr id="234050" name="Rectangle 577"/>
                <p:cNvSpPr>
                  <a:spLocks noChangeArrowheads="1"/>
                </p:cNvSpPr>
                <p:nvPr/>
              </p:nvSpPr>
              <p:spPr bwMode="auto">
                <a:xfrm>
                  <a:off x="680" y="288"/>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4051" name="Rectangle 578"/>
                <p:cNvSpPr>
                  <a:spLocks noChangeArrowheads="1"/>
                </p:cNvSpPr>
                <p:nvPr/>
              </p:nvSpPr>
              <p:spPr bwMode="auto">
                <a:xfrm>
                  <a:off x="596" y="212"/>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52" name="Rectangle 579"/>
                <p:cNvSpPr>
                  <a:spLocks noChangeArrowheads="1"/>
                </p:cNvSpPr>
                <p:nvPr/>
              </p:nvSpPr>
              <p:spPr bwMode="auto">
                <a:xfrm>
                  <a:off x="1085" y="212"/>
                  <a:ext cx="4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4053" name="Rectangle 580"/>
                <p:cNvSpPr>
                  <a:spLocks noChangeArrowheads="1"/>
                </p:cNvSpPr>
                <p:nvPr/>
              </p:nvSpPr>
              <p:spPr bwMode="auto">
                <a:xfrm>
                  <a:off x="1055" y="212"/>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4054" name="Rectangle 581"/>
                <p:cNvSpPr>
                  <a:spLocks noChangeArrowheads="1"/>
                </p:cNvSpPr>
                <p:nvPr/>
              </p:nvSpPr>
              <p:spPr bwMode="auto">
                <a:xfrm>
                  <a:off x="970" y="135"/>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55" name="Rectangle 582"/>
                <p:cNvSpPr>
                  <a:spLocks noChangeArrowheads="1"/>
                </p:cNvSpPr>
                <p:nvPr/>
              </p:nvSpPr>
              <p:spPr bwMode="auto">
                <a:xfrm>
                  <a:off x="534" y="728"/>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4056" name="Rectangle 583"/>
                <p:cNvSpPr>
                  <a:spLocks noChangeArrowheads="1"/>
                </p:cNvSpPr>
                <p:nvPr/>
              </p:nvSpPr>
              <p:spPr bwMode="auto">
                <a:xfrm>
                  <a:off x="559" y="721"/>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4057" name="Rectangle 584"/>
                <p:cNvSpPr>
                  <a:spLocks noChangeArrowheads="1"/>
                </p:cNvSpPr>
                <p:nvPr/>
              </p:nvSpPr>
              <p:spPr bwMode="auto">
                <a:xfrm>
                  <a:off x="449" y="651"/>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58" name="Rectangle 585"/>
                <p:cNvSpPr>
                  <a:spLocks noChangeArrowheads="1"/>
                </p:cNvSpPr>
                <p:nvPr/>
              </p:nvSpPr>
              <p:spPr bwMode="auto">
                <a:xfrm>
                  <a:off x="-11" y="471"/>
                  <a:ext cx="9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latin typeface="宋体" panose="02010600030101010101" pitchFamily="2" charset="-122"/>
                    </a:rPr>
                    <a:t>incident wave</a:t>
                  </a:r>
                  <a:endParaRPr lang="zh-CN" altLang="zh-CN" sz="1600">
                    <a:solidFill>
                      <a:srgbClr val="000000"/>
                    </a:solidFill>
                  </a:endParaRPr>
                </a:p>
              </p:txBody>
            </p:sp>
            <p:sp>
              <p:nvSpPr>
                <p:cNvPr id="234059" name="Rectangle 586"/>
                <p:cNvSpPr>
                  <a:spLocks noChangeArrowheads="1"/>
                </p:cNvSpPr>
                <p:nvPr/>
              </p:nvSpPr>
              <p:spPr bwMode="auto">
                <a:xfrm>
                  <a:off x="431" y="465"/>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4060" name="Rectangle 587"/>
                <p:cNvSpPr>
                  <a:spLocks noChangeArrowheads="1"/>
                </p:cNvSpPr>
                <p:nvPr/>
              </p:nvSpPr>
              <p:spPr bwMode="auto">
                <a:xfrm>
                  <a:off x="1798" y="230"/>
                  <a:ext cx="9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latin typeface="Times New Roman" panose="02020603050405020304" pitchFamily="18" charset="0"/>
                    </a:rPr>
                    <a:t>reflected wave </a:t>
                  </a:r>
                  <a:endParaRPr lang="zh-CN" altLang="zh-CN" sz="1600">
                    <a:solidFill>
                      <a:srgbClr val="000000"/>
                    </a:solidFill>
                  </a:endParaRPr>
                </a:p>
              </p:txBody>
            </p:sp>
            <p:sp>
              <p:nvSpPr>
                <p:cNvPr id="234061" name="Rectangle 588"/>
                <p:cNvSpPr>
                  <a:spLocks noChangeArrowheads="1"/>
                </p:cNvSpPr>
                <p:nvPr/>
              </p:nvSpPr>
              <p:spPr bwMode="auto">
                <a:xfrm>
                  <a:off x="2130" y="224"/>
                  <a:ext cx="2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4062" name="Rectangle 589"/>
                <p:cNvSpPr>
                  <a:spLocks noChangeArrowheads="1"/>
                </p:cNvSpPr>
                <p:nvPr/>
              </p:nvSpPr>
              <p:spPr bwMode="auto">
                <a:xfrm>
                  <a:off x="1371" y="1488"/>
                  <a:ext cx="10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1600">
                      <a:solidFill>
                        <a:srgbClr val="000000"/>
                      </a:solidFill>
                      <a:latin typeface="宋体" panose="02010600030101010101" pitchFamily="2" charset="-122"/>
                    </a:rPr>
                    <a:t>transmitted wave</a:t>
                  </a:r>
                  <a:endParaRPr lang="zh-CN" altLang="zh-CN" sz="1600">
                    <a:solidFill>
                      <a:srgbClr val="000000"/>
                    </a:solidFill>
                  </a:endParaRPr>
                </a:p>
              </p:txBody>
            </p:sp>
            <p:sp>
              <p:nvSpPr>
                <p:cNvPr id="234063" name="Rectangle 590"/>
                <p:cNvSpPr>
                  <a:spLocks noChangeArrowheads="1"/>
                </p:cNvSpPr>
                <p:nvPr/>
              </p:nvSpPr>
              <p:spPr bwMode="auto">
                <a:xfrm>
                  <a:off x="2113" y="1291"/>
                  <a:ext cx="2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4064" name="Rectangle 591"/>
                <p:cNvSpPr>
                  <a:spLocks noChangeArrowheads="1"/>
                </p:cNvSpPr>
                <p:nvPr/>
              </p:nvSpPr>
              <p:spPr bwMode="auto">
                <a:xfrm>
                  <a:off x="52" y="871"/>
                  <a:ext cx="7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rPr>
                    <a:t>interface</a:t>
                  </a:r>
                  <a:endParaRPr lang="zh-CN" altLang="zh-CN" sz="1600">
                    <a:solidFill>
                      <a:srgbClr val="000000"/>
                    </a:solidFill>
                  </a:endParaRPr>
                </a:p>
              </p:txBody>
            </p:sp>
            <p:sp>
              <p:nvSpPr>
                <p:cNvPr id="234065" name="Rectangle 592"/>
                <p:cNvSpPr>
                  <a:spLocks noChangeArrowheads="1"/>
                </p:cNvSpPr>
                <p:nvPr/>
              </p:nvSpPr>
              <p:spPr bwMode="auto">
                <a:xfrm>
                  <a:off x="602" y="865"/>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4066" name="Rectangle 593"/>
                <p:cNvSpPr>
                  <a:spLocks noChangeArrowheads="1"/>
                </p:cNvSpPr>
                <p:nvPr/>
              </p:nvSpPr>
              <p:spPr bwMode="auto">
                <a:xfrm>
                  <a:off x="54" y="70"/>
                  <a:ext cx="13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rPr>
                    <a:t>Plane of incidence</a:t>
                  </a:r>
                  <a:endParaRPr lang="zh-CN" altLang="zh-CN" sz="1600">
                    <a:solidFill>
                      <a:srgbClr val="000000"/>
                    </a:solidFill>
                  </a:endParaRPr>
                </a:p>
              </p:txBody>
            </p:sp>
            <p:sp>
              <p:nvSpPr>
                <p:cNvPr id="234067" name="Rectangle 594"/>
                <p:cNvSpPr>
                  <a:spLocks noChangeArrowheads="1"/>
                </p:cNvSpPr>
                <p:nvPr/>
              </p:nvSpPr>
              <p:spPr bwMode="auto">
                <a:xfrm>
                  <a:off x="602" y="64"/>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4068" name="Freeform 595"/>
                <p:cNvSpPr>
                  <a:spLocks noEditPoints="1"/>
                </p:cNvSpPr>
                <p:nvPr/>
              </p:nvSpPr>
              <p:spPr bwMode="auto">
                <a:xfrm>
                  <a:off x="1618" y="531"/>
                  <a:ext cx="194" cy="171"/>
                </a:xfrm>
                <a:custGeom>
                  <a:avLst/>
                  <a:gdLst>
                    <a:gd name="T0" fmla="*/ 194 w 194"/>
                    <a:gd name="T1" fmla="*/ 16 h 171"/>
                    <a:gd name="T2" fmla="*/ 79 w 194"/>
                    <a:gd name="T3" fmla="*/ 116 h 171"/>
                    <a:gd name="T4" fmla="*/ 64 w 194"/>
                    <a:gd name="T5" fmla="*/ 101 h 171"/>
                    <a:gd name="T6" fmla="*/ 178 w 194"/>
                    <a:gd name="T7" fmla="*/ 0 h 171"/>
                    <a:gd name="T8" fmla="*/ 194 w 194"/>
                    <a:gd name="T9" fmla="*/ 16 h 171"/>
                    <a:gd name="T10" fmla="*/ 94 w 194"/>
                    <a:gd name="T11" fmla="*/ 116 h 171"/>
                    <a:gd name="T12" fmla="*/ 0 w 194"/>
                    <a:gd name="T13" fmla="*/ 171 h 171"/>
                    <a:gd name="T14" fmla="*/ 64 w 194"/>
                    <a:gd name="T15" fmla="*/ 86 h 171"/>
                    <a:gd name="T16" fmla="*/ 94 w 194"/>
                    <a:gd name="T17" fmla="*/ 116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4"/>
                    <a:gd name="T28" fmla="*/ 0 h 171"/>
                    <a:gd name="T29" fmla="*/ 194 w 194"/>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4" h="171">
                      <a:moveTo>
                        <a:pt x="194" y="16"/>
                      </a:moveTo>
                      <a:lnTo>
                        <a:pt x="79" y="116"/>
                      </a:lnTo>
                      <a:lnTo>
                        <a:pt x="64" y="101"/>
                      </a:lnTo>
                      <a:lnTo>
                        <a:pt x="178" y="0"/>
                      </a:lnTo>
                      <a:lnTo>
                        <a:pt x="194" y="16"/>
                      </a:lnTo>
                      <a:close/>
                      <a:moveTo>
                        <a:pt x="94" y="116"/>
                      </a:moveTo>
                      <a:lnTo>
                        <a:pt x="0" y="171"/>
                      </a:lnTo>
                      <a:lnTo>
                        <a:pt x="64" y="86"/>
                      </a:lnTo>
                      <a:lnTo>
                        <a:pt x="94" y="116"/>
                      </a:lnTo>
                      <a:close/>
                    </a:path>
                  </a:pathLst>
                </a:custGeom>
                <a:solidFill>
                  <a:srgbClr val="FF00FF"/>
                </a:solidFill>
                <a:ln w="1588" cmpd="sng">
                  <a:solidFill>
                    <a:srgbClr val="FF00FF"/>
                  </a:solidFill>
                  <a:round/>
                  <a:headEnd/>
                  <a:tailEnd/>
                </a:ln>
              </p:spPr>
              <p:txBody>
                <a:bodyPr/>
                <a:lstStyle/>
                <a:p>
                  <a:endParaRPr lang="zh-CN" altLang="en-US"/>
                </a:p>
              </p:txBody>
            </p:sp>
            <p:sp>
              <p:nvSpPr>
                <p:cNvPr id="234069" name="Freeform 596"/>
                <p:cNvSpPr>
                  <a:spLocks noEditPoints="1"/>
                </p:cNvSpPr>
                <p:nvPr/>
              </p:nvSpPr>
              <p:spPr bwMode="auto">
                <a:xfrm>
                  <a:off x="1624" y="280"/>
                  <a:ext cx="175" cy="276"/>
                </a:xfrm>
                <a:custGeom>
                  <a:avLst/>
                  <a:gdLst>
                    <a:gd name="T0" fmla="*/ 58 w 175"/>
                    <a:gd name="T1" fmla="*/ 75 h 276"/>
                    <a:gd name="T2" fmla="*/ 175 w 175"/>
                    <a:gd name="T3" fmla="*/ 265 h 276"/>
                    <a:gd name="T4" fmla="*/ 157 w 175"/>
                    <a:gd name="T5" fmla="*/ 276 h 276"/>
                    <a:gd name="T6" fmla="*/ 39 w 175"/>
                    <a:gd name="T7" fmla="*/ 85 h 276"/>
                    <a:gd name="T8" fmla="*/ 58 w 175"/>
                    <a:gd name="T9" fmla="*/ 75 h 276"/>
                    <a:gd name="T10" fmla="*/ 35 w 175"/>
                    <a:gd name="T11" fmla="*/ 100 h 276"/>
                    <a:gd name="T12" fmla="*/ 0 w 175"/>
                    <a:gd name="T13" fmla="*/ 0 h 276"/>
                    <a:gd name="T14" fmla="*/ 73 w 175"/>
                    <a:gd name="T15" fmla="*/ 79 h 276"/>
                    <a:gd name="T16" fmla="*/ 35 w 175"/>
                    <a:gd name="T17" fmla="*/ 100 h 2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
                    <a:gd name="T28" fmla="*/ 0 h 276"/>
                    <a:gd name="T29" fmla="*/ 175 w 175"/>
                    <a:gd name="T30" fmla="*/ 276 h 2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 h="276">
                      <a:moveTo>
                        <a:pt x="58" y="75"/>
                      </a:moveTo>
                      <a:lnTo>
                        <a:pt x="175" y="265"/>
                      </a:lnTo>
                      <a:lnTo>
                        <a:pt x="157" y="276"/>
                      </a:lnTo>
                      <a:lnTo>
                        <a:pt x="39" y="85"/>
                      </a:lnTo>
                      <a:lnTo>
                        <a:pt x="58" y="75"/>
                      </a:lnTo>
                      <a:close/>
                      <a:moveTo>
                        <a:pt x="35" y="100"/>
                      </a:moveTo>
                      <a:lnTo>
                        <a:pt x="0" y="0"/>
                      </a:lnTo>
                      <a:lnTo>
                        <a:pt x="73" y="79"/>
                      </a:lnTo>
                      <a:lnTo>
                        <a:pt x="35" y="100"/>
                      </a:lnTo>
                      <a:close/>
                    </a:path>
                  </a:pathLst>
                </a:custGeom>
                <a:solidFill>
                  <a:srgbClr val="FF00FF"/>
                </a:solidFill>
                <a:ln w="1588" cmpd="sng">
                  <a:solidFill>
                    <a:srgbClr val="FF00FF"/>
                  </a:solidFill>
                  <a:round/>
                  <a:headEnd/>
                  <a:tailEnd/>
                </a:ln>
              </p:spPr>
              <p:txBody>
                <a:bodyPr/>
                <a:lstStyle/>
                <a:p>
                  <a:endParaRPr lang="zh-CN" altLang="en-US"/>
                </a:p>
              </p:txBody>
            </p:sp>
            <p:sp>
              <p:nvSpPr>
                <p:cNvPr id="234070" name="Freeform 597"/>
                <p:cNvSpPr>
                  <a:spLocks noEditPoints="1"/>
                </p:cNvSpPr>
                <p:nvPr/>
              </p:nvSpPr>
              <p:spPr bwMode="auto">
                <a:xfrm>
                  <a:off x="1464" y="465"/>
                  <a:ext cx="153" cy="223"/>
                </a:xfrm>
                <a:custGeom>
                  <a:avLst/>
                  <a:gdLst>
                    <a:gd name="T0" fmla="*/ 9 w 153"/>
                    <a:gd name="T1" fmla="*/ 0 h 223"/>
                    <a:gd name="T2" fmla="*/ 32 w 153"/>
                    <a:gd name="T3" fmla="*/ 34 h 223"/>
                    <a:gd name="T4" fmla="*/ 23 w 153"/>
                    <a:gd name="T5" fmla="*/ 40 h 223"/>
                    <a:gd name="T6" fmla="*/ 0 w 153"/>
                    <a:gd name="T7" fmla="*/ 6 h 223"/>
                    <a:gd name="T8" fmla="*/ 9 w 153"/>
                    <a:gd name="T9" fmla="*/ 0 h 223"/>
                    <a:gd name="T10" fmla="*/ 49 w 153"/>
                    <a:gd name="T11" fmla="*/ 60 h 223"/>
                    <a:gd name="T12" fmla="*/ 72 w 153"/>
                    <a:gd name="T13" fmla="*/ 96 h 223"/>
                    <a:gd name="T14" fmla="*/ 63 w 153"/>
                    <a:gd name="T15" fmla="*/ 101 h 223"/>
                    <a:gd name="T16" fmla="*/ 40 w 153"/>
                    <a:gd name="T17" fmla="*/ 66 h 223"/>
                    <a:gd name="T18" fmla="*/ 49 w 153"/>
                    <a:gd name="T19" fmla="*/ 60 h 223"/>
                    <a:gd name="T20" fmla="*/ 89 w 153"/>
                    <a:gd name="T21" fmla="*/ 122 h 223"/>
                    <a:gd name="T22" fmla="*/ 112 w 153"/>
                    <a:gd name="T23" fmla="*/ 156 h 223"/>
                    <a:gd name="T24" fmla="*/ 103 w 153"/>
                    <a:gd name="T25" fmla="*/ 161 h 223"/>
                    <a:gd name="T26" fmla="*/ 80 w 153"/>
                    <a:gd name="T27" fmla="*/ 127 h 223"/>
                    <a:gd name="T28" fmla="*/ 89 w 153"/>
                    <a:gd name="T29" fmla="*/ 122 h 223"/>
                    <a:gd name="T30" fmla="*/ 129 w 153"/>
                    <a:gd name="T31" fmla="*/ 182 h 223"/>
                    <a:gd name="T32" fmla="*/ 153 w 153"/>
                    <a:gd name="T33" fmla="*/ 216 h 223"/>
                    <a:gd name="T34" fmla="*/ 143 w 153"/>
                    <a:gd name="T35" fmla="*/ 223 h 223"/>
                    <a:gd name="T36" fmla="*/ 120 w 153"/>
                    <a:gd name="T37" fmla="*/ 188 h 223"/>
                    <a:gd name="T38" fmla="*/ 129 w 153"/>
                    <a:gd name="T39" fmla="*/ 182 h 2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3"/>
                    <a:gd name="T61" fmla="*/ 0 h 223"/>
                    <a:gd name="T62" fmla="*/ 153 w 153"/>
                    <a:gd name="T63" fmla="*/ 223 h 2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3" h="223">
                      <a:moveTo>
                        <a:pt x="9" y="0"/>
                      </a:moveTo>
                      <a:lnTo>
                        <a:pt x="32" y="34"/>
                      </a:lnTo>
                      <a:lnTo>
                        <a:pt x="23" y="40"/>
                      </a:lnTo>
                      <a:lnTo>
                        <a:pt x="0" y="6"/>
                      </a:lnTo>
                      <a:lnTo>
                        <a:pt x="9" y="0"/>
                      </a:lnTo>
                      <a:close/>
                      <a:moveTo>
                        <a:pt x="49" y="60"/>
                      </a:moveTo>
                      <a:lnTo>
                        <a:pt x="72" y="96"/>
                      </a:lnTo>
                      <a:lnTo>
                        <a:pt x="63" y="101"/>
                      </a:lnTo>
                      <a:lnTo>
                        <a:pt x="40" y="66"/>
                      </a:lnTo>
                      <a:lnTo>
                        <a:pt x="49" y="60"/>
                      </a:lnTo>
                      <a:close/>
                      <a:moveTo>
                        <a:pt x="89" y="122"/>
                      </a:moveTo>
                      <a:lnTo>
                        <a:pt x="112" y="156"/>
                      </a:lnTo>
                      <a:lnTo>
                        <a:pt x="103" y="161"/>
                      </a:lnTo>
                      <a:lnTo>
                        <a:pt x="80" y="127"/>
                      </a:lnTo>
                      <a:lnTo>
                        <a:pt x="89" y="122"/>
                      </a:lnTo>
                      <a:close/>
                      <a:moveTo>
                        <a:pt x="129" y="182"/>
                      </a:moveTo>
                      <a:lnTo>
                        <a:pt x="153" y="216"/>
                      </a:lnTo>
                      <a:lnTo>
                        <a:pt x="143" y="223"/>
                      </a:lnTo>
                      <a:lnTo>
                        <a:pt x="120" y="188"/>
                      </a:lnTo>
                      <a:lnTo>
                        <a:pt x="129" y="182"/>
                      </a:lnTo>
                      <a:close/>
                    </a:path>
                  </a:pathLst>
                </a:custGeom>
                <a:solidFill>
                  <a:srgbClr val="000000"/>
                </a:solidFill>
                <a:ln w="1588" cmpd="sng">
                  <a:solidFill>
                    <a:srgbClr val="000000"/>
                  </a:solidFill>
                  <a:round/>
                  <a:headEnd/>
                  <a:tailEnd/>
                </a:ln>
              </p:spPr>
              <p:txBody>
                <a:bodyPr/>
                <a:lstStyle/>
                <a:p>
                  <a:endParaRPr lang="zh-CN" altLang="en-US"/>
                </a:p>
              </p:txBody>
            </p:sp>
            <p:sp>
              <p:nvSpPr>
                <p:cNvPr id="234071" name="Freeform 598"/>
                <p:cNvSpPr>
                  <a:spLocks noEditPoints="1"/>
                </p:cNvSpPr>
                <p:nvPr/>
              </p:nvSpPr>
              <p:spPr bwMode="auto">
                <a:xfrm>
                  <a:off x="1441" y="283"/>
                  <a:ext cx="203" cy="169"/>
                </a:xfrm>
                <a:custGeom>
                  <a:avLst/>
                  <a:gdLst>
                    <a:gd name="T0" fmla="*/ 203 w 203"/>
                    <a:gd name="T1" fmla="*/ 8 h 169"/>
                    <a:gd name="T2" fmla="*/ 170 w 203"/>
                    <a:gd name="T3" fmla="*/ 35 h 169"/>
                    <a:gd name="T4" fmla="*/ 164 w 203"/>
                    <a:gd name="T5" fmla="*/ 26 h 169"/>
                    <a:gd name="T6" fmla="*/ 196 w 203"/>
                    <a:gd name="T7" fmla="*/ 0 h 169"/>
                    <a:gd name="T8" fmla="*/ 203 w 203"/>
                    <a:gd name="T9" fmla="*/ 8 h 169"/>
                    <a:gd name="T10" fmla="*/ 146 w 203"/>
                    <a:gd name="T11" fmla="*/ 55 h 169"/>
                    <a:gd name="T12" fmla="*/ 113 w 203"/>
                    <a:gd name="T13" fmla="*/ 82 h 169"/>
                    <a:gd name="T14" fmla="*/ 107 w 203"/>
                    <a:gd name="T15" fmla="*/ 74 h 169"/>
                    <a:gd name="T16" fmla="*/ 139 w 203"/>
                    <a:gd name="T17" fmla="*/ 47 h 169"/>
                    <a:gd name="T18" fmla="*/ 146 w 203"/>
                    <a:gd name="T19" fmla="*/ 55 h 169"/>
                    <a:gd name="T20" fmla="*/ 89 w 203"/>
                    <a:gd name="T21" fmla="*/ 102 h 169"/>
                    <a:gd name="T22" fmla="*/ 56 w 203"/>
                    <a:gd name="T23" fmla="*/ 129 h 169"/>
                    <a:gd name="T24" fmla="*/ 49 w 203"/>
                    <a:gd name="T25" fmla="*/ 121 h 169"/>
                    <a:gd name="T26" fmla="*/ 82 w 203"/>
                    <a:gd name="T27" fmla="*/ 94 h 169"/>
                    <a:gd name="T28" fmla="*/ 89 w 203"/>
                    <a:gd name="T29" fmla="*/ 102 h 169"/>
                    <a:gd name="T30" fmla="*/ 32 w 203"/>
                    <a:gd name="T31" fmla="*/ 148 h 169"/>
                    <a:gd name="T32" fmla="*/ 6 w 203"/>
                    <a:gd name="T33" fmla="*/ 169 h 169"/>
                    <a:gd name="T34" fmla="*/ 0 w 203"/>
                    <a:gd name="T35" fmla="*/ 162 h 169"/>
                    <a:gd name="T36" fmla="*/ 24 w 203"/>
                    <a:gd name="T37" fmla="*/ 141 h 169"/>
                    <a:gd name="T38" fmla="*/ 32 w 203"/>
                    <a:gd name="T39" fmla="*/ 148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169"/>
                    <a:gd name="T62" fmla="*/ 203 w 203"/>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169">
                      <a:moveTo>
                        <a:pt x="203" y="8"/>
                      </a:moveTo>
                      <a:lnTo>
                        <a:pt x="170" y="35"/>
                      </a:lnTo>
                      <a:lnTo>
                        <a:pt x="164" y="26"/>
                      </a:lnTo>
                      <a:lnTo>
                        <a:pt x="196" y="0"/>
                      </a:lnTo>
                      <a:lnTo>
                        <a:pt x="203" y="8"/>
                      </a:lnTo>
                      <a:close/>
                      <a:moveTo>
                        <a:pt x="146" y="55"/>
                      </a:moveTo>
                      <a:lnTo>
                        <a:pt x="113" y="82"/>
                      </a:lnTo>
                      <a:lnTo>
                        <a:pt x="107" y="74"/>
                      </a:lnTo>
                      <a:lnTo>
                        <a:pt x="139" y="47"/>
                      </a:lnTo>
                      <a:lnTo>
                        <a:pt x="146" y="55"/>
                      </a:lnTo>
                      <a:close/>
                      <a:moveTo>
                        <a:pt x="89" y="102"/>
                      </a:moveTo>
                      <a:lnTo>
                        <a:pt x="56" y="129"/>
                      </a:lnTo>
                      <a:lnTo>
                        <a:pt x="49" y="121"/>
                      </a:lnTo>
                      <a:lnTo>
                        <a:pt x="82" y="94"/>
                      </a:lnTo>
                      <a:lnTo>
                        <a:pt x="89" y="102"/>
                      </a:lnTo>
                      <a:close/>
                      <a:moveTo>
                        <a:pt x="32" y="148"/>
                      </a:moveTo>
                      <a:lnTo>
                        <a:pt x="6" y="169"/>
                      </a:lnTo>
                      <a:lnTo>
                        <a:pt x="0" y="162"/>
                      </a:lnTo>
                      <a:lnTo>
                        <a:pt x="24" y="141"/>
                      </a:lnTo>
                      <a:lnTo>
                        <a:pt x="32" y="148"/>
                      </a:lnTo>
                      <a:close/>
                    </a:path>
                  </a:pathLst>
                </a:custGeom>
                <a:solidFill>
                  <a:srgbClr val="000000"/>
                </a:solidFill>
                <a:ln w="1588" cmpd="sng">
                  <a:solidFill>
                    <a:srgbClr val="000000"/>
                  </a:solidFill>
                  <a:round/>
                  <a:headEnd/>
                  <a:tailEnd/>
                </a:ln>
              </p:spPr>
              <p:txBody>
                <a:bodyPr/>
                <a:lstStyle/>
                <a:p>
                  <a:endParaRPr lang="zh-CN" altLang="en-US"/>
                </a:p>
              </p:txBody>
            </p:sp>
            <p:sp>
              <p:nvSpPr>
                <p:cNvPr id="234072" name="Freeform 599"/>
                <p:cNvSpPr>
                  <a:spLocks noEditPoints="1"/>
                </p:cNvSpPr>
                <p:nvPr/>
              </p:nvSpPr>
              <p:spPr bwMode="auto">
                <a:xfrm>
                  <a:off x="1459" y="444"/>
                  <a:ext cx="321" cy="113"/>
                </a:xfrm>
                <a:custGeom>
                  <a:avLst/>
                  <a:gdLst>
                    <a:gd name="T0" fmla="*/ 314 w 321"/>
                    <a:gd name="T1" fmla="*/ 113 h 113"/>
                    <a:gd name="T2" fmla="*/ 89 w 321"/>
                    <a:gd name="T3" fmla="*/ 39 h 113"/>
                    <a:gd name="T4" fmla="*/ 95 w 321"/>
                    <a:gd name="T5" fmla="*/ 19 h 113"/>
                    <a:gd name="T6" fmla="*/ 321 w 321"/>
                    <a:gd name="T7" fmla="*/ 93 h 113"/>
                    <a:gd name="T8" fmla="*/ 314 w 321"/>
                    <a:gd name="T9" fmla="*/ 113 h 113"/>
                    <a:gd name="T10" fmla="*/ 95 w 321"/>
                    <a:gd name="T11" fmla="*/ 53 h 113"/>
                    <a:gd name="T12" fmla="*/ 0 w 321"/>
                    <a:gd name="T13" fmla="*/ 0 h 113"/>
                    <a:gd name="T14" fmla="*/ 110 w 321"/>
                    <a:gd name="T15" fmla="*/ 13 h 113"/>
                    <a:gd name="T16" fmla="*/ 95 w 321"/>
                    <a:gd name="T17" fmla="*/ 53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1"/>
                    <a:gd name="T28" fmla="*/ 0 h 113"/>
                    <a:gd name="T29" fmla="*/ 321 w 321"/>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1" h="113">
                      <a:moveTo>
                        <a:pt x="314" y="113"/>
                      </a:moveTo>
                      <a:lnTo>
                        <a:pt x="89" y="39"/>
                      </a:lnTo>
                      <a:lnTo>
                        <a:pt x="95" y="19"/>
                      </a:lnTo>
                      <a:lnTo>
                        <a:pt x="321" y="93"/>
                      </a:lnTo>
                      <a:lnTo>
                        <a:pt x="314" y="113"/>
                      </a:lnTo>
                      <a:close/>
                      <a:moveTo>
                        <a:pt x="95" y="53"/>
                      </a:moveTo>
                      <a:lnTo>
                        <a:pt x="0" y="0"/>
                      </a:lnTo>
                      <a:lnTo>
                        <a:pt x="110" y="13"/>
                      </a:lnTo>
                      <a:lnTo>
                        <a:pt x="95" y="53"/>
                      </a:lnTo>
                      <a:close/>
                    </a:path>
                  </a:pathLst>
                </a:custGeom>
                <a:solidFill>
                  <a:srgbClr val="FF0000"/>
                </a:solidFill>
                <a:ln w="1588" cmpd="sng">
                  <a:solidFill>
                    <a:srgbClr val="FF0000"/>
                  </a:solidFill>
                  <a:round/>
                  <a:headEnd/>
                  <a:tailEnd/>
                </a:ln>
              </p:spPr>
              <p:txBody>
                <a:bodyPr/>
                <a:lstStyle/>
                <a:p>
                  <a:endParaRPr lang="zh-CN" altLang="en-US"/>
                </a:p>
              </p:txBody>
            </p:sp>
            <p:sp>
              <p:nvSpPr>
                <p:cNvPr id="234073" name="Freeform 600"/>
                <p:cNvSpPr>
                  <a:spLocks noEditPoints="1"/>
                </p:cNvSpPr>
                <p:nvPr/>
              </p:nvSpPr>
              <p:spPr bwMode="auto">
                <a:xfrm>
                  <a:off x="1329" y="1116"/>
                  <a:ext cx="192" cy="196"/>
                </a:xfrm>
                <a:custGeom>
                  <a:avLst/>
                  <a:gdLst>
                    <a:gd name="T0" fmla="*/ 192 w 192"/>
                    <a:gd name="T1" fmla="*/ 14 h 196"/>
                    <a:gd name="T2" fmla="*/ 46 w 192"/>
                    <a:gd name="T3" fmla="*/ 165 h 196"/>
                    <a:gd name="T4" fmla="*/ 29 w 192"/>
                    <a:gd name="T5" fmla="*/ 152 h 196"/>
                    <a:gd name="T6" fmla="*/ 176 w 192"/>
                    <a:gd name="T7" fmla="*/ 0 h 196"/>
                    <a:gd name="T8" fmla="*/ 192 w 192"/>
                    <a:gd name="T9" fmla="*/ 14 h 196"/>
                    <a:gd name="T10" fmla="*/ 60 w 192"/>
                    <a:gd name="T11" fmla="*/ 165 h 196"/>
                    <a:gd name="T12" fmla="*/ 0 w 192"/>
                    <a:gd name="T13" fmla="*/ 196 h 196"/>
                    <a:gd name="T14" fmla="*/ 29 w 192"/>
                    <a:gd name="T15" fmla="*/ 137 h 196"/>
                    <a:gd name="T16" fmla="*/ 60 w 192"/>
                    <a:gd name="T17" fmla="*/ 165 h 1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96"/>
                    <a:gd name="T29" fmla="*/ 192 w 192"/>
                    <a:gd name="T30" fmla="*/ 196 h 1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96">
                      <a:moveTo>
                        <a:pt x="192" y="14"/>
                      </a:moveTo>
                      <a:lnTo>
                        <a:pt x="46" y="165"/>
                      </a:lnTo>
                      <a:lnTo>
                        <a:pt x="29" y="152"/>
                      </a:lnTo>
                      <a:lnTo>
                        <a:pt x="176" y="0"/>
                      </a:lnTo>
                      <a:lnTo>
                        <a:pt x="192" y="14"/>
                      </a:lnTo>
                      <a:close/>
                      <a:moveTo>
                        <a:pt x="60" y="165"/>
                      </a:moveTo>
                      <a:lnTo>
                        <a:pt x="0" y="196"/>
                      </a:lnTo>
                      <a:lnTo>
                        <a:pt x="29" y="137"/>
                      </a:lnTo>
                      <a:lnTo>
                        <a:pt x="60" y="165"/>
                      </a:lnTo>
                      <a:close/>
                    </a:path>
                  </a:pathLst>
                </a:custGeom>
                <a:solidFill>
                  <a:srgbClr val="FF00FF"/>
                </a:solidFill>
                <a:ln w="1588" cmpd="sng">
                  <a:solidFill>
                    <a:srgbClr val="FF00FF"/>
                  </a:solidFill>
                  <a:round/>
                  <a:headEnd/>
                  <a:tailEnd/>
                </a:ln>
              </p:spPr>
              <p:txBody>
                <a:bodyPr/>
                <a:lstStyle/>
                <a:p>
                  <a:endParaRPr lang="zh-CN" altLang="en-US"/>
                </a:p>
              </p:txBody>
            </p:sp>
            <p:sp>
              <p:nvSpPr>
                <p:cNvPr id="234074" name="Freeform 601"/>
                <p:cNvSpPr>
                  <a:spLocks noEditPoints="1"/>
                </p:cNvSpPr>
                <p:nvPr/>
              </p:nvSpPr>
              <p:spPr bwMode="auto">
                <a:xfrm>
                  <a:off x="1512" y="992"/>
                  <a:ext cx="315" cy="140"/>
                </a:xfrm>
                <a:custGeom>
                  <a:avLst/>
                  <a:gdLst>
                    <a:gd name="T0" fmla="*/ 231 w 315"/>
                    <a:gd name="T1" fmla="*/ 47 h 140"/>
                    <a:gd name="T2" fmla="*/ 9 w 315"/>
                    <a:gd name="T3" fmla="*/ 140 h 140"/>
                    <a:gd name="T4" fmla="*/ 0 w 315"/>
                    <a:gd name="T5" fmla="*/ 122 h 140"/>
                    <a:gd name="T6" fmla="*/ 224 w 315"/>
                    <a:gd name="T7" fmla="*/ 28 h 140"/>
                    <a:gd name="T8" fmla="*/ 231 w 315"/>
                    <a:gd name="T9" fmla="*/ 47 h 140"/>
                    <a:gd name="T10" fmla="*/ 209 w 315"/>
                    <a:gd name="T11" fmla="*/ 23 h 140"/>
                    <a:gd name="T12" fmla="*/ 315 w 315"/>
                    <a:gd name="T13" fmla="*/ 0 h 140"/>
                    <a:gd name="T14" fmla="*/ 226 w 315"/>
                    <a:gd name="T15" fmla="*/ 60 h 140"/>
                    <a:gd name="T16" fmla="*/ 209 w 315"/>
                    <a:gd name="T17" fmla="*/ 23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5"/>
                    <a:gd name="T28" fmla="*/ 0 h 140"/>
                    <a:gd name="T29" fmla="*/ 315 w 315"/>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5" h="140">
                      <a:moveTo>
                        <a:pt x="231" y="47"/>
                      </a:moveTo>
                      <a:lnTo>
                        <a:pt x="9" y="140"/>
                      </a:lnTo>
                      <a:lnTo>
                        <a:pt x="0" y="122"/>
                      </a:lnTo>
                      <a:lnTo>
                        <a:pt x="224" y="28"/>
                      </a:lnTo>
                      <a:lnTo>
                        <a:pt x="231" y="47"/>
                      </a:lnTo>
                      <a:close/>
                      <a:moveTo>
                        <a:pt x="209" y="23"/>
                      </a:moveTo>
                      <a:lnTo>
                        <a:pt x="315" y="0"/>
                      </a:lnTo>
                      <a:lnTo>
                        <a:pt x="226" y="60"/>
                      </a:lnTo>
                      <a:lnTo>
                        <a:pt x="209" y="23"/>
                      </a:lnTo>
                      <a:close/>
                    </a:path>
                  </a:pathLst>
                </a:custGeom>
                <a:solidFill>
                  <a:srgbClr val="FF00FF"/>
                </a:solidFill>
                <a:ln w="1588" cmpd="sng">
                  <a:solidFill>
                    <a:srgbClr val="FF00FF"/>
                  </a:solidFill>
                  <a:round/>
                  <a:headEnd/>
                  <a:tailEnd/>
                </a:ln>
              </p:spPr>
              <p:txBody>
                <a:bodyPr/>
                <a:lstStyle/>
                <a:p>
                  <a:endParaRPr lang="zh-CN" altLang="en-US"/>
                </a:p>
              </p:txBody>
            </p:sp>
            <p:sp>
              <p:nvSpPr>
                <p:cNvPr id="234075" name="Freeform 602"/>
                <p:cNvSpPr>
                  <a:spLocks noEditPoints="1"/>
                </p:cNvSpPr>
                <p:nvPr/>
              </p:nvSpPr>
              <p:spPr bwMode="auto">
                <a:xfrm>
                  <a:off x="1496" y="1111"/>
                  <a:ext cx="198" cy="69"/>
                </a:xfrm>
                <a:custGeom>
                  <a:avLst/>
                  <a:gdLst>
                    <a:gd name="T0" fmla="*/ 7 w 198"/>
                    <a:gd name="T1" fmla="*/ 0 h 69"/>
                    <a:gd name="T2" fmla="*/ 149 w 198"/>
                    <a:gd name="T3" fmla="*/ 44 h 69"/>
                    <a:gd name="T4" fmla="*/ 143 w 198"/>
                    <a:gd name="T5" fmla="*/ 63 h 69"/>
                    <a:gd name="T6" fmla="*/ 0 w 198"/>
                    <a:gd name="T7" fmla="*/ 20 h 69"/>
                    <a:gd name="T8" fmla="*/ 7 w 198"/>
                    <a:gd name="T9" fmla="*/ 0 h 69"/>
                    <a:gd name="T10" fmla="*/ 143 w 198"/>
                    <a:gd name="T11" fmla="*/ 31 h 69"/>
                    <a:gd name="T12" fmla="*/ 198 w 198"/>
                    <a:gd name="T13" fmla="*/ 68 h 69"/>
                    <a:gd name="T14" fmla="*/ 130 w 198"/>
                    <a:gd name="T15" fmla="*/ 69 h 69"/>
                    <a:gd name="T16" fmla="*/ 143 w 198"/>
                    <a:gd name="T17" fmla="*/ 31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
                    <a:gd name="T28" fmla="*/ 0 h 69"/>
                    <a:gd name="T29" fmla="*/ 198 w 198"/>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 h="69">
                      <a:moveTo>
                        <a:pt x="7" y="0"/>
                      </a:moveTo>
                      <a:lnTo>
                        <a:pt x="149" y="44"/>
                      </a:lnTo>
                      <a:lnTo>
                        <a:pt x="143" y="63"/>
                      </a:lnTo>
                      <a:lnTo>
                        <a:pt x="0" y="20"/>
                      </a:lnTo>
                      <a:lnTo>
                        <a:pt x="7" y="0"/>
                      </a:lnTo>
                      <a:close/>
                      <a:moveTo>
                        <a:pt x="143" y="31"/>
                      </a:moveTo>
                      <a:lnTo>
                        <a:pt x="198" y="68"/>
                      </a:lnTo>
                      <a:lnTo>
                        <a:pt x="130" y="69"/>
                      </a:lnTo>
                      <a:lnTo>
                        <a:pt x="143" y="31"/>
                      </a:lnTo>
                      <a:close/>
                    </a:path>
                  </a:pathLst>
                </a:custGeom>
                <a:solidFill>
                  <a:srgbClr val="FF0000"/>
                </a:solidFill>
                <a:ln w="1588" cmpd="sng">
                  <a:solidFill>
                    <a:srgbClr val="FF0000"/>
                  </a:solidFill>
                  <a:round/>
                  <a:headEnd/>
                  <a:tailEnd/>
                </a:ln>
              </p:spPr>
              <p:txBody>
                <a:bodyPr/>
                <a:lstStyle/>
                <a:p>
                  <a:endParaRPr lang="zh-CN" altLang="en-US"/>
                </a:p>
              </p:txBody>
            </p:sp>
            <p:sp>
              <p:nvSpPr>
                <p:cNvPr id="234076" name="Freeform 603"/>
                <p:cNvSpPr>
                  <a:spLocks noEditPoints="1"/>
                </p:cNvSpPr>
                <p:nvPr/>
              </p:nvSpPr>
              <p:spPr bwMode="auto">
                <a:xfrm>
                  <a:off x="1349" y="1189"/>
                  <a:ext cx="302" cy="134"/>
                </a:xfrm>
                <a:custGeom>
                  <a:avLst/>
                  <a:gdLst>
                    <a:gd name="T0" fmla="*/ 248 w 302"/>
                    <a:gd name="T1" fmla="*/ 30 h 134"/>
                    <a:gd name="T2" fmla="*/ 246 w 302"/>
                    <a:gd name="T3" fmla="*/ 30 h 134"/>
                    <a:gd name="T4" fmla="*/ 243 w 302"/>
                    <a:gd name="T5" fmla="*/ 27 h 134"/>
                    <a:gd name="T6" fmla="*/ 243 w 302"/>
                    <a:gd name="T7" fmla="*/ 25 h 134"/>
                    <a:gd name="T8" fmla="*/ 246 w 302"/>
                    <a:gd name="T9" fmla="*/ 22 h 134"/>
                    <a:gd name="T10" fmla="*/ 299 w 302"/>
                    <a:gd name="T11" fmla="*/ 0 h 134"/>
                    <a:gd name="T12" fmla="*/ 301 w 302"/>
                    <a:gd name="T13" fmla="*/ 1 h 134"/>
                    <a:gd name="T14" fmla="*/ 302 w 302"/>
                    <a:gd name="T15" fmla="*/ 4 h 134"/>
                    <a:gd name="T16" fmla="*/ 301 w 302"/>
                    <a:gd name="T17" fmla="*/ 6 h 134"/>
                    <a:gd name="T18" fmla="*/ 300 w 302"/>
                    <a:gd name="T19" fmla="*/ 7 h 134"/>
                    <a:gd name="T20" fmla="*/ 168 w 302"/>
                    <a:gd name="T21" fmla="*/ 64 h 134"/>
                    <a:gd name="T22" fmla="*/ 164 w 302"/>
                    <a:gd name="T23" fmla="*/ 64 h 134"/>
                    <a:gd name="T24" fmla="*/ 161 w 302"/>
                    <a:gd name="T25" fmla="*/ 63 h 134"/>
                    <a:gd name="T26" fmla="*/ 161 w 302"/>
                    <a:gd name="T27" fmla="*/ 59 h 134"/>
                    <a:gd name="T28" fmla="*/ 164 w 302"/>
                    <a:gd name="T29" fmla="*/ 57 h 134"/>
                    <a:gd name="T30" fmla="*/ 217 w 302"/>
                    <a:gd name="T31" fmla="*/ 35 h 134"/>
                    <a:gd name="T32" fmla="*/ 220 w 302"/>
                    <a:gd name="T33" fmla="*/ 36 h 134"/>
                    <a:gd name="T34" fmla="*/ 221 w 302"/>
                    <a:gd name="T35" fmla="*/ 38 h 134"/>
                    <a:gd name="T36" fmla="*/ 220 w 302"/>
                    <a:gd name="T37" fmla="*/ 41 h 134"/>
                    <a:gd name="T38" fmla="*/ 218 w 302"/>
                    <a:gd name="T39" fmla="*/ 42 h 134"/>
                    <a:gd name="T40" fmla="*/ 86 w 302"/>
                    <a:gd name="T41" fmla="*/ 99 h 134"/>
                    <a:gd name="T42" fmla="*/ 82 w 302"/>
                    <a:gd name="T43" fmla="*/ 99 h 134"/>
                    <a:gd name="T44" fmla="*/ 81 w 302"/>
                    <a:gd name="T45" fmla="*/ 97 h 134"/>
                    <a:gd name="T46" fmla="*/ 81 w 302"/>
                    <a:gd name="T47" fmla="*/ 94 h 134"/>
                    <a:gd name="T48" fmla="*/ 82 w 302"/>
                    <a:gd name="T49" fmla="*/ 92 h 134"/>
                    <a:gd name="T50" fmla="*/ 136 w 302"/>
                    <a:gd name="T51" fmla="*/ 69 h 134"/>
                    <a:gd name="T52" fmla="*/ 139 w 302"/>
                    <a:gd name="T53" fmla="*/ 70 h 134"/>
                    <a:gd name="T54" fmla="*/ 141 w 302"/>
                    <a:gd name="T55" fmla="*/ 73 h 134"/>
                    <a:gd name="T56" fmla="*/ 139 w 302"/>
                    <a:gd name="T57" fmla="*/ 76 h 134"/>
                    <a:gd name="T58" fmla="*/ 138 w 302"/>
                    <a:gd name="T59" fmla="*/ 76 h 134"/>
                    <a:gd name="T60" fmla="*/ 5 w 302"/>
                    <a:gd name="T61" fmla="*/ 134 h 134"/>
                    <a:gd name="T62" fmla="*/ 2 w 302"/>
                    <a:gd name="T63" fmla="*/ 134 h 134"/>
                    <a:gd name="T64" fmla="*/ 0 w 302"/>
                    <a:gd name="T65" fmla="*/ 132 h 134"/>
                    <a:gd name="T66" fmla="*/ 0 w 302"/>
                    <a:gd name="T67" fmla="*/ 129 h 134"/>
                    <a:gd name="T68" fmla="*/ 2 w 302"/>
                    <a:gd name="T69" fmla="*/ 127 h 134"/>
                    <a:gd name="T70" fmla="*/ 55 w 302"/>
                    <a:gd name="T71" fmla="*/ 105 h 134"/>
                    <a:gd name="T72" fmla="*/ 58 w 302"/>
                    <a:gd name="T73" fmla="*/ 106 h 134"/>
                    <a:gd name="T74" fmla="*/ 59 w 302"/>
                    <a:gd name="T75" fmla="*/ 109 h 134"/>
                    <a:gd name="T76" fmla="*/ 58 w 302"/>
                    <a:gd name="T77" fmla="*/ 111 h 134"/>
                    <a:gd name="T78" fmla="*/ 57 w 302"/>
                    <a:gd name="T79" fmla="*/ 112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2"/>
                    <a:gd name="T121" fmla="*/ 0 h 134"/>
                    <a:gd name="T122" fmla="*/ 302 w 302"/>
                    <a:gd name="T123" fmla="*/ 134 h 1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2" h="134">
                      <a:moveTo>
                        <a:pt x="300" y="7"/>
                      </a:moveTo>
                      <a:lnTo>
                        <a:pt x="248" y="30"/>
                      </a:lnTo>
                      <a:lnTo>
                        <a:pt x="247" y="30"/>
                      </a:lnTo>
                      <a:lnTo>
                        <a:pt x="246" y="30"/>
                      </a:lnTo>
                      <a:lnTo>
                        <a:pt x="244" y="28"/>
                      </a:lnTo>
                      <a:lnTo>
                        <a:pt x="243" y="27"/>
                      </a:lnTo>
                      <a:lnTo>
                        <a:pt x="243" y="26"/>
                      </a:lnTo>
                      <a:lnTo>
                        <a:pt x="243" y="25"/>
                      </a:lnTo>
                      <a:lnTo>
                        <a:pt x="244" y="23"/>
                      </a:lnTo>
                      <a:lnTo>
                        <a:pt x="246" y="22"/>
                      </a:lnTo>
                      <a:lnTo>
                        <a:pt x="296" y="0"/>
                      </a:lnTo>
                      <a:lnTo>
                        <a:pt x="299" y="0"/>
                      </a:lnTo>
                      <a:lnTo>
                        <a:pt x="300" y="0"/>
                      </a:lnTo>
                      <a:lnTo>
                        <a:pt x="301" y="1"/>
                      </a:lnTo>
                      <a:lnTo>
                        <a:pt x="302" y="3"/>
                      </a:lnTo>
                      <a:lnTo>
                        <a:pt x="302" y="4"/>
                      </a:lnTo>
                      <a:lnTo>
                        <a:pt x="302" y="5"/>
                      </a:lnTo>
                      <a:lnTo>
                        <a:pt x="301" y="6"/>
                      </a:lnTo>
                      <a:lnTo>
                        <a:pt x="300" y="7"/>
                      </a:lnTo>
                      <a:close/>
                      <a:moveTo>
                        <a:pt x="218" y="42"/>
                      </a:moveTo>
                      <a:lnTo>
                        <a:pt x="168" y="64"/>
                      </a:lnTo>
                      <a:lnTo>
                        <a:pt x="165" y="64"/>
                      </a:lnTo>
                      <a:lnTo>
                        <a:pt x="164" y="64"/>
                      </a:lnTo>
                      <a:lnTo>
                        <a:pt x="163" y="64"/>
                      </a:lnTo>
                      <a:lnTo>
                        <a:pt x="161" y="63"/>
                      </a:lnTo>
                      <a:lnTo>
                        <a:pt x="161" y="60"/>
                      </a:lnTo>
                      <a:lnTo>
                        <a:pt x="161" y="59"/>
                      </a:lnTo>
                      <a:lnTo>
                        <a:pt x="163" y="58"/>
                      </a:lnTo>
                      <a:lnTo>
                        <a:pt x="164" y="57"/>
                      </a:lnTo>
                      <a:lnTo>
                        <a:pt x="216" y="35"/>
                      </a:lnTo>
                      <a:lnTo>
                        <a:pt x="217" y="35"/>
                      </a:lnTo>
                      <a:lnTo>
                        <a:pt x="218" y="35"/>
                      </a:lnTo>
                      <a:lnTo>
                        <a:pt x="220" y="36"/>
                      </a:lnTo>
                      <a:lnTo>
                        <a:pt x="221" y="37"/>
                      </a:lnTo>
                      <a:lnTo>
                        <a:pt x="221" y="38"/>
                      </a:lnTo>
                      <a:lnTo>
                        <a:pt x="221" y="40"/>
                      </a:lnTo>
                      <a:lnTo>
                        <a:pt x="220" y="41"/>
                      </a:lnTo>
                      <a:lnTo>
                        <a:pt x="218" y="42"/>
                      </a:lnTo>
                      <a:close/>
                      <a:moveTo>
                        <a:pt x="138" y="76"/>
                      </a:moveTo>
                      <a:lnTo>
                        <a:pt x="86" y="99"/>
                      </a:lnTo>
                      <a:lnTo>
                        <a:pt x="85" y="100"/>
                      </a:lnTo>
                      <a:lnTo>
                        <a:pt x="82" y="99"/>
                      </a:lnTo>
                      <a:lnTo>
                        <a:pt x="81" y="99"/>
                      </a:lnTo>
                      <a:lnTo>
                        <a:pt x="81" y="97"/>
                      </a:lnTo>
                      <a:lnTo>
                        <a:pt x="80" y="96"/>
                      </a:lnTo>
                      <a:lnTo>
                        <a:pt x="81" y="94"/>
                      </a:lnTo>
                      <a:lnTo>
                        <a:pt x="81" y="92"/>
                      </a:lnTo>
                      <a:lnTo>
                        <a:pt x="82" y="92"/>
                      </a:lnTo>
                      <a:lnTo>
                        <a:pt x="134" y="70"/>
                      </a:lnTo>
                      <a:lnTo>
                        <a:pt x="136" y="69"/>
                      </a:lnTo>
                      <a:lnTo>
                        <a:pt x="138" y="70"/>
                      </a:lnTo>
                      <a:lnTo>
                        <a:pt x="139" y="70"/>
                      </a:lnTo>
                      <a:lnTo>
                        <a:pt x="139" y="72"/>
                      </a:lnTo>
                      <a:lnTo>
                        <a:pt x="141" y="73"/>
                      </a:lnTo>
                      <a:lnTo>
                        <a:pt x="139" y="75"/>
                      </a:lnTo>
                      <a:lnTo>
                        <a:pt x="139" y="76"/>
                      </a:lnTo>
                      <a:lnTo>
                        <a:pt x="138" y="76"/>
                      </a:lnTo>
                      <a:close/>
                      <a:moveTo>
                        <a:pt x="57" y="112"/>
                      </a:moveTo>
                      <a:lnTo>
                        <a:pt x="5" y="134"/>
                      </a:lnTo>
                      <a:lnTo>
                        <a:pt x="4" y="134"/>
                      </a:lnTo>
                      <a:lnTo>
                        <a:pt x="2" y="134"/>
                      </a:lnTo>
                      <a:lnTo>
                        <a:pt x="1" y="133"/>
                      </a:lnTo>
                      <a:lnTo>
                        <a:pt x="0" y="132"/>
                      </a:lnTo>
                      <a:lnTo>
                        <a:pt x="0" y="131"/>
                      </a:lnTo>
                      <a:lnTo>
                        <a:pt x="0" y="129"/>
                      </a:lnTo>
                      <a:lnTo>
                        <a:pt x="1" y="128"/>
                      </a:lnTo>
                      <a:lnTo>
                        <a:pt x="2" y="127"/>
                      </a:lnTo>
                      <a:lnTo>
                        <a:pt x="53" y="105"/>
                      </a:lnTo>
                      <a:lnTo>
                        <a:pt x="55" y="105"/>
                      </a:lnTo>
                      <a:lnTo>
                        <a:pt x="57" y="105"/>
                      </a:lnTo>
                      <a:lnTo>
                        <a:pt x="58" y="106"/>
                      </a:lnTo>
                      <a:lnTo>
                        <a:pt x="59" y="107"/>
                      </a:lnTo>
                      <a:lnTo>
                        <a:pt x="59" y="109"/>
                      </a:lnTo>
                      <a:lnTo>
                        <a:pt x="59" y="110"/>
                      </a:lnTo>
                      <a:lnTo>
                        <a:pt x="58" y="111"/>
                      </a:lnTo>
                      <a:lnTo>
                        <a:pt x="57" y="112"/>
                      </a:lnTo>
                      <a:close/>
                    </a:path>
                  </a:pathLst>
                </a:custGeom>
                <a:solidFill>
                  <a:srgbClr val="000000"/>
                </a:solidFill>
                <a:ln w="1588" cmpd="sng">
                  <a:solidFill>
                    <a:srgbClr val="000000"/>
                  </a:solidFill>
                  <a:round/>
                  <a:headEnd/>
                  <a:tailEnd/>
                </a:ln>
              </p:spPr>
              <p:txBody>
                <a:bodyPr/>
                <a:lstStyle/>
                <a:p>
                  <a:endParaRPr lang="zh-CN" altLang="en-US"/>
                </a:p>
              </p:txBody>
            </p:sp>
            <p:sp>
              <p:nvSpPr>
                <p:cNvPr id="234077" name="Freeform 604"/>
                <p:cNvSpPr>
                  <a:spLocks noEditPoints="1"/>
                </p:cNvSpPr>
                <p:nvPr/>
              </p:nvSpPr>
              <p:spPr bwMode="auto">
                <a:xfrm>
                  <a:off x="1681" y="1023"/>
                  <a:ext cx="133" cy="149"/>
                </a:xfrm>
                <a:custGeom>
                  <a:avLst/>
                  <a:gdLst>
                    <a:gd name="T0" fmla="*/ 17 w 133"/>
                    <a:gd name="T1" fmla="*/ 125 h 149"/>
                    <a:gd name="T2" fmla="*/ 20 w 133"/>
                    <a:gd name="T3" fmla="*/ 123 h 149"/>
                    <a:gd name="T4" fmla="*/ 22 w 133"/>
                    <a:gd name="T5" fmla="*/ 124 h 149"/>
                    <a:gd name="T6" fmla="*/ 23 w 133"/>
                    <a:gd name="T7" fmla="*/ 127 h 149"/>
                    <a:gd name="T8" fmla="*/ 23 w 133"/>
                    <a:gd name="T9" fmla="*/ 130 h 149"/>
                    <a:gd name="T10" fmla="*/ 7 w 133"/>
                    <a:gd name="T11" fmla="*/ 149 h 149"/>
                    <a:gd name="T12" fmla="*/ 3 w 133"/>
                    <a:gd name="T13" fmla="*/ 149 h 149"/>
                    <a:gd name="T14" fmla="*/ 1 w 133"/>
                    <a:gd name="T15" fmla="*/ 146 h 149"/>
                    <a:gd name="T16" fmla="*/ 0 w 133"/>
                    <a:gd name="T17" fmla="*/ 144 h 149"/>
                    <a:gd name="T18" fmla="*/ 1 w 133"/>
                    <a:gd name="T19" fmla="*/ 143 h 149"/>
                    <a:gd name="T20" fmla="*/ 53 w 133"/>
                    <a:gd name="T21" fmla="*/ 84 h 149"/>
                    <a:gd name="T22" fmla="*/ 56 w 133"/>
                    <a:gd name="T23" fmla="*/ 82 h 149"/>
                    <a:gd name="T24" fmla="*/ 58 w 133"/>
                    <a:gd name="T25" fmla="*/ 84 h 149"/>
                    <a:gd name="T26" fmla="*/ 61 w 133"/>
                    <a:gd name="T27" fmla="*/ 86 h 149"/>
                    <a:gd name="T28" fmla="*/ 60 w 133"/>
                    <a:gd name="T29" fmla="*/ 88 h 149"/>
                    <a:gd name="T30" fmla="*/ 43 w 133"/>
                    <a:gd name="T31" fmla="*/ 107 h 149"/>
                    <a:gd name="T32" fmla="*/ 39 w 133"/>
                    <a:gd name="T33" fmla="*/ 107 h 149"/>
                    <a:gd name="T34" fmla="*/ 38 w 133"/>
                    <a:gd name="T35" fmla="*/ 106 h 149"/>
                    <a:gd name="T36" fmla="*/ 36 w 133"/>
                    <a:gd name="T37" fmla="*/ 102 h 149"/>
                    <a:gd name="T38" fmla="*/ 38 w 133"/>
                    <a:gd name="T39" fmla="*/ 101 h 149"/>
                    <a:gd name="T40" fmla="*/ 89 w 133"/>
                    <a:gd name="T41" fmla="*/ 42 h 149"/>
                    <a:gd name="T42" fmla="*/ 92 w 133"/>
                    <a:gd name="T43" fmla="*/ 40 h 149"/>
                    <a:gd name="T44" fmla="*/ 95 w 133"/>
                    <a:gd name="T45" fmla="*/ 42 h 149"/>
                    <a:gd name="T46" fmla="*/ 97 w 133"/>
                    <a:gd name="T47" fmla="*/ 44 h 149"/>
                    <a:gd name="T48" fmla="*/ 96 w 133"/>
                    <a:gd name="T49" fmla="*/ 47 h 149"/>
                    <a:gd name="T50" fmla="*/ 79 w 133"/>
                    <a:gd name="T51" fmla="*/ 66 h 149"/>
                    <a:gd name="T52" fmla="*/ 77 w 133"/>
                    <a:gd name="T53" fmla="*/ 66 h 149"/>
                    <a:gd name="T54" fmla="*/ 74 w 133"/>
                    <a:gd name="T55" fmla="*/ 64 h 149"/>
                    <a:gd name="T56" fmla="*/ 73 w 133"/>
                    <a:gd name="T57" fmla="*/ 61 h 149"/>
                    <a:gd name="T58" fmla="*/ 74 w 133"/>
                    <a:gd name="T59" fmla="*/ 60 h 149"/>
                    <a:gd name="T60" fmla="*/ 126 w 133"/>
                    <a:gd name="T61" fmla="*/ 1 h 149"/>
                    <a:gd name="T62" fmla="*/ 128 w 133"/>
                    <a:gd name="T63" fmla="*/ 0 h 149"/>
                    <a:gd name="T64" fmla="*/ 132 w 133"/>
                    <a:gd name="T65" fmla="*/ 0 h 149"/>
                    <a:gd name="T66" fmla="*/ 133 w 133"/>
                    <a:gd name="T67" fmla="*/ 3 h 149"/>
                    <a:gd name="T68" fmla="*/ 132 w 133"/>
                    <a:gd name="T69" fmla="*/ 6 h 149"/>
                    <a:gd name="T70" fmla="*/ 115 w 133"/>
                    <a:gd name="T71" fmla="*/ 24 h 149"/>
                    <a:gd name="T72" fmla="*/ 113 w 133"/>
                    <a:gd name="T73" fmla="*/ 24 h 149"/>
                    <a:gd name="T74" fmla="*/ 110 w 133"/>
                    <a:gd name="T75" fmla="*/ 23 h 149"/>
                    <a:gd name="T76" fmla="*/ 110 w 133"/>
                    <a:gd name="T77" fmla="*/ 19 h 149"/>
                    <a:gd name="T78" fmla="*/ 110 w 133"/>
                    <a:gd name="T79" fmla="*/ 18 h 14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149"/>
                    <a:gd name="T122" fmla="*/ 133 w 133"/>
                    <a:gd name="T123" fmla="*/ 149 h 14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149">
                      <a:moveTo>
                        <a:pt x="1" y="143"/>
                      </a:moveTo>
                      <a:lnTo>
                        <a:pt x="17" y="125"/>
                      </a:lnTo>
                      <a:lnTo>
                        <a:pt x="18" y="124"/>
                      </a:lnTo>
                      <a:lnTo>
                        <a:pt x="20" y="123"/>
                      </a:lnTo>
                      <a:lnTo>
                        <a:pt x="21" y="124"/>
                      </a:lnTo>
                      <a:lnTo>
                        <a:pt x="22" y="124"/>
                      </a:lnTo>
                      <a:lnTo>
                        <a:pt x="23" y="125"/>
                      </a:lnTo>
                      <a:lnTo>
                        <a:pt x="23" y="127"/>
                      </a:lnTo>
                      <a:lnTo>
                        <a:pt x="23" y="128"/>
                      </a:lnTo>
                      <a:lnTo>
                        <a:pt x="23" y="130"/>
                      </a:lnTo>
                      <a:lnTo>
                        <a:pt x="8" y="148"/>
                      </a:lnTo>
                      <a:lnTo>
                        <a:pt x="7" y="149"/>
                      </a:lnTo>
                      <a:lnTo>
                        <a:pt x="5" y="149"/>
                      </a:lnTo>
                      <a:lnTo>
                        <a:pt x="3" y="149"/>
                      </a:lnTo>
                      <a:lnTo>
                        <a:pt x="1" y="148"/>
                      </a:lnTo>
                      <a:lnTo>
                        <a:pt x="1" y="146"/>
                      </a:lnTo>
                      <a:lnTo>
                        <a:pt x="0" y="145"/>
                      </a:lnTo>
                      <a:lnTo>
                        <a:pt x="0" y="144"/>
                      </a:lnTo>
                      <a:lnTo>
                        <a:pt x="1" y="143"/>
                      </a:lnTo>
                      <a:close/>
                      <a:moveTo>
                        <a:pt x="38" y="101"/>
                      </a:moveTo>
                      <a:lnTo>
                        <a:pt x="53" y="84"/>
                      </a:lnTo>
                      <a:lnTo>
                        <a:pt x="55" y="82"/>
                      </a:lnTo>
                      <a:lnTo>
                        <a:pt x="56" y="82"/>
                      </a:lnTo>
                      <a:lnTo>
                        <a:pt x="57" y="82"/>
                      </a:lnTo>
                      <a:lnTo>
                        <a:pt x="58" y="84"/>
                      </a:lnTo>
                      <a:lnTo>
                        <a:pt x="60" y="85"/>
                      </a:lnTo>
                      <a:lnTo>
                        <a:pt x="61" y="86"/>
                      </a:lnTo>
                      <a:lnTo>
                        <a:pt x="60" y="87"/>
                      </a:lnTo>
                      <a:lnTo>
                        <a:pt x="60" y="88"/>
                      </a:lnTo>
                      <a:lnTo>
                        <a:pt x="44" y="106"/>
                      </a:lnTo>
                      <a:lnTo>
                        <a:pt x="43" y="107"/>
                      </a:lnTo>
                      <a:lnTo>
                        <a:pt x="42" y="107"/>
                      </a:lnTo>
                      <a:lnTo>
                        <a:pt x="39" y="107"/>
                      </a:lnTo>
                      <a:lnTo>
                        <a:pt x="38" y="107"/>
                      </a:lnTo>
                      <a:lnTo>
                        <a:pt x="38" y="106"/>
                      </a:lnTo>
                      <a:lnTo>
                        <a:pt x="36" y="104"/>
                      </a:lnTo>
                      <a:lnTo>
                        <a:pt x="36" y="102"/>
                      </a:lnTo>
                      <a:lnTo>
                        <a:pt x="38" y="101"/>
                      </a:lnTo>
                      <a:close/>
                      <a:moveTo>
                        <a:pt x="74" y="60"/>
                      </a:moveTo>
                      <a:lnTo>
                        <a:pt x="89" y="42"/>
                      </a:lnTo>
                      <a:lnTo>
                        <a:pt x="91" y="42"/>
                      </a:lnTo>
                      <a:lnTo>
                        <a:pt x="92" y="40"/>
                      </a:lnTo>
                      <a:lnTo>
                        <a:pt x="93" y="40"/>
                      </a:lnTo>
                      <a:lnTo>
                        <a:pt x="95" y="42"/>
                      </a:lnTo>
                      <a:lnTo>
                        <a:pt x="96" y="43"/>
                      </a:lnTo>
                      <a:lnTo>
                        <a:pt x="97" y="44"/>
                      </a:lnTo>
                      <a:lnTo>
                        <a:pt x="96" y="45"/>
                      </a:lnTo>
                      <a:lnTo>
                        <a:pt x="96" y="47"/>
                      </a:lnTo>
                      <a:lnTo>
                        <a:pt x="80" y="65"/>
                      </a:lnTo>
                      <a:lnTo>
                        <a:pt x="79" y="66"/>
                      </a:lnTo>
                      <a:lnTo>
                        <a:pt x="78" y="66"/>
                      </a:lnTo>
                      <a:lnTo>
                        <a:pt x="77" y="66"/>
                      </a:lnTo>
                      <a:lnTo>
                        <a:pt x="74" y="65"/>
                      </a:lnTo>
                      <a:lnTo>
                        <a:pt x="74" y="64"/>
                      </a:lnTo>
                      <a:lnTo>
                        <a:pt x="73" y="63"/>
                      </a:lnTo>
                      <a:lnTo>
                        <a:pt x="73" y="61"/>
                      </a:lnTo>
                      <a:lnTo>
                        <a:pt x="74" y="60"/>
                      </a:lnTo>
                      <a:close/>
                      <a:moveTo>
                        <a:pt x="110" y="18"/>
                      </a:moveTo>
                      <a:lnTo>
                        <a:pt x="126" y="1"/>
                      </a:lnTo>
                      <a:lnTo>
                        <a:pt x="127" y="0"/>
                      </a:lnTo>
                      <a:lnTo>
                        <a:pt x="128" y="0"/>
                      </a:lnTo>
                      <a:lnTo>
                        <a:pt x="130" y="0"/>
                      </a:lnTo>
                      <a:lnTo>
                        <a:pt x="132" y="0"/>
                      </a:lnTo>
                      <a:lnTo>
                        <a:pt x="132" y="1"/>
                      </a:lnTo>
                      <a:lnTo>
                        <a:pt x="133" y="3"/>
                      </a:lnTo>
                      <a:lnTo>
                        <a:pt x="133" y="5"/>
                      </a:lnTo>
                      <a:lnTo>
                        <a:pt x="132" y="6"/>
                      </a:lnTo>
                      <a:lnTo>
                        <a:pt x="117" y="23"/>
                      </a:lnTo>
                      <a:lnTo>
                        <a:pt x="115" y="24"/>
                      </a:lnTo>
                      <a:lnTo>
                        <a:pt x="114" y="24"/>
                      </a:lnTo>
                      <a:lnTo>
                        <a:pt x="113" y="24"/>
                      </a:lnTo>
                      <a:lnTo>
                        <a:pt x="111" y="24"/>
                      </a:lnTo>
                      <a:lnTo>
                        <a:pt x="110" y="23"/>
                      </a:lnTo>
                      <a:lnTo>
                        <a:pt x="109" y="21"/>
                      </a:lnTo>
                      <a:lnTo>
                        <a:pt x="110" y="19"/>
                      </a:lnTo>
                      <a:lnTo>
                        <a:pt x="110" y="18"/>
                      </a:lnTo>
                      <a:close/>
                    </a:path>
                  </a:pathLst>
                </a:custGeom>
                <a:solidFill>
                  <a:srgbClr val="000000"/>
                </a:solidFill>
                <a:ln w="1588" cmpd="sng">
                  <a:solidFill>
                    <a:srgbClr val="000000"/>
                  </a:solidFill>
                  <a:round/>
                  <a:headEnd/>
                  <a:tailEnd/>
                </a:ln>
              </p:spPr>
              <p:txBody>
                <a:bodyPr/>
                <a:lstStyle/>
                <a:p>
                  <a:endParaRPr lang="zh-CN" altLang="en-US"/>
                </a:p>
              </p:txBody>
            </p:sp>
            <p:sp>
              <p:nvSpPr>
                <p:cNvPr id="234078" name="Freeform 605"/>
                <p:cNvSpPr>
                  <a:spLocks noEditPoints="1"/>
                </p:cNvSpPr>
                <p:nvPr/>
              </p:nvSpPr>
              <p:spPr bwMode="auto">
                <a:xfrm>
                  <a:off x="751" y="509"/>
                  <a:ext cx="326" cy="179"/>
                </a:xfrm>
                <a:custGeom>
                  <a:avLst/>
                  <a:gdLst>
                    <a:gd name="T0" fmla="*/ 235 w 326"/>
                    <a:gd name="T1" fmla="*/ 143 h 179"/>
                    <a:gd name="T2" fmla="*/ 0 w 326"/>
                    <a:gd name="T3" fmla="*/ 18 h 179"/>
                    <a:gd name="T4" fmla="*/ 10 w 326"/>
                    <a:gd name="T5" fmla="*/ 0 h 179"/>
                    <a:gd name="T6" fmla="*/ 246 w 326"/>
                    <a:gd name="T7" fmla="*/ 126 h 179"/>
                    <a:gd name="T8" fmla="*/ 235 w 326"/>
                    <a:gd name="T9" fmla="*/ 143 h 179"/>
                    <a:gd name="T10" fmla="*/ 242 w 326"/>
                    <a:gd name="T11" fmla="*/ 111 h 179"/>
                    <a:gd name="T12" fmla="*/ 326 w 326"/>
                    <a:gd name="T13" fmla="*/ 179 h 179"/>
                    <a:gd name="T14" fmla="*/ 221 w 326"/>
                    <a:gd name="T15" fmla="*/ 147 h 179"/>
                    <a:gd name="T16" fmla="*/ 242 w 326"/>
                    <a:gd name="T17" fmla="*/ 111 h 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179"/>
                    <a:gd name="T29" fmla="*/ 326 w 326"/>
                    <a:gd name="T30" fmla="*/ 179 h 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179">
                      <a:moveTo>
                        <a:pt x="235" y="143"/>
                      </a:moveTo>
                      <a:lnTo>
                        <a:pt x="0" y="18"/>
                      </a:lnTo>
                      <a:lnTo>
                        <a:pt x="10" y="0"/>
                      </a:lnTo>
                      <a:lnTo>
                        <a:pt x="246" y="126"/>
                      </a:lnTo>
                      <a:lnTo>
                        <a:pt x="235" y="143"/>
                      </a:lnTo>
                      <a:close/>
                      <a:moveTo>
                        <a:pt x="242" y="111"/>
                      </a:moveTo>
                      <a:lnTo>
                        <a:pt x="326" y="179"/>
                      </a:lnTo>
                      <a:lnTo>
                        <a:pt x="221" y="147"/>
                      </a:lnTo>
                      <a:lnTo>
                        <a:pt x="242" y="111"/>
                      </a:lnTo>
                      <a:close/>
                    </a:path>
                  </a:pathLst>
                </a:custGeom>
                <a:solidFill>
                  <a:srgbClr val="993366"/>
                </a:solidFill>
                <a:ln w="1588" cmpd="sng">
                  <a:solidFill>
                    <a:srgbClr val="993366"/>
                  </a:solidFill>
                  <a:round/>
                  <a:headEnd/>
                  <a:tailEnd/>
                </a:ln>
              </p:spPr>
              <p:txBody>
                <a:bodyPr/>
                <a:lstStyle/>
                <a:p>
                  <a:endParaRPr lang="zh-CN" altLang="en-US"/>
                </a:p>
              </p:txBody>
            </p:sp>
            <p:sp>
              <p:nvSpPr>
                <p:cNvPr id="234079" name="Freeform 606"/>
                <p:cNvSpPr>
                  <a:spLocks noEditPoints="1"/>
                </p:cNvSpPr>
                <p:nvPr/>
              </p:nvSpPr>
              <p:spPr bwMode="auto">
                <a:xfrm>
                  <a:off x="1507" y="1125"/>
                  <a:ext cx="160" cy="240"/>
                </a:xfrm>
                <a:custGeom>
                  <a:avLst/>
                  <a:gdLst>
                    <a:gd name="T0" fmla="*/ 100 w 160"/>
                    <a:gd name="T1" fmla="*/ 168 h 240"/>
                    <a:gd name="T2" fmla="*/ 0 w 160"/>
                    <a:gd name="T3" fmla="*/ 10 h 240"/>
                    <a:gd name="T4" fmla="*/ 18 w 160"/>
                    <a:gd name="T5" fmla="*/ 0 h 240"/>
                    <a:gd name="T6" fmla="*/ 119 w 160"/>
                    <a:gd name="T7" fmla="*/ 156 h 240"/>
                    <a:gd name="T8" fmla="*/ 100 w 160"/>
                    <a:gd name="T9" fmla="*/ 168 h 240"/>
                    <a:gd name="T10" fmla="*/ 122 w 160"/>
                    <a:gd name="T11" fmla="*/ 143 h 240"/>
                    <a:gd name="T12" fmla="*/ 160 w 160"/>
                    <a:gd name="T13" fmla="*/ 240 h 240"/>
                    <a:gd name="T14" fmla="*/ 85 w 160"/>
                    <a:gd name="T15" fmla="*/ 164 h 240"/>
                    <a:gd name="T16" fmla="*/ 122 w 160"/>
                    <a:gd name="T17" fmla="*/ 143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0"/>
                    <a:gd name="T28" fmla="*/ 0 h 240"/>
                    <a:gd name="T29" fmla="*/ 160 w 160"/>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0" h="240">
                      <a:moveTo>
                        <a:pt x="100" y="168"/>
                      </a:moveTo>
                      <a:lnTo>
                        <a:pt x="0" y="10"/>
                      </a:lnTo>
                      <a:lnTo>
                        <a:pt x="18" y="0"/>
                      </a:lnTo>
                      <a:lnTo>
                        <a:pt x="119" y="156"/>
                      </a:lnTo>
                      <a:lnTo>
                        <a:pt x="100" y="168"/>
                      </a:lnTo>
                      <a:close/>
                      <a:moveTo>
                        <a:pt x="122" y="143"/>
                      </a:moveTo>
                      <a:lnTo>
                        <a:pt x="160" y="240"/>
                      </a:lnTo>
                      <a:lnTo>
                        <a:pt x="85" y="164"/>
                      </a:lnTo>
                      <a:lnTo>
                        <a:pt x="122" y="143"/>
                      </a:lnTo>
                      <a:close/>
                    </a:path>
                  </a:pathLst>
                </a:custGeom>
                <a:solidFill>
                  <a:srgbClr val="993366"/>
                </a:solidFill>
                <a:ln w="1588" cmpd="sng">
                  <a:solidFill>
                    <a:srgbClr val="993366"/>
                  </a:solidFill>
                  <a:round/>
                  <a:headEnd/>
                  <a:tailEnd/>
                </a:ln>
              </p:spPr>
              <p:txBody>
                <a:bodyPr/>
                <a:lstStyle/>
                <a:p>
                  <a:endParaRPr lang="zh-CN" altLang="en-US"/>
                </a:p>
              </p:txBody>
            </p:sp>
            <p:sp>
              <p:nvSpPr>
                <p:cNvPr id="234080" name="Rectangle 607"/>
                <p:cNvSpPr>
                  <a:spLocks noChangeArrowheads="1"/>
                </p:cNvSpPr>
                <p:nvPr/>
              </p:nvSpPr>
              <p:spPr bwMode="auto">
                <a:xfrm>
                  <a:off x="1648" y="201"/>
                  <a:ext cx="4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4081" name="Rectangle 608"/>
                <p:cNvSpPr>
                  <a:spLocks noChangeArrowheads="1"/>
                </p:cNvSpPr>
                <p:nvPr/>
              </p:nvSpPr>
              <p:spPr bwMode="auto">
                <a:xfrm>
                  <a:off x="1606" y="201"/>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4082" name="Rectangle 609"/>
                <p:cNvSpPr>
                  <a:spLocks noChangeArrowheads="1"/>
                </p:cNvSpPr>
                <p:nvPr/>
              </p:nvSpPr>
              <p:spPr bwMode="auto">
                <a:xfrm>
                  <a:off x="1519" y="124"/>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83" name="Rectangle 610"/>
                <p:cNvSpPr>
                  <a:spLocks noChangeArrowheads="1"/>
                </p:cNvSpPr>
                <p:nvPr/>
              </p:nvSpPr>
              <p:spPr bwMode="auto">
                <a:xfrm>
                  <a:off x="1767" y="738"/>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4084" name="Rectangle 611"/>
                <p:cNvSpPr>
                  <a:spLocks noChangeArrowheads="1"/>
                </p:cNvSpPr>
                <p:nvPr/>
              </p:nvSpPr>
              <p:spPr bwMode="auto">
                <a:xfrm>
                  <a:off x="1803" y="731"/>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4085" name="Rectangle 612"/>
                <p:cNvSpPr>
                  <a:spLocks noChangeArrowheads="1"/>
                </p:cNvSpPr>
                <p:nvPr/>
              </p:nvSpPr>
              <p:spPr bwMode="auto">
                <a:xfrm>
                  <a:off x="1680" y="662"/>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grpSp>
          <p:sp>
            <p:nvSpPr>
              <p:cNvPr id="234086" name="Rectangle 613"/>
              <p:cNvSpPr>
                <a:spLocks noChangeArrowheads="1"/>
              </p:cNvSpPr>
              <p:nvPr/>
            </p:nvSpPr>
            <p:spPr bwMode="auto">
              <a:xfrm>
                <a:off x="1703" y="529"/>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4087" name="Rectangle 614"/>
              <p:cNvSpPr>
                <a:spLocks noChangeArrowheads="1"/>
              </p:cNvSpPr>
              <p:nvPr/>
            </p:nvSpPr>
            <p:spPr bwMode="auto">
              <a:xfrm>
                <a:off x="1616" y="454"/>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88" name="Rectangle 615"/>
              <p:cNvSpPr>
                <a:spLocks noChangeArrowheads="1"/>
              </p:cNvSpPr>
              <p:nvPr/>
            </p:nvSpPr>
            <p:spPr bwMode="auto">
              <a:xfrm>
                <a:off x="1703" y="1451"/>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4089" name="Rectangle 616"/>
              <p:cNvSpPr>
                <a:spLocks noChangeArrowheads="1"/>
              </p:cNvSpPr>
              <p:nvPr/>
            </p:nvSpPr>
            <p:spPr bwMode="auto">
              <a:xfrm>
                <a:off x="1731" y="1444"/>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4090" name="Rectangle 617"/>
              <p:cNvSpPr>
                <a:spLocks noChangeArrowheads="1"/>
              </p:cNvSpPr>
              <p:nvPr/>
            </p:nvSpPr>
            <p:spPr bwMode="auto">
              <a:xfrm>
                <a:off x="1619" y="1375"/>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91" name="Rectangle 618"/>
              <p:cNvSpPr>
                <a:spLocks noChangeArrowheads="1"/>
              </p:cNvSpPr>
              <p:nvPr/>
            </p:nvSpPr>
            <p:spPr bwMode="auto">
              <a:xfrm>
                <a:off x="2055" y="1296"/>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4092" name="Rectangle 619"/>
              <p:cNvSpPr>
                <a:spLocks noChangeArrowheads="1"/>
              </p:cNvSpPr>
              <p:nvPr/>
            </p:nvSpPr>
            <p:spPr bwMode="auto">
              <a:xfrm>
                <a:off x="1969" y="1219"/>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93" name="Rectangle 620"/>
              <p:cNvSpPr>
                <a:spLocks noChangeArrowheads="1"/>
              </p:cNvSpPr>
              <p:nvPr/>
            </p:nvSpPr>
            <p:spPr bwMode="auto">
              <a:xfrm>
                <a:off x="2189" y="1032"/>
                <a:ext cx="4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4094" name="Rectangle 621"/>
              <p:cNvSpPr>
                <a:spLocks noChangeArrowheads="1"/>
              </p:cNvSpPr>
              <p:nvPr/>
            </p:nvSpPr>
            <p:spPr bwMode="auto">
              <a:xfrm>
                <a:off x="2157" y="1032"/>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4095" name="Rectangle 622"/>
              <p:cNvSpPr>
                <a:spLocks noChangeArrowheads="1"/>
              </p:cNvSpPr>
              <p:nvPr/>
            </p:nvSpPr>
            <p:spPr bwMode="auto">
              <a:xfrm>
                <a:off x="2071" y="956"/>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4096" name="Rectangle 623"/>
              <p:cNvSpPr>
                <a:spLocks noChangeArrowheads="1"/>
              </p:cNvSpPr>
              <p:nvPr/>
            </p:nvSpPr>
            <p:spPr bwMode="auto">
              <a:xfrm>
                <a:off x="1309" y="632"/>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4097" name="Rectangle 624"/>
              <p:cNvSpPr>
                <a:spLocks noChangeArrowheads="1"/>
              </p:cNvSpPr>
              <p:nvPr/>
            </p:nvSpPr>
            <p:spPr bwMode="auto">
              <a:xfrm>
                <a:off x="1247" y="556"/>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i="1">
                  <a:solidFill>
                    <a:srgbClr val="000000"/>
                  </a:solidFill>
                </a:endParaRPr>
              </a:p>
            </p:txBody>
          </p:sp>
          <p:sp>
            <p:nvSpPr>
              <p:cNvPr id="234098" name="Rectangle 625"/>
              <p:cNvSpPr>
                <a:spLocks noChangeArrowheads="1"/>
              </p:cNvSpPr>
              <p:nvPr/>
            </p:nvSpPr>
            <p:spPr bwMode="auto">
              <a:xfrm>
                <a:off x="2378" y="570"/>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4099" name="Rectangle 626"/>
              <p:cNvSpPr>
                <a:spLocks noChangeArrowheads="1"/>
              </p:cNvSpPr>
              <p:nvPr/>
            </p:nvSpPr>
            <p:spPr bwMode="auto">
              <a:xfrm>
                <a:off x="2313" y="493"/>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a:solidFill>
                    <a:srgbClr val="000000"/>
                  </a:solidFill>
                </a:endParaRPr>
              </a:p>
            </p:txBody>
          </p:sp>
          <p:sp>
            <p:nvSpPr>
              <p:cNvPr id="234100" name="Rectangle 627"/>
              <p:cNvSpPr>
                <a:spLocks noChangeArrowheads="1"/>
              </p:cNvSpPr>
              <p:nvPr/>
            </p:nvSpPr>
            <p:spPr bwMode="auto">
              <a:xfrm>
                <a:off x="1974" y="1531"/>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4101" name="Rectangle 628"/>
              <p:cNvSpPr>
                <a:spLocks noChangeArrowheads="1"/>
              </p:cNvSpPr>
              <p:nvPr/>
            </p:nvSpPr>
            <p:spPr bwMode="auto">
              <a:xfrm>
                <a:off x="1912" y="1454"/>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a:solidFill>
                    <a:srgbClr val="000000"/>
                  </a:solidFill>
                </a:endParaRPr>
              </a:p>
            </p:txBody>
          </p:sp>
        </p:grpSp>
      </p:grpSp>
      <p:sp>
        <p:nvSpPr>
          <p:cNvPr id="234102" name="Rectangle 630"/>
          <p:cNvSpPr>
            <a:spLocks noRot="1" noChangeArrowheads="1"/>
          </p:cNvSpPr>
          <p:nvPr/>
        </p:nvSpPr>
        <p:spPr bwMode="auto">
          <a:xfrm>
            <a:off x="1847850" y="188913"/>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4000" b="1">
                <a:solidFill>
                  <a:srgbClr val="800000"/>
                </a:solidFill>
                <a:effectLst>
                  <a:outerShdw blurRad="38100" dist="38100" dir="2700000" algn="tl">
                    <a:srgbClr val="C0C0C0"/>
                  </a:outerShdw>
                </a:effectLst>
              </a:rPr>
              <a:t>8.4 </a:t>
            </a:r>
            <a:r>
              <a:rPr lang="en-US" altLang="zh-CN" sz="4000" b="1">
                <a:solidFill>
                  <a:srgbClr val="800000"/>
                </a:solidFill>
              </a:rPr>
              <a:t>Normal Incidence at a Plane Conducting Boundary</a:t>
            </a:r>
          </a:p>
        </p:txBody>
      </p:sp>
    </p:spTree>
    <p:extLst>
      <p:ext uri="{BB962C8B-B14F-4D97-AF65-F5344CB8AC3E}">
        <p14:creationId xmlns:p14="http://schemas.microsoft.com/office/powerpoint/2010/main" val="372537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2B723ACC-6065-4164-B81D-4E0EEAEE8EAC}" type="slidenum">
              <a:rPr lang="zh-CN" altLang="zh-CN" sz="1400">
                <a:solidFill>
                  <a:srgbClr val="000000"/>
                </a:solidFill>
              </a:rPr>
              <a:pPr algn="r">
                <a:buFont typeface="Arial" panose="020B0604020202020204" pitchFamily="34" charset="0"/>
                <a:buNone/>
              </a:pPr>
              <a:t>72</a:t>
            </a:fld>
            <a:endParaRPr lang="zh-CN" altLang="zh-CN" sz="1400">
              <a:solidFill>
                <a:srgbClr val="000000"/>
              </a:solidFill>
            </a:endParaRPr>
          </a:p>
        </p:txBody>
      </p:sp>
      <p:sp>
        <p:nvSpPr>
          <p:cNvPr id="234499" name="Text Box 4"/>
          <p:cNvSpPr txBox="1">
            <a:spLocks noChangeArrowheads="1"/>
          </p:cNvSpPr>
          <p:nvPr/>
        </p:nvSpPr>
        <p:spPr bwMode="auto">
          <a:xfrm>
            <a:off x="1788745" y="362244"/>
            <a:ext cx="10070319"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3"/>
              </a:buBlip>
            </a:pPr>
            <a:r>
              <a:rPr lang="zh-CN" altLang="zh-CN" sz="2400" b="1" dirty="0">
                <a:solidFill>
                  <a:srgbClr val="000000"/>
                </a:solidFill>
              </a:rPr>
              <a:t>   </a:t>
            </a:r>
            <a:r>
              <a:rPr lang="en-US" altLang="zh-CN" sz="2400" b="1" dirty="0">
                <a:solidFill>
                  <a:srgbClr val="000000"/>
                </a:solidFill>
              </a:rPr>
              <a:t>The basic problem</a:t>
            </a:r>
            <a:r>
              <a:rPr lang="zh-CN" altLang="zh-CN" sz="2400" b="1" dirty="0">
                <a:solidFill>
                  <a:srgbClr val="000000"/>
                </a:solidFill>
              </a:rPr>
              <a:t>：</a:t>
            </a:r>
          </a:p>
          <a:p>
            <a:pPr algn="just">
              <a:lnSpc>
                <a:spcPct val="130000"/>
              </a:lnSpc>
            </a:pPr>
            <a:r>
              <a:rPr lang="zh-CN" altLang="zh-CN" sz="2000" b="1"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To solve the incident wave and transmission wave electromagnetic fields respectively</a:t>
            </a:r>
            <a:endParaRPr lang="zh-CN" altLang="zh-CN" sz="2400" b="1" dirty="0">
              <a:solidFill>
                <a:srgbClr val="000000"/>
              </a:solidFill>
              <a:latin typeface="Times New Roman" panose="02020603050405020304" pitchFamily="18" charset="0"/>
            </a:endParaRPr>
          </a:p>
        </p:txBody>
      </p:sp>
      <p:sp>
        <p:nvSpPr>
          <p:cNvPr id="13941" name="Rectangle 629"/>
          <p:cNvSpPr>
            <a:spLocks noChangeArrowheads="1"/>
          </p:cNvSpPr>
          <p:nvPr/>
        </p:nvSpPr>
        <p:spPr bwMode="auto">
          <a:xfrm>
            <a:off x="1919289" y="1844676"/>
            <a:ext cx="2954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CC"/>
                </a:solidFill>
              </a:rPr>
              <a:t>Incident wave space</a:t>
            </a:r>
            <a:r>
              <a:rPr lang="zh-CN" altLang="zh-CN" sz="2000" b="1" dirty="0">
                <a:solidFill>
                  <a:srgbClr val="0000CC"/>
                </a:solidFill>
              </a:rPr>
              <a:t>：</a:t>
            </a:r>
          </a:p>
        </p:txBody>
      </p:sp>
      <p:graphicFrame>
        <p:nvGraphicFramePr>
          <p:cNvPr id="13942" name="Object 5"/>
          <p:cNvGraphicFramePr>
            <a:graphicFrameLocks noGrp="1" noChangeAspect="1"/>
          </p:cNvGraphicFramePr>
          <p:nvPr>
            <p:ph idx="4294967295"/>
            <p:extLst>
              <p:ext uri="{D42A27DB-BD31-4B8C-83A1-F6EECF244321}">
                <p14:modId xmlns:p14="http://schemas.microsoft.com/office/powerpoint/2010/main" val="4067487225"/>
              </p:ext>
            </p:extLst>
          </p:nvPr>
        </p:nvGraphicFramePr>
        <p:xfrm>
          <a:off x="4710651" y="1830406"/>
          <a:ext cx="5159375" cy="454025"/>
        </p:xfrm>
        <a:graphic>
          <a:graphicData uri="http://schemas.openxmlformats.org/presentationml/2006/ole">
            <mc:AlternateContent xmlns:mc="http://schemas.openxmlformats.org/markup-compatibility/2006">
              <mc:Choice xmlns:v="urn:schemas-microsoft-com:vml" Requires="v">
                <p:oleObj spid="_x0000_s269398" r:id="rId4" imgW="2742010" imgH="241195" progId="Equation.DSMT4">
                  <p:embed/>
                </p:oleObj>
              </mc:Choice>
              <mc:Fallback>
                <p:oleObj r:id="rId4" imgW="2742010" imgH="241195"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0651" y="1830406"/>
                        <a:ext cx="5159375" cy="454025"/>
                      </a:xfrm>
                      <a:prstGeom prst="rect">
                        <a:avLst/>
                      </a:prstGeom>
                      <a:noFill/>
                      <a:ln>
                        <a:noFill/>
                      </a:ln>
                      <a:effectLst/>
                    </p:spPr>
                  </p:pic>
                </p:oleObj>
              </mc:Fallback>
            </mc:AlternateContent>
          </a:graphicData>
        </a:graphic>
      </p:graphicFrame>
      <p:sp>
        <p:nvSpPr>
          <p:cNvPr id="13943" name="Rectangle 631"/>
          <p:cNvSpPr>
            <a:spLocks noChangeArrowheads="1"/>
          </p:cNvSpPr>
          <p:nvPr/>
        </p:nvSpPr>
        <p:spPr bwMode="auto">
          <a:xfrm>
            <a:off x="1919289" y="2420938"/>
            <a:ext cx="342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CC"/>
                </a:solidFill>
              </a:rPr>
              <a:t>Transmission wave space</a:t>
            </a:r>
            <a:r>
              <a:rPr lang="zh-CN" altLang="zh-CN" sz="2000" b="1" dirty="0">
                <a:solidFill>
                  <a:srgbClr val="0000CC"/>
                </a:solidFill>
              </a:rPr>
              <a:t>：</a:t>
            </a:r>
          </a:p>
        </p:txBody>
      </p:sp>
      <p:graphicFrame>
        <p:nvGraphicFramePr>
          <p:cNvPr id="13944" name="Object 7"/>
          <p:cNvGraphicFramePr>
            <a:graphicFrameLocks noChangeAspect="1"/>
          </p:cNvGraphicFramePr>
          <p:nvPr>
            <p:extLst>
              <p:ext uri="{D42A27DB-BD31-4B8C-83A1-F6EECF244321}">
                <p14:modId xmlns:p14="http://schemas.microsoft.com/office/powerpoint/2010/main" val="547974829"/>
              </p:ext>
            </p:extLst>
          </p:nvPr>
        </p:nvGraphicFramePr>
        <p:xfrm>
          <a:off x="5486400" y="2379137"/>
          <a:ext cx="3005138" cy="460375"/>
        </p:xfrm>
        <a:graphic>
          <a:graphicData uri="http://schemas.openxmlformats.org/presentationml/2006/ole">
            <mc:AlternateContent xmlns:mc="http://schemas.openxmlformats.org/markup-compatibility/2006">
              <mc:Choice xmlns:v="urn:schemas-microsoft-com:vml" Requires="v">
                <p:oleObj spid="_x0000_s269399" r:id="rId6" imgW="1574800" imgH="241300" progId="Equation.DSMT4">
                  <p:embed/>
                </p:oleObj>
              </mc:Choice>
              <mc:Fallback>
                <p:oleObj r:id="rId6" imgW="15748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379137"/>
                        <a:ext cx="3005138" cy="4603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45" name="Rectangle 633"/>
          <p:cNvSpPr>
            <a:spLocks noChangeArrowheads="1"/>
          </p:cNvSpPr>
          <p:nvPr/>
        </p:nvSpPr>
        <p:spPr bwMode="auto">
          <a:xfrm>
            <a:off x="1847850" y="3141663"/>
            <a:ext cx="18004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Char char="•"/>
            </a:pPr>
            <a:r>
              <a:rPr lang="en-US" altLang="zh-CN" sz="2000" b="1" dirty="0">
                <a:solidFill>
                  <a:srgbClr val="800000"/>
                </a:solidFill>
              </a:rPr>
              <a:t>problem</a:t>
            </a:r>
            <a:r>
              <a:rPr lang="zh-CN" altLang="zh-CN" sz="2000" b="1" dirty="0">
                <a:solidFill>
                  <a:srgbClr val="800000"/>
                </a:solidFill>
              </a:rPr>
              <a:t>：</a:t>
            </a:r>
          </a:p>
        </p:txBody>
      </p:sp>
      <p:sp>
        <p:nvSpPr>
          <p:cNvPr id="13946" name="Rectangle 634"/>
          <p:cNvSpPr>
            <a:spLocks noChangeArrowheads="1"/>
          </p:cNvSpPr>
          <p:nvPr/>
        </p:nvSpPr>
        <p:spPr bwMode="auto">
          <a:xfrm>
            <a:off x="2133600" y="3835401"/>
            <a:ext cx="1040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2000" dirty="0">
                <a:solidFill>
                  <a:srgbClr val="000000"/>
                </a:solidFill>
              </a:rPr>
              <a:t>Known:</a:t>
            </a:r>
            <a:endParaRPr lang="zh-CN" altLang="zh-CN" sz="2000" dirty="0">
              <a:solidFill>
                <a:srgbClr val="000000"/>
              </a:solidFill>
            </a:endParaRPr>
          </a:p>
        </p:txBody>
      </p:sp>
      <p:graphicFrame>
        <p:nvGraphicFramePr>
          <p:cNvPr id="13947" name="Object 10"/>
          <p:cNvGraphicFramePr>
            <a:graphicFrameLocks noChangeAspect="1"/>
          </p:cNvGraphicFramePr>
          <p:nvPr/>
        </p:nvGraphicFramePr>
        <p:xfrm>
          <a:off x="3287713" y="3789364"/>
          <a:ext cx="920750" cy="460375"/>
        </p:xfrm>
        <a:graphic>
          <a:graphicData uri="http://schemas.openxmlformats.org/presentationml/2006/ole">
            <mc:AlternateContent xmlns:mc="http://schemas.openxmlformats.org/markup-compatibility/2006">
              <mc:Choice xmlns:v="urn:schemas-microsoft-com:vml" Requires="v">
                <p:oleObj spid="_x0000_s269400" r:id="rId8" imgW="482810" imgH="241405" progId="Equation.DSMT4">
                  <p:embed/>
                </p:oleObj>
              </mc:Choice>
              <mc:Fallback>
                <p:oleObj r:id="rId8" imgW="482810" imgH="24140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7713" y="3789364"/>
                        <a:ext cx="920750" cy="4603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48" name="Object 11"/>
          <p:cNvGraphicFramePr>
            <a:graphicFrameLocks noChangeAspect="1"/>
          </p:cNvGraphicFramePr>
          <p:nvPr/>
        </p:nvGraphicFramePr>
        <p:xfrm>
          <a:off x="3287714" y="4437064"/>
          <a:ext cx="1914525" cy="460375"/>
        </p:xfrm>
        <a:graphic>
          <a:graphicData uri="http://schemas.openxmlformats.org/presentationml/2006/ole">
            <mc:AlternateContent xmlns:mc="http://schemas.openxmlformats.org/markup-compatibility/2006">
              <mc:Choice xmlns:v="urn:schemas-microsoft-com:vml" Requires="v">
                <p:oleObj spid="_x0000_s269401" r:id="rId10" imgW="1003300" imgH="241300" progId="Equation.DSMT4">
                  <p:embed/>
                </p:oleObj>
              </mc:Choice>
              <mc:Fallback>
                <p:oleObj r:id="rId10" imgW="1003300" imgH="241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87714" y="4437064"/>
                        <a:ext cx="1914525" cy="46037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49" name="Rectangle 637"/>
          <p:cNvSpPr>
            <a:spLocks noChangeArrowheads="1"/>
          </p:cNvSpPr>
          <p:nvPr/>
        </p:nvSpPr>
        <p:spPr bwMode="auto">
          <a:xfrm>
            <a:off x="2135188" y="4437063"/>
            <a:ext cx="9685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2000" dirty="0">
                <a:solidFill>
                  <a:srgbClr val="000000"/>
                </a:solidFill>
              </a:rPr>
              <a:t>Solve: </a:t>
            </a:r>
            <a:endParaRPr lang="zh-CN" altLang="zh-CN" sz="2000" dirty="0">
              <a:solidFill>
                <a:srgbClr val="000000"/>
              </a:solidFill>
            </a:endParaRPr>
          </a:p>
        </p:txBody>
      </p:sp>
      <p:sp>
        <p:nvSpPr>
          <p:cNvPr id="13950" name="Rectangle 638"/>
          <p:cNvSpPr>
            <a:spLocks noChangeArrowheads="1"/>
          </p:cNvSpPr>
          <p:nvPr/>
        </p:nvSpPr>
        <p:spPr bwMode="auto">
          <a:xfrm>
            <a:off x="1919288" y="5229225"/>
            <a:ext cx="40322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CC"/>
                </a:solidFill>
              </a:rPr>
              <a:t>     Find the direction and the value of the corresponding physical quantities</a:t>
            </a:r>
            <a:r>
              <a:rPr lang="en-US" altLang="zh-CN" b="1" dirty="0">
                <a:solidFill>
                  <a:srgbClr val="0000CC"/>
                </a:solidFill>
              </a:rPr>
              <a:t>.</a:t>
            </a:r>
            <a:endParaRPr lang="zh-CN" altLang="zh-CN" b="1" dirty="0">
              <a:solidFill>
                <a:srgbClr val="0000CC"/>
              </a:solidFill>
            </a:endParaRPr>
          </a:p>
        </p:txBody>
      </p:sp>
      <p:grpSp>
        <p:nvGrpSpPr>
          <p:cNvPr id="234510" name="Group 5"/>
          <p:cNvGrpSpPr>
            <a:grpSpLocks/>
          </p:cNvGrpSpPr>
          <p:nvPr/>
        </p:nvGrpSpPr>
        <p:grpSpPr bwMode="auto">
          <a:xfrm>
            <a:off x="7159283" y="3363133"/>
            <a:ext cx="4852988" cy="3311525"/>
            <a:chOff x="0" y="0"/>
            <a:chExt cx="3057" cy="2086"/>
          </a:xfrm>
        </p:grpSpPr>
        <p:sp>
          <p:nvSpPr>
            <p:cNvPr id="234511" name="Rectangle 6"/>
            <p:cNvSpPr>
              <a:spLocks noChangeArrowheads="1"/>
            </p:cNvSpPr>
            <p:nvPr/>
          </p:nvSpPr>
          <p:spPr bwMode="auto">
            <a:xfrm>
              <a:off x="81" y="0"/>
              <a:ext cx="2771" cy="2086"/>
            </a:xfrm>
            <a:prstGeom prst="rect">
              <a:avLst/>
            </a:prstGeom>
            <a:solidFill>
              <a:srgbClr val="99CCFF"/>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4512" name="Text Box 7"/>
            <p:cNvSpPr txBox="1">
              <a:spLocks noChangeArrowheads="1"/>
            </p:cNvSpPr>
            <p:nvPr/>
          </p:nvSpPr>
          <p:spPr bwMode="auto">
            <a:xfrm>
              <a:off x="294" y="1800"/>
              <a:ext cx="248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8000"/>
                </a:lnSpc>
                <a:spcBef>
                  <a:spcPct val="20000"/>
                </a:spcBef>
                <a:buFont typeface="Arial" panose="020B0604020202020204" pitchFamily="34" charset="0"/>
                <a:buNone/>
              </a:pPr>
              <a:endParaRPr lang="zh-CN" altLang="zh-CN" sz="1600">
                <a:solidFill>
                  <a:srgbClr val="000000"/>
                </a:solidFill>
              </a:endParaRPr>
            </a:p>
          </p:txBody>
        </p:sp>
        <p:grpSp>
          <p:nvGrpSpPr>
            <p:cNvPr id="234513" name="Group 8"/>
            <p:cNvGrpSpPr>
              <a:grpSpLocks noChangeAspect="1"/>
            </p:cNvGrpSpPr>
            <p:nvPr/>
          </p:nvGrpSpPr>
          <p:grpSpPr bwMode="auto">
            <a:xfrm>
              <a:off x="0" y="0"/>
              <a:ext cx="3057" cy="1872"/>
              <a:chOff x="0" y="0"/>
              <a:chExt cx="3057" cy="1750"/>
            </a:xfrm>
          </p:grpSpPr>
          <p:sp>
            <p:nvSpPr>
              <p:cNvPr id="234514" name="AutoShape 9"/>
              <p:cNvSpPr>
                <a:spLocks noChangeAspect="1" noChangeArrowheads="1" noTextEdit="1"/>
              </p:cNvSpPr>
              <p:nvPr/>
            </p:nvSpPr>
            <p:spPr bwMode="auto">
              <a:xfrm>
                <a:off x="0" y="0"/>
                <a:ext cx="2994"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34515" name="Group 10"/>
              <p:cNvGrpSpPr>
                <a:grpSpLocks/>
              </p:cNvGrpSpPr>
              <p:nvPr/>
            </p:nvGrpSpPr>
            <p:grpSpPr bwMode="auto">
              <a:xfrm>
                <a:off x="489" y="670"/>
                <a:ext cx="2538" cy="1080"/>
                <a:chOff x="0" y="0"/>
                <a:chExt cx="2538" cy="1080"/>
              </a:xfrm>
            </p:grpSpPr>
            <p:sp>
              <p:nvSpPr>
                <p:cNvPr id="234516" name="Rectangle 11"/>
                <p:cNvSpPr>
                  <a:spLocks noChangeArrowheads="1"/>
                </p:cNvSpPr>
                <p:nvPr/>
              </p:nvSpPr>
              <p:spPr bwMode="auto">
                <a:xfrm>
                  <a:off x="2510" y="954"/>
                  <a:ext cx="2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400">
                      <a:solidFill>
                        <a:srgbClr val="000000"/>
                      </a:solidFill>
                      <a:latin typeface="Times New Roman" panose="02020603050405020304" pitchFamily="18" charset="0"/>
                    </a:rPr>
                    <a:t> </a:t>
                  </a:r>
                  <a:endParaRPr lang="zh-CN" altLang="zh-CN" sz="2800">
                    <a:solidFill>
                      <a:srgbClr val="000000"/>
                    </a:solidFill>
                  </a:endParaRPr>
                </a:p>
              </p:txBody>
            </p:sp>
            <p:sp>
              <p:nvSpPr>
                <p:cNvPr id="234517" name="Freeform 12"/>
                <p:cNvSpPr>
                  <a:spLocks/>
                </p:cNvSpPr>
                <p:nvPr/>
              </p:nvSpPr>
              <p:spPr bwMode="auto">
                <a:xfrm>
                  <a:off x="181" y="0"/>
                  <a:ext cx="146" cy="132"/>
                </a:xfrm>
                <a:custGeom>
                  <a:avLst/>
                  <a:gdLst>
                    <a:gd name="T0" fmla="*/ 9 w 146"/>
                    <a:gd name="T1" fmla="*/ 131 h 132"/>
                    <a:gd name="T2" fmla="*/ 0 w 146"/>
                    <a:gd name="T3" fmla="*/ 132 h 132"/>
                    <a:gd name="T4" fmla="*/ 137 w 146"/>
                    <a:gd name="T5" fmla="*/ 2 h 132"/>
                    <a:gd name="T6" fmla="*/ 146 w 146"/>
                    <a:gd name="T7" fmla="*/ 0 h 132"/>
                    <a:gd name="T8" fmla="*/ 9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1"/>
                      </a:moveTo>
                      <a:lnTo>
                        <a:pt x="0" y="132"/>
                      </a:lnTo>
                      <a:lnTo>
                        <a:pt x="137" y="2"/>
                      </a:lnTo>
                      <a:lnTo>
                        <a:pt x="146" y="0"/>
                      </a:lnTo>
                      <a:lnTo>
                        <a:pt x="9"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18" name="Line 13"/>
                <p:cNvSpPr>
                  <a:spLocks noChangeShapeType="1"/>
                </p:cNvSpPr>
                <p:nvPr/>
              </p:nvSpPr>
              <p:spPr bwMode="auto">
                <a:xfrm flipV="1">
                  <a:off x="190" y="0"/>
                  <a:ext cx="137"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19" name="Freeform 14"/>
                <p:cNvSpPr>
                  <a:spLocks/>
                </p:cNvSpPr>
                <p:nvPr/>
              </p:nvSpPr>
              <p:spPr bwMode="auto">
                <a:xfrm>
                  <a:off x="185" y="0"/>
                  <a:ext cx="142" cy="132"/>
                </a:xfrm>
                <a:custGeom>
                  <a:avLst/>
                  <a:gdLst>
                    <a:gd name="T0" fmla="*/ 5 w 142"/>
                    <a:gd name="T1" fmla="*/ 131 h 132"/>
                    <a:gd name="T2" fmla="*/ 0 w 142"/>
                    <a:gd name="T3" fmla="*/ 132 h 132"/>
                    <a:gd name="T4" fmla="*/ 137 w 142"/>
                    <a:gd name="T5" fmla="*/ 2 h 132"/>
                    <a:gd name="T6" fmla="*/ 142 w 142"/>
                    <a:gd name="T7" fmla="*/ 0 h 132"/>
                    <a:gd name="T8" fmla="*/ 5 w 142"/>
                    <a:gd name="T9" fmla="*/ 131 h 132"/>
                    <a:gd name="T10" fmla="*/ 0 60000 65536"/>
                    <a:gd name="T11" fmla="*/ 0 60000 65536"/>
                    <a:gd name="T12" fmla="*/ 0 60000 65536"/>
                    <a:gd name="T13" fmla="*/ 0 60000 65536"/>
                    <a:gd name="T14" fmla="*/ 0 60000 65536"/>
                    <a:gd name="T15" fmla="*/ 0 w 142"/>
                    <a:gd name="T16" fmla="*/ 0 h 132"/>
                    <a:gd name="T17" fmla="*/ 142 w 142"/>
                    <a:gd name="T18" fmla="*/ 132 h 132"/>
                  </a:gdLst>
                  <a:ahLst/>
                  <a:cxnLst>
                    <a:cxn ang="T10">
                      <a:pos x="T0" y="T1"/>
                    </a:cxn>
                    <a:cxn ang="T11">
                      <a:pos x="T2" y="T3"/>
                    </a:cxn>
                    <a:cxn ang="T12">
                      <a:pos x="T4" y="T5"/>
                    </a:cxn>
                    <a:cxn ang="T13">
                      <a:pos x="T6" y="T7"/>
                    </a:cxn>
                    <a:cxn ang="T14">
                      <a:pos x="T8" y="T9"/>
                    </a:cxn>
                  </a:cxnLst>
                  <a:rect l="T15" t="T16" r="T17" b="T18"/>
                  <a:pathLst>
                    <a:path w="142" h="132">
                      <a:moveTo>
                        <a:pt x="5" y="131"/>
                      </a:moveTo>
                      <a:lnTo>
                        <a:pt x="0" y="132"/>
                      </a:lnTo>
                      <a:lnTo>
                        <a:pt x="137" y="2"/>
                      </a:lnTo>
                      <a:lnTo>
                        <a:pt x="142" y="0"/>
                      </a:lnTo>
                      <a:lnTo>
                        <a:pt x="5"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0" name="Freeform 15"/>
                <p:cNvSpPr>
                  <a:spLocks/>
                </p:cNvSpPr>
                <p:nvPr/>
              </p:nvSpPr>
              <p:spPr bwMode="auto">
                <a:xfrm>
                  <a:off x="181" y="2"/>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1" name="Freeform 16"/>
                <p:cNvSpPr>
                  <a:spLocks/>
                </p:cNvSpPr>
                <p:nvPr/>
              </p:nvSpPr>
              <p:spPr bwMode="auto">
                <a:xfrm>
                  <a:off x="172" y="2"/>
                  <a:ext cx="146" cy="130"/>
                </a:xfrm>
                <a:custGeom>
                  <a:avLst/>
                  <a:gdLst>
                    <a:gd name="T0" fmla="*/ 9 w 146"/>
                    <a:gd name="T1" fmla="*/ 130 h 130"/>
                    <a:gd name="T2" fmla="*/ 0 w 146"/>
                    <a:gd name="T3" fmla="*/ 130 h 130"/>
                    <a:gd name="T4" fmla="*/ 137 w 146"/>
                    <a:gd name="T5" fmla="*/ 0 h 130"/>
                    <a:gd name="T6" fmla="*/ 146 w 146"/>
                    <a:gd name="T7" fmla="*/ 0 h 130"/>
                    <a:gd name="T8" fmla="*/ 9 w 146"/>
                    <a:gd name="T9" fmla="*/ 130 h 130"/>
                    <a:gd name="T10" fmla="*/ 0 60000 65536"/>
                    <a:gd name="T11" fmla="*/ 0 60000 65536"/>
                    <a:gd name="T12" fmla="*/ 0 60000 65536"/>
                    <a:gd name="T13" fmla="*/ 0 60000 65536"/>
                    <a:gd name="T14" fmla="*/ 0 60000 65536"/>
                    <a:gd name="T15" fmla="*/ 0 w 146"/>
                    <a:gd name="T16" fmla="*/ 0 h 130"/>
                    <a:gd name="T17" fmla="*/ 146 w 146"/>
                    <a:gd name="T18" fmla="*/ 130 h 130"/>
                  </a:gdLst>
                  <a:ahLst/>
                  <a:cxnLst>
                    <a:cxn ang="T10">
                      <a:pos x="T0" y="T1"/>
                    </a:cxn>
                    <a:cxn ang="T11">
                      <a:pos x="T2" y="T3"/>
                    </a:cxn>
                    <a:cxn ang="T12">
                      <a:pos x="T4" y="T5"/>
                    </a:cxn>
                    <a:cxn ang="T13">
                      <a:pos x="T6" y="T7"/>
                    </a:cxn>
                    <a:cxn ang="T14">
                      <a:pos x="T8" y="T9"/>
                    </a:cxn>
                  </a:cxnLst>
                  <a:rect l="T15" t="T16" r="T17" b="T18"/>
                  <a:pathLst>
                    <a:path w="146" h="130">
                      <a:moveTo>
                        <a:pt x="9" y="130"/>
                      </a:moveTo>
                      <a:lnTo>
                        <a:pt x="0" y="130"/>
                      </a:lnTo>
                      <a:lnTo>
                        <a:pt x="137" y="0"/>
                      </a:lnTo>
                      <a:lnTo>
                        <a:pt x="146" y="0"/>
                      </a:lnTo>
                      <a:lnTo>
                        <a:pt x="9"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2" name="Line 17"/>
                <p:cNvSpPr>
                  <a:spLocks noChangeShapeType="1"/>
                </p:cNvSpPr>
                <p:nvPr/>
              </p:nvSpPr>
              <p:spPr bwMode="auto">
                <a:xfrm flipV="1">
                  <a:off x="181" y="2"/>
                  <a:ext cx="137" cy="130"/>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23" name="Freeform 18"/>
                <p:cNvSpPr>
                  <a:spLocks/>
                </p:cNvSpPr>
                <p:nvPr/>
              </p:nvSpPr>
              <p:spPr bwMode="auto">
                <a:xfrm>
                  <a:off x="177" y="2"/>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4" name="Freeform 19"/>
                <p:cNvSpPr>
                  <a:spLocks/>
                </p:cNvSpPr>
                <p:nvPr/>
              </p:nvSpPr>
              <p:spPr bwMode="auto">
                <a:xfrm>
                  <a:off x="175" y="2"/>
                  <a:ext cx="139" cy="130"/>
                </a:xfrm>
                <a:custGeom>
                  <a:avLst/>
                  <a:gdLst>
                    <a:gd name="T0" fmla="*/ 2 w 139"/>
                    <a:gd name="T1" fmla="*/ 130 h 130"/>
                    <a:gd name="T2" fmla="*/ 0 w 139"/>
                    <a:gd name="T3" fmla="*/ 130 h 130"/>
                    <a:gd name="T4" fmla="*/ 137 w 139"/>
                    <a:gd name="T5" fmla="*/ 0 h 130"/>
                    <a:gd name="T6" fmla="*/ 139 w 139"/>
                    <a:gd name="T7" fmla="*/ 0 h 130"/>
                    <a:gd name="T8" fmla="*/ 2 w 139"/>
                    <a:gd name="T9" fmla="*/ 130 h 130"/>
                    <a:gd name="T10" fmla="*/ 0 60000 65536"/>
                    <a:gd name="T11" fmla="*/ 0 60000 65536"/>
                    <a:gd name="T12" fmla="*/ 0 60000 65536"/>
                    <a:gd name="T13" fmla="*/ 0 60000 65536"/>
                    <a:gd name="T14" fmla="*/ 0 60000 65536"/>
                    <a:gd name="T15" fmla="*/ 0 w 139"/>
                    <a:gd name="T16" fmla="*/ 0 h 130"/>
                    <a:gd name="T17" fmla="*/ 139 w 139"/>
                    <a:gd name="T18" fmla="*/ 130 h 130"/>
                  </a:gdLst>
                  <a:ahLst/>
                  <a:cxnLst>
                    <a:cxn ang="T10">
                      <a:pos x="T0" y="T1"/>
                    </a:cxn>
                    <a:cxn ang="T11">
                      <a:pos x="T2" y="T3"/>
                    </a:cxn>
                    <a:cxn ang="T12">
                      <a:pos x="T4" y="T5"/>
                    </a:cxn>
                    <a:cxn ang="T13">
                      <a:pos x="T6" y="T7"/>
                    </a:cxn>
                    <a:cxn ang="T14">
                      <a:pos x="T8" y="T9"/>
                    </a:cxn>
                  </a:cxnLst>
                  <a:rect l="T15" t="T16" r="T17" b="T18"/>
                  <a:pathLst>
                    <a:path w="139" h="130">
                      <a:moveTo>
                        <a:pt x="2" y="130"/>
                      </a:moveTo>
                      <a:lnTo>
                        <a:pt x="0" y="130"/>
                      </a:lnTo>
                      <a:lnTo>
                        <a:pt x="137" y="0"/>
                      </a:lnTo>
                      <a:lnTo>
                        <a:pt x="139" y="0"/>
                      </a:lnTo>
                      <a:lnTo>
                        <a:pt x="2"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5" name="Freeform 20"/>
                <p:cNvSpPr>
                  <a:spLocks/>
                </p:cNvSpPr>
                <p:nvPr/>
              </p:nvSpPr>
              <p:spPr bwMode="auto">
                <a:xfrm>
                  <a:off x="172" y="2"/>
                  <a:ext cx="140" cy="130"/>
                </a:xfrm>
                <a:custGeom>
                  <a:avLst/>
                  <a:gdLst>
                    <a:gd name="T0" fmla="*/ 3 w 140"/>
                    <a:gd name="T1" fmla="*/ 130 h 130"/>
                    <a:gd name="T2" fmla="*/ 0 w 140"/>
                    <a:gd name="T3" fmla="*/ 130 h 130"/>
                    <a:gd name="T4" fmla="*/ 137 w 140"/>
                    <a:gd name="T5" fmla="*/ 0 h 130"/>
                    <a:gd name="T6" fmla="*/ 140 w 140"/>
                    <a:gd name="T7" fmla="*/ 0 h 130"/>
                    <a:gd name="T8" fmla="*/ 3 w 140"/>
                    <a:gd name="T9" fmla="*/ 130 h 130"/>
                    <a:gd name="T10" fmla="*/ 0 60000 65536"/>
                    <a:gd name="T11" fmla="*/ 0 60000 65536"/>
                    <a:gd name="T12" fmla="*/ 0 60000 65536"/>
                    <a:gd name="T13" fmla="*/ 0 60000 65536"/>
                    <a:gd name="T14" fmla="*/ 0 60000 65536"/>
                    <a:gd name="T15" fmla="*/ 0 w 140"/>
                    <a:gd name="T16" fmla="*/ 0 h 130"/>
                    <a:gd name="T17" fmla="*/ 140 w 140"/>
                    <a:gd name="T18" fmla="*/ 130 h 130"/>
                  </a:gdLst>
                  <a:ahLst/>
                  <a:cxnLst>
                    <a:cxn ang="T10">
                      <a:pos x="T0" y="T1"/>
                    </a:cxn>
                    <a:cxn ang="T11">
                      <a:pos x="T2" y="T3"/>
                    </a:cxn>
                    <a:cxn ang="T12">
                      <a:pos x="T4" y="T5"/>
                    </a:cxn>
                    <a:cxn ang="T13">
                      <a:pos x="T6" y="T7"/>
                    </a:cxn>
                    <a:cxn ang="T14">
                      <a:pos x="T8" y="T9"/>
                    </a:cxn>
                  </a:cxnLst>
                  <a:rect l="T15" t="T16" r="T17" b="T18"/>
                  <a:pathLst>
                    <a:path w="140" h="130">
                      <a:moveTo>
                        <a:pt x="3" y="130"/>
                      </a:moveTo>
                      <a:lnTo>
                        <a:pt x="0" y="130"/>
                      </a:lnTo>
                      <a:lnTo>
                        <a:pt x="137" y="0"/>
                      </a:lnTo>
                      <a:lnTo>
                        <a:pt x="140" y="0"/>
                      </a:lnTo>
                      <a:lnTo>
                        <a:pt x="3"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6" name="Freeform 21"/>
                <p:cNvSpPr>
                  <a:spLocks/>
                </p:cNvSpPr>
                <p:nvPr/>
              </p:nvSpPr>
              <p:spPr bwMode="auto">
                <a:xfrm>
                  <a:off x="163" y="2"/>
                  <a:ext cx="146" cy="131"/>
                </a:xfrm>
                <a:custGeom>
                  <a:avLst/>
                  <a:gdLst>
                    <a:gd name="T0" fmla="*/ 9 w 146"/>
                    <a:gd name="T1" fmla="*/ 130 h 131"/>
                    <a:gd name="T2" fmla="*/ 0 w 146"/>
                    <a:gd name="T3" fmla="*/ 131 h 131"/>
                    <a:gd name="T4" fmla="*/ 137 w 146"/>
                    <a:gd name="T5" fmla="*/ 1 h 131"/>
                    <a:gd name="T6" fmla="*/ 146 w 146"/>
                    <a:gd name="T7" fmla="*/ 0 h 131"/>
                    <a:gd name="T8" fmla="*/ 9 w 146"/>
                    <a:gd name="T9" fmla="*/ 130 h 131"/>
                    <a:gd name="T10" fmla="*/ 0 60000 65536"/>
                    <a:gd name="T11" fmla="*/ 0 60000 65536"/>
                    <a:gd name="T12" fmla="*/ 0 60000 65536"/>
                    <a:gd name="T13" fmla="*/ 0 60000 65536"/>
                    <a:gd name="T14" fmla="*/ 0 60000 65536"/>
                    <a:gd name="T15" fmla="*/ 0 w 146"/>
                    <a:gd name="T16" fmla="*/ 0 h 131"/>
                    <a:gd name="T17" fmla="*/ 146 w 146"/>
                    <a:gd name="T18" fmla="*/ 131 h 131"/>
                  </a:gdLst>
                  <a:ahLst/>
                  <a:cxnLst>
                    <a:cxn ang="T10">
                      <a:pos x="T0" y="T1"/>
                    </a:cxn>
                    <a:cxn ang="T11">
                      <a:pos x="T2" y="T3"/>
                    </a:cxn>
                    <a:cxn ang="T12">
                      <a:pos x="T4" y="T5"/>
                    </a:cxn>
                    <a:cxn ang="T13">
                      <a:pos x="T6" y="T7"/>
                    </a:cxn>
                    <a:cxn ang="T14">
                      <a:pos x="T8" y="T9"/>
                    </a:cxn>
                  </a:cxnLst>
                  <a:rect l="T15" t="T16" r="T17" b="T18"/>
                  <a:pathLst>
                    <a:path w="146" h="131">
                      <a:moveTo>
                        <a:pt x="9" y="130"/>
                      </a:moveTo>
                      <a:lnTo>
                        <a:pt x="0" y="131"/>
                      </a:lnTo>
                      <a:lnTo>
                        <a:pt x="137" y="1"/>
                      </a:lnTo>
                      <a:lnTo>
                        <a:pt x="146" y="0"/>
                      </a:lnTo>
                      <a:lnTo>
                        <a:pt x="9"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7" name="Line 22"/>
                <p:cNvSpPr>
                  <a:spLocks noChangeShapeType="1"/>
                </p:cNvSpPr>
                <p:nvPr/>
              </p:nvSpPr>
              <p:spPr bwMode="auto">
                <a:xfrm flipV="1">
                  <a:off x="172" y="2"/>
                  <a:ext cx="137" cy="130"/>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28" name="Freeform 23"/>
                <p:cNvSpPr>
                  <a:spLocks/>
                </p:cNvSpPr>
                <p:nvPr/>
              </p:nvSpPr>
              <p:spPr bwMode="auto">
                <a:xfrm>
                  <a:off x="167" y="2"/>
                  <a:ext cx="142" cy="131"/>
                </a:xfrm>
                <a:custGeom>
                  <a:avLst/>
                  <a:gdLst>
                    <a:gd name="T0" fmla="*/ 5 w 142"/>
                    <a:gd name="T1" fmla="*/ 130 h 131"/>
                    <a:gd name="T2" fmla="*/ 0 w 142"/>
                    <a:gd name="T3" fmla="*/ 131 h 131"/>
                    <a:gd name="T4" fmla="*/ 138 w 142"/>
                    <a:gd name="T5" fmla="*/ 1 h 131"/>
                    <a:gd name="T6" fmla="*/ 142 w 142"/>
                    <a:gd name="T7" fmla="*/ 0 h 131"/>
                    <a:gd name="T8" fmla="*/ 5 w 142"/>
                    <a:gd name="T9" fmla="*/ 130 h 131"/>
                    <a:gd name="T10" fmla="*/ 0 60000 65536"/>
                    <a:gd name="T11" fmla="*/ 0 60000 65536"/>
                    <a:gd name="T12" fmla="*/ 0 60000 65536"/>
                    <a:gd name="T13" fmla="*/ 0 60000 65536"/>
                    <a:gd name="T14" fmla="*/ 0 60000 65536"/>
                    <a:gd name="T15" fmla="*/ 0 w 142"/>
                    <a:gd name="T16" fmla="*/ 0 h 131"/>
                    <a:gd name="T17" fmla="*/ 142 w 142"/>
                    <a:gd name="T18" fmla="*/ 131 h 131"/>
                  </a:gdLst>
                  <a:ahLst/>
                  <a:cxnLst>
                    <a:cxn ang="T10">
                      <a:pos x="T0" y="T1"/>
                    </a:cxn>
                    <a:cxn ang="T11">
                      <a:pos x="T2" y="T3"/>
                    </a:cxn>
                    <a:cxn ang="T12">
                      <a:pos x="T4" y="T5"/>
                    </a:cxn>
                    <a:cxn ang="T13">
                      <a:pos x="T6" y="T7"/>
                    </a:cxn>
                    <a:cxn ang="T14">
                      <a:pos x="T8" y="T9"/>
                    </a:cxn>
                  </a:cxnLst>
                  <a:rect l="T15" t="T16" r="T17" b="T18"/>
                  <a:pathLst>
                    <a:path w="142" h="131">
                      <a:moveTo>
                        <a:pt x="5" y="130"/>
                      </a:moveTo>
                      <a:lnTo>
                        <a:pt x="0" y="131"/>
                      </a:lnTo>
                      <a:lnTo>
                        <a:pt x="138" y="1"/>
                      </a:lnTo>
                      <a:lnTo>
                        <a:pt x="142" y="0"/>
                      </a:lnTo>
                      <a:lnTo>
                        <a:pt x="5"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29" name="Freeform 24"/>
                <p:cNvSpPr>
                  <a:spLocks/>
                </p:cNvSpPr>
                <p:nvPr/>
              </p:nvSpPr>
              <p:spPr bwMode="auto">
                <a:xfrm>
                  <a:off x="163" y="3"/>
                  <a:ext cx="142" cy="130"/>
                </a:xfrm>
                <a:custGeom>
                  <a:avLst/>
                  <a:gdLst>
                    <a:gd name="T0" fmla="*/ 4 w 142"/>
                    <a:gd name="T1" fmla="*/ 130 h 130"/>
                    <a:gd name="T2" fmla="*/ 0 w 142"/>
                    <a:gd name="T3" fmla="*/ 130 h 130"/>
                    <a:gd name="T4" fmla="*/ 137 w 142"/>
                    <a:gd name="T5" fmla="*/ 0 h 130"/>
                    <a:gd name="T6" fmla="*/ 142 w 142"/>
                    <a:gd name="T7" fmla="*/ 0 h 130"/>
                    <a:gd name="T8" fmla="*/ 4 w 142"/>
                    <a:gd name="T9" fmla="*/ 130 h 130"/>
                    <a:gd name="T10" fmla="*/ 0 60000 65536"/>
                    <a:gd name="T11" fmla="*/ 0 60000 65536"/>
                    <a:gd name="T12" fmla="*/ 0 60000 65536"/>
                    <a:gd name="T13" fmla="*/ 0 60000 65536"/>
                    <a:gd name="T14" fmla="*/ 0 60000 65536"/>
                    <a:gd name="T15" fmla="*/ 0 w 142"/>
                    <a:gd name="T16" fmla="*/ 0 h 130"/>
                    <a:gd name="T17" fmla="*/ 142 w 142"/>
                    <a:gd name="T18" fmla="*/ 130 h 130"/>
                  </a:gdLst>
                  <a:ahLst/>
                  <a:cxnLst>
                    <a:cxn ang="T10">
                      <a:pos x="T0" y="T1"/>
                    </a:cxn>
                    <a:cxn ang="T11">
                      <a:pos x="T2" y="T3"/>
                    </a:cxn>
                    <a:cxn ang="T12">
                      <a:pos x="T4" y="T5"/>
                    </a:cxn>
                    <a:cxn ang="T13">
                      <a:pos x="T6" y="T7"/>
                    </a:cxn>
                    <a:cxn ang="T14">
                      <a:pos x="T8" y="T9"/>
                    </a:cxn>
                  </a:cxnLst>
                  <a:rect l="T15" t="T16" r="T17" b="T18"/>
                  <a:pathLst>
                    <a:path w="142" h="130">
                      <a:moveTo>
                        <a:pt x="4" y="130"/>
                      </a:moveTo>
                      <a:lnTo>
                        <a:pt x="0" y="130"/>
                      </a:lnTo>
                      <a:lnTo>
                        <a:pt x="137" y="0"/>
                      </a:lnTo>
                      <a:lnTo>
                        <a:pt x="142" y="0"/>
                      </a:lnTo>
                      <a:lnTo>
                        <a:pt x="4" y="130"/>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30" name="Freeform 25"/>
                <p:cNvSpPr>
                  <a:spLocks/>
                </p:cNvSpPr>
                <p:nvPr/>
              </p:nvSpPr>
              <p:spPr bwMode="auto">
                <a:xfrm>
                  <a:off x="161" y="3"/>
                  <a:ext cx="139" cy="133"/>
                </a:xfrm>
                <a:custGeom>
                  <a:avLst/>
                  <a:gdLst>
                    <a:gd name="T0" fmla="*/ 2 w 139"/>
                    <a:gd name="T1" fmla="*/ 130 h 133"/>
                    <a:gd name="T2" fmla="*/ 0 w 139"/>
                    <a:gd name="T3" fmla="*/ 133 h 133"/>
                    <a:gd name="T4" fmla="*/ 137 w 139"/>
                    <a:gd name="T5" fmla="*/ 2 h 133"/>
                    <a:gd name="T6" fmla="*/ 139 w 139"/>
                    <a:gd name="T7" fmla="*/ 0 h 133"/>
                    <a:gd name="T8" fmla="*/ 2 w 139"/>
                    <a:gd name="T9" fmla="*/ 130 h 133"/>
                    <a:gd name="T10" fmla="*/ 0 60000 65536"/>
                    <a:gd name="T11" fmla="*/ 0 60000 65536"/>
                    <a:gd name="T12" fmla="*/ 0 60000 65536"/>
                    <a:gd name="T13" fmla="*/ 0 60000 65536"/>
                    <a:gd name="T14" fmla="*/ 0 60000 65536"/>
                    <a:gd name="T15" fmla="*/ 0 w 139"/>
                    <a:gd name="T16" fmla="*/ 0 h 133"/>
                    <a:gd name="T17" fmla="*/ 139 w 139"/>
                    <a:gd name="T18" fmla="*/ 133 h 133"/>
                  </a:gdLst>
                  <a:ahLst/>
                  <a:cxnLst>
                    <a:cxn ang="T10">
                      <a:pos x="T0" y="T1"/>
                    </a:cxn>
                    <a:cxn ang="T11">
                      <a:pos x="T2" y="T3"/>
                    </a:cxn>
                    <a:cxn ang="T12">
                      <a:pos x="T4" y="T5"/>
                    </a:cxn>
                    <a:cxn ang="T13">
                      <a:pos x="T6" y="T7"/>
                    </a:cxn>
                    <a:cxn ang="T14">
                      <a:pos x="T8" y="T9"/>
                    </a:cxn>
                  </a:cxnLst>
                  <a:rect l="T15" t="T16" r="T17" b="T18"/>
                  <a:pathLst>
                    <a:path w="139" h="133">
                      <a:moveTo>
                        <a:pt x="2" y="130"/>
                      </a:moveTo>
                      <a:lnTo>
                        <a:pt x="0" y="133"/>
                      </a:lnTo>
                      <a:lnTo>
                        <a:pt x="137" y="2"/>
                      </a:lnTo>
                      <a:lnTo>
                        <a:pt x="139" y="0"/>
                      </a:lnTo>
                      <a:lnTo>
                        <a:pt x="2" y="130"/>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31" name="Line 26"/>
                <p:cNvSpPr>
                  <a:spLocks noChangeShapeType="1"/>
                </p:cNvSpPr>
                <p:nvPr/>
              </p:nvSpPr>
              <p:spPr bwMode="auto">
                <a:xfrm flipV="1">
                  <a:off x="163" y="3"/>
                  <a:ext cx="137" cy="130"/>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32" name="Freeform 27"/>
                <p:cNvSpPr>
                  <a:spLocks/>
                </p:cNvSpPr>
                <p:nvPr/>
              </p:nvSpPr>
              <p:spPr bwMode="auto">
                <a:xfrm>
                  <a:off x="139" y="391"/>
                  <a:ext cx="144" cy="137"/>
                </a:xfrm>
                <a:custGeom>
                  <a:avLst/>
                  <a:gdLst>
                    <a:gd name="T0" fmla="*/ 6 w 144"/>
                    <a:gd name="T1" fmla="*/ 130 h 137"/>
                    <a:gd name="T2" fmla="*/ 0 w 144"/>
                    <a:gd name="T3" fmla="*/ 137 h 137"/>
                    <a:gd name="T4" fmla="*/ 137 w 144"/>
                    <a:gd name="T5" fmla="*/ 6 h 137"/>
                    <a:gd name="T6" fmla="*/ 144 w 144"/>
                    <a:gd name="T7" fmla="*/ 0 h 137"/>
                    <a:gd name="T8" fmla="*/ 6 w 144"/>
                    <a:gd name="T9" fmla="*/ 130 h 137"/>
                    <a:gd name="T10" fmla="*/ 0 60000 65536"/>
                    <a:gd name="T11" fmla="*/ 0 60000 65536"/>
                    <a:gd name="T12" fmla="*/ 0 60000 65536"/>
                    <a:gd name="T13" fmla="*/ 0 60000 65536"/>
                    <a:gd name="T14" fmla="*/ 0 60000 65536"/>
                    <a:gd name="T15" fmla="*/ 0 w 144"/>
                    <a:gd name="T16" fmla="*/ 0 h 137"/>
                    <a:gd name="T17" fmla="*/ 144 w 144"/>
                    <a:gd name="T18" fmla="*/ 137 h 137"/>
                  </a:gdLst>
                  <a:ahLst/>
                  <a:cxnLst>
                    <a:cxn ang="T10">
                      <a:pos x="T0" y="T1"/>
                    </a:cxn>
                    <a:cxn ang="T11">
                      <a:pos x="T2" y="T3"/>
                    </a:cxn>
                    <a:cxn ang="T12">
                      <a:pos x="T4" y="T5"/>
                    </a:cxn>
                    <a:cxn ang="T13">
                      <a:pos x="T6" y="T7"/>
                    </a:cxn>
                    <a:cxn ang="T14">
                      <a:pos x="T8" y="T9"/>
                    </a:cxn>
                  </a:cxnLst>
                  <a:rect l="T15" t="T16" r="T17" b="T18"/>
                  <a:pathLst>
                    <a:path w="144" h="137">
                      <a:moveTo>
                        <a:pt x="6" y="130"/>
                      </a:moveTo>
                      <a:lnTo>
                        <a:pt x="0" y="137"/>
                      </a:lnTo>
                      <a:lnTo>
                        <a:pt x="137" y="6"/>
                      </a:lnTo>
                      <a:lnTo>
                        <a:pt x="144" y="0"/>
                      </a:lnTo>
                      <a:lnTo>
                        <a:pt x="6" y="130"/>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33" name="Line 28"/>
                <p:cNvSpPr>
                  <a:spLocks noChangeShapeType="1"/>
                </p:cNvSpPr>
                <p:nvPr/>
              </p:nvSpPr>
              <p:spPr bwMode="auto">
                <a:xfrm flipV="1">
                  <a:off x="145" y="391"/>
                  <a:ext cx="138" cy="130"/>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34" name="Freeform 29"/>
                <p:cNvSpPr>
                  <a:spLocks/>
                </p:cNvSpPr>
                <p:nvPr/>
              </p:nvSpPr>
              <p:spPr bwMode="auto">
                <a:xfrm>
                  <a:off x="133" y="397"/>
                  <a:ext cx="143" cy="134"/>
                </a:xfrm>
                <a:custGeom>
                  <a:avLst/>
                  <a:gdLst>
                    <a:gd name="T0" fmla="*/ 6 w 143"/>
                    <a:gd name="T1" fmla="*/ 131 h 134"/>
                    <a:gd name="T2" fmla="*/ 0 w 143"/>
                    <a:gd name="T3" fmla="*/ 134 h 134"/>
                    <a:gd name="T4" fmla="*/ 137 w 143"/>
                    <a:gd name="T5" fmla="*/ 4 h 134"/>
                    <a:gd name="T6" fmla="*/ 143 w 143"/>
                    <a:gd name="T7" fmla="*/ 0 h 134"/>
                    <a:gd name="T8" fmla="*/ 6 w 143"/>
                    <a:gd name="T9" fmla="*/ 131 h 134"/>
                    <a:gd name="T10" fmla="*/ 0 60000 65536"/>
                    <a:gd name="T11" fmla="*/ 0 60000 65536"/>
                    <a:gd name="T12" fmla="*/ 0 60000 65536"/>
                    <a:gd name="T13" fmla="*/ 0 60000 65536"/>
                    <a:gd name="T14" fmla="*/ 0 60000 65536"/>
                    <a:gd name="T15" fmla="*/ 0 w 143"/>
                    <a:gd name="T16" fmla="*/ 0 h 134"/>
                    <a:gd name="T17" fmla="*/ 143 w 143"/>
                    <a:gd name="T18" fmla="*/ 134 h 134"/>
                  </a:gdLst>
                  <a:ahLst/>
                  <a:cxnLst>
                    <a:cxn ang="T10">
                      <a:pos x="T0" y="T1"/>
                    </a:cxn>
                    <a:cxn ang="T11">
                      <a:pos x="T2" y="T3"/>
                    </a:cxn>
                    <a:cxn ang="T12">
                      <a:pos x="T4" y="T5"/>
                    </a:cxn>
                    <a:cxn ang="T13">
                      <a:pos x="T6" y="T7"/>
                    </a:cxn>
                    <a:cxn ang="T14">
                      <a:pos x="T8" y="T9"/>
                    </a:cxn>
                  </a:cxnLst>
                  <a:rect l="T15" t="T16" r="T17" b="T18"/>
                  <a:pathLst>
                    <a:path w="143" h="134">
                      <a:moveTo>
                        <a:pt x="6" y="131"/>
                      </a:moveTo>
                      <a:lnTo>
                        <a:pt x="0" y="134"/>
                      </a:lnTo>
                      <a:lnTo>
                        <a:pt x="137" y="4"/>
                      </a:lnTo>
                      <a:lnTo>
                        <a:pt x="143" y="0"/>
                      </a:lnTo>
                      <a:lnTo>
                        <a:pt x="6"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35" name="Line 30"/>
                <p:cNvSpPr>
                  <a:spLocks noChangeShapeType="1"/>
                </p:cNvSpPr>
                <p:nvPr/>
              </p:nvSpPr>
              <p:spPr bwMode="auto">
                <a:xfrm flipV="1">
                  <a:off x="139" y="397"/>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36" name="Freeform 31"/>
                <p:cNvSpPr>
                  <a:spLocks/>
                </p:cNvSpPr>
                <p:nvPr/>
              </p:nvSpPr>
              <p:spPr bwMode="auto">
                <a:xfrm>
                  <a:off x="2171" y="316"/>
                  <a:ext cx="145" cy="215"/>
                </a:xfrm>
                <a:custGeom>
                  <a:avLst/>
                  <a:gdLst>
                    <a:gd name="T0" fmla="*/ 0 w 145"/>
                    <a:gd name="T1" fmla="*/ 215 h 215"/>
                    <a:gd name="T2" fmla="*/ 8 w 145"/>
                    <a:gd name="T3" fmla="*/ 130 h 215"/>
                    <a:gd name="T4" fmla="*/ 145 w 145"/>
                    <a:gd name="T5" fmla="*/ 0 h 215"/>
                    <a:gd name="T6" fmla="*/ 137 w 145"/>
                    <a:gd name="T7" fmla="*/ 85 h 215"/>
                    <a:gd name="T8" fmla="*/ 0 w 145"/>
                    <a:gd name="T9" fmla="*/ 215 h 215"/>
                    <a:gd name="T10" fmla="*/ 0 60000 65536"/>
                    <a:gd name="T11" fmla="*/ 0 60000 65536"/>
                    <a:gd name="T12" fmla="*/ 0 60000 65536"/>
                    <a:gd name="T13" fmla="*/ 0 60000 65536"/>
                    <a:gd name="T14" fmla="*/ 0 60000 65536"/>
                    <a:gd name="T15" fmla="*/ 0 w 145"/>
                    <a:gd name="T16" fmla="*/ 0 h 215"/>
                    <a:gd name="T17" fmla="*/ 145 w 145"/>
                    <a:gd name="T18" fmla="*/ 215 h 215"/>
                  </a:gdLst>
                  <a:ahLst/>
                  <a:cxnLst>
                    <a:cxn ang="T10">
                      <a:pos x="T0" y="T1"/>
                    </a:cxn>
                    <a:cxn ang="T11">
                      <a:pos x="T2" y="T3"/>
                    </a:cxn>
                    <a:cxn ang="T12">
                      <a:pos x="T4" y="T5"/>
                    </a:cxn>
                    <a:cxn ang="T13">
                      <a:pos x="T6" y="T7"/>
                    </a:cxn>
                    <a:cxn ang="T14">
                      <a:pos x="T8" y="T9"/>
                    </a:cxn>
                  </a:cxnLst>
                  <a:rect l="T15" t="T16" r="T17" b="T18"/>
                  <a:pathLst>
                    <a:path w="145" h="215">
                      <a:moveTo>
                        <a:pt x="0" y="215"/>
                      </a:moveTo>
                      <a:lnTo>
                        <a:pt x="8" y="130"/>
                      </a:lnTo>
                      <a:lnTo>
                        <a:pt x="145" y="0"/>
                      </a:lnTo>
                      <a:lnTo>
                        <a:pt x="137" y="85"/>
                      </a:lnTo>
                      <a:lnTo>
                        <a:pt x="0" y="215"/>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37" name="Line 32"/>
                <p:cNvSpPr>
                  <a:spLocks noChangeShapeType="1"/>
                </p:cNvSpPr>
                <p:nvPr/>
              </p:nvSpPr>
              <p:spPr bwMode="auto">
                <a:xfrm flipV="1">
                  <a:off x="2171" y="401"/>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38" name="Freeform 33"/>
                <p:cNvSpPr>
                  <a:spLocks/>
                </p:cNvSpPr>
                <p:nvPr/>
              </p:nvSpPr>
              <p:spPr bwMode="auto">
                <a:xfrm>
                  <a:off x="2174" y="297"/>
                  <a:ext cx="142" cy="149"/>
                </a:xfrm>
                <a:custGeom>
                  <a:avLst/>
                  <a:gdLst>
                    <a:gd name="T0" fmla="*/ 5 w 142"/>
                    <a:gd name="T1" fmla="*/ 149 h 149"/>
                    <a:gd name="T2" fmla="*/ 0 w 142"/>
                    <a:gd name="T3" fmla="*/ 131 h 149"/>
                    <a:gd name="T4" fmla="*/ 137 w 142"/>
                    <a:gd name="T5" fmla="*/ 0 h 149"/>
                    <a:gd name="T6" fmla="*/ 142 w 142"/>
                    <a:gd name="T7" fmla="*/ 19 h 149"/>
                    <a:gd name="T8" fmla="*/ 5 w 142"/>
                    <a:gd name="T9" fmla="*/ 149 h 149"/>
                    <a:gd name="T10" fmla="*/ 0 60000 65536"/>
                    <a:gd name="T11" fmla="*/ 0 60000 65536"/>
                    <a:gd name="T12" fmla="*/ 0 60000 65536"/>
                    <a:gd name="T13" fmla="*/ 0 60000 65536"/>
                    <a:gd name="T14" fmla="*/ 0 60000 65536"/>
                    <a:gd name="T15" fmla="*/ 0 w 142"/>
                    <a:gd name="T16" fmla="*/ 0 h 149"/>
                    <a:gd name="T17" fmla="*/ 142 w 142"/>
                    <a:gd name="T18" fmla="*/ 149 h 149"/>
                  </a:gdLst>
                  <a:ahLst/>
                  <a:cxnLst>
                    <a:cxn ang="T10">
                      <a:pos x="T0" y="T1"/>
                    </a:cxn>
                    <a:cxn ang="T11">
                      <a:pos x="T2" y="T3"/>
                    </a:cxn>
                    <a:cxn ang="T12">
                      <a:pos x="T4" y="T5"/>
                    </a:cxn>
                    <a:cxn ang="T13">
                      <a:pos x="T6" y="T7"/>
                    </a:cxn>
                    <a:cxn ang="T14">
                      <a:pos x="T8" y="T9"/>
                    </a:cxn>
                  </a:cxnLst>
                  <a:rect l="T15" t="T16" r="T17" b="T18"/>
                  <a:pathLst>
                    <a:path w="142" h="149">
                      <a:moveTo>
                        <a:pt x="5" y="149"/>
                      </a:moveTo>
                      <a:lnTo>
                        <a:pt x="0" y="131"/>
                      </a:lnTo>
                      <a:lnTo>
                        <a:pt x="137" y="0"/>
                      </a:lnTo>
                      <a:lnTo>
                        <a:pt x="142" y="19"/>
                      </a:lnTo>
                      <a:lnTo>
                        <a:pt x="5" y="149"/>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39" name="Line 34"/>
                <p:cNvSpPr>
                  <a:spLocks noChangeShapeType="1"/>
                </p:cNvSpPr>
                <p:nvPr/>
              </p:nvSpPr>
              <p:spPr bwMode="auto">
                <a:xfrm flipV="1">
                  <a:off x="2179" y="316"/>
                  <a:ext cx="137" cy="130"/>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40" name="Freeform 35"/>
                <p:cNvSpPr>
                  <a:spLocks/>
                </p:cNvSpPr>
                <p:nvPr/>
              </p:nvSpPr>
              <p:spPr bwMode="auto">
                <a:xfrm>
                  <a:off x="2169" y="277"/>
                  <a:ext cx="142" cy="151"/>
                </a:xfrm>
                <a:custGeom>
                  <a:avLst/>
                  <a:gdLst>
                    <a:gd name="T0" fmla="*/ 5 w 142"/>
                    <a:gd name="T1" fmla="*/ 151 h 151"/>
                    <a:gd name="T2" fmla="*/ 0 w 142"/>
                    <a:gd name="T3" fmla="*/ 132 h 151"/>
                    <a:gd name="T4" fmla="*/ 137 w 142"/>
                    <a:gd name="T5" fmla="*/ 0 h 151"/>
                    <a:gd name="T6" fmla="*/ 142 w 142"/>
                    <a:gd name="T7" fmla="*/ 20 h 151"/>
                    <a:gd name="T8" fmla="*/ 5 w 142"/>
                    <a:gd name="T9" fmla="*/ 151 h 151"/>
                    <a:gd name="T10" fmla="*/ 0 60000 65536"/>
                    <a:gd name="T11" fmla="*/ 0 60000 65536"/>
                    <a:gd name="T12" fmla="*/ 0 60000 65536"/>
                    <a:gd name="T13" fmla="*/ 0 60000 65536"/>
                    <a:gd name="T14" fmla="*/ 0 60000 65536"/>
                    <a:gd name="T15" fmla="*/ 0 w 142"/>
                    <a:gd name="T16" fmla="*/ 0 h 151"/>
                    <a:gd name="T17" fmla="*/ 142 w 142"/>
                    <a:gd name="T18" fmla="*/ 151 h 151"/>
                  </a:gdLst>
                  <a:ahLst/>
                  <a:cxnLst>
                    <a:cxn ang="T10">
                      <a:pos x="T0" y="T1"/>
                    </a:cxn>
                    <a:cxn ang="T11">
                      <a:pos x="T2" y="T3"/>
                    </a:cxn>
                    <a:cxn ang="T12">
                      <a:pos x="T4" y="T5"/>
                    </a:cxn>
                    <a:cxn ang="T13">
                      <a:pos x="T6" y="T7"/>
                    </a:cxn>
                    <a:cxn ang="T14">
                      <a:pos x="T8" y="T9"/>
                    </a:cxn>
                  </a:cxnLst>
                  <a:rect l="T15" t="T16" r="T17" b="T18"/>
                  <a:pathLst>
                    <a:path w="142" h="151">
                      <a:moveTo>
                        <a:pt x="5" y="151"/>
                      </a:moveTo>
                      <a:lnTo>
                        <a:pt x="0" y="132"/>
                      </a:lnTo>
                      <a:lnTo>
                        <a:pt x="137" y="0"/>
                      </a:lnTo>
                      <a:lnTo>
                        <a:pt x="142" y="20"/>
                      </a:lnTo>
                      <a:lnTo>
                        <a:pt x="5" y="151"/>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41" name="Line 36"/>
                <p:cNvSpPr>
                  <a:spLocks noChangeShapeType="1"/>
                </p:cNvSpPr>
                <p:nvPr/>
              </p:nvSpPr>
              <p:spPr bwMode="auto">
                <a:xfrm flipV="1">
                  <a:off x="2174" y="297"/>
                  <a:ext cx="137" cy="131"/>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42" name="Freeform 37"/>
                <p:cNvSpPr>
                  <a:spLocks/>
                </p:cNvSpPr>
                <p:nvPr/>
              </p:nvSpPr>
              <p:spPr bwMode="auto">
                <a:xfrm>
                  <a:off x="2165" y="259"/>
                  <a:ext cx="141" cy="150"/>
                </a:xfrm>
                <a:custGeom>
                  <a:avLst/>
                  <a:gdLst>
                    <a:gd name="T0" fmla="*/ 4 w 141"/>
                    <a:gd name="T1" fmla="*/ 150 h 150"/>
                    <a:gd name="T2" fmla="*/ 0 w 141"/>
                    <a:gd name="T3" fmla="*/ 131 h 150"/>
                    <a:gd name="T4" fmla="*/ 137 w 141"/>
                    <a:gd name="T5" fmla="*/ 0 h 150"/>
                    <a:gd name="T6" fmla="*/ 141 w 141"/>
                    <a:gd name="T7" fmla="*/ 18 h 150"/>
                    <a:gd name="T8" fmla="*/ 4 w 141"/>
                    <a:gd name="T9" fmla="*/ 150 h 150"/>
                    <a:gd name="T10" fmla="*/ 0 60000 65536"/>
                    <a:gd name="T11" fmla="*/ 0 60000 65536"/>
                    <a:gd name="T12" fmla="*/ 0 60000 65536"/>
                    <a:gd name="T13" fmla="*/ 0 60000 65536"/>
                    <a:gd name="T14" fmla="*/ 0 60000 65536"/>
                    <a:gd name="T15" fmla="*/ 0 w 141"/>
                    <a:gd name="T16" fmla="*/ 0 h 150"/>
                    <a:gd name="T17" fmla="*/ 141 w 141"/>
                    <a:gd name="T18" fmla="*/ 150 h 150"/>
                  </a:gdLst>
                  <a:ahLst/>
                  <a:cxnLst>
                    <a:cxn ang="T10">
                      <a:pos x="T0" y="T1"/>
                    </a:cxn>
                    <a:cxn ang="T11">
                      <a:pos x="T2" y="T3"/>
                    </a:cxn>
                    <a:cxn ang="T12">
                      <a:pos x="T4" y="T5"/>
                    </a:cxn>
                    <a:cxn ang="T13">
                      <a:pos x="T6" y="T7"/>
                    </a:cxn>
                    <a:cxn ang="T14">
                      <a:pos x="T8" y="T9"/>
                    </a:cxn>
                  </a:cxnLst>
                  <a:rect l="T15" t="T16" r="T17" b="T18"/>
                  <a:pathLst>
                    <a:path w="141" h="150">
                      <a:moveTo>
                        <a:pt x="4" y="150"/>
                      </a:moveTo>
                      <a:lnTo>
                        <a:pt x="0" y="131"/>
                      </a:lnTo>
                      <a:lnTo>
                        <a:pt x="137" y="0"/>
                      </a:lnTo>
                      <a:lnTo>
                        <a:pt x="141" y="18"/>
                      </a:lnTo>
                      <a:lnTo>
                        <a:pt x="4" y="150"/>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43" name="Line 38"/>
                <p:cNvSpPr>
                  <a:spLocks noChangeShapeType="1"/>
                </p:cNvSpPr>
                <p:nvPr/>
              </p:nvSpPr>
              <p:spPr bwMode="auto">
                <a:xfrm flipV="1">
                  <a:off x="2169" y="277"/>
                  <a:ext cx="137" cy="132"/>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44" name="Freeform 39"/>
                <p:cNvSpPr>
                  <a:spLocks/>
                </p:cNvSpPr>
                <p:nvPr/>
              </p:nvSpPr>
              <p:spPr bwMode="auto">
                <a:xfrm>
                  <a:off x="2162" y="239"/>
                  <a:ext cx="140" cy="151"/>
                </a:xfrm>
                <a:custGeom>
                  <a:avLst/>
                  <a:gdLst>
                    <a:gd name="T0" fmla="*/ 3 w 140"/>
                    <a:gd name="T1" fmla="*/ 151 h 151"/>
                    <a:gd name="T2" fmla="*/ 0 w 140"/>
                    <a:gd name="T3" fmla="*/ 131 h 151"/>
                    <a:gd name="T4" fmla="*/ 137 w 140"/>
                    <a:gd name="T5" fmla="*/ 0 h 151"/>
                    <a:gd name="T6" fmla="*/ 140 w 140"/>
                    <a:gd name="T7" fmla="*/ 20 h 151"/>
                    <a:gd name="T8" fmla="*/ 3 w 140"/>
                    <a:gd name="T9" fmla="*/ 151 h 151"/>
                    <a:gd name="T10" fmla="*/ 0 60000 65536"/>
                    <a:gd name="T11" fmla="*/ 0 60000 65536"/>
                    <a:gd name="T12" fmla="*/ 0 60000 65536"/>
                    <a:gd name="T13" fmla="*/ 0 60000 65536"/>
                    <a:gd name="T14" fmla="*/ 0 60000 65536"/>
                    <a:gd name="T15" fmla="*/ 0 w 140"/>
                    <a:gd name="T16" fmla="*/ 0 h 151"/>
                    <a:gd name="T17" fmla="*/ 140 w 140"/>
                    <a:gd name="T18" fmla="*/ 151 h 151"/>
                  </a:gdLst>
                  <a:ahLst/>
                  <a:cxnLst>
                    <a:cxn ang="T10">
                      <a:pos x="T0" y="T1"/>
                    </a:cxn>
                    <a:cxn ang="T11">
                      <a:pos x="T2" y="T3"/>
                    </a:cxn>
                    <a:cxn ang="T12">
                      <a:pos x="T4" y="T5"/>
                    </a:cxn>
                    <a:cxn ang="T13">
                      <a:pos x="T6" y="T7"/>
                    </a:cxn>
                    <a:cxn ang="T14">
                      <a:pos x="T8" y="T9"/>
                    </a:cxn>
                  </a:cxnLst>
                  <a:rect l="T15" t="T16" r="T17" b="T18"/>
                  <a:pathLst>
                    <a:path w="140" h="151">
                      <a:moveTo>
                        <a:pt x="3" y="151"/>
                      </a:moveTo>
                      <a:lnTo>
                        <a:pt x="0" y="131"/>
                      </a:lnTo>
                      <a:lnTo>
                        <a:pt x="137" y="0"/>
                      </a:lnTo>
                      <a:lnTo>
                        <a:pt x="140" y="20"/>
                      </a:lnTo>
                      <a:lnTo>
                        <a:pt x="3" y="15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45" name="Line 40"/>
                <p:cNvSpPr>
                  <a:spLocks noChangeShapeType="1"/>
                </p:cNvSpPr>
                <p:nvPr/>
              </p:nvSpPr>
              <p:spPr bwMode="auto">
                <a:xfrm flipV="1">
                  <a:off x="2165" y="25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46" name="Freeform 41"/>
                <p:cNvSpPr>
                  <a:spLocks/>
                </p:cNvSpPr>
                <p:nvPr/>
              </p:nvSpPr>
              <p:spPr bwMode="auto">
                <a:xfrm>
                  <a:off x="2160" y="200"/>
                  <a:ext cx="139" cy="170"/>
                </a:xfrm>
                <a:custGeom>
                  <a:avLst/>
                  <a:gdLst>
                    <a:gd name="T0" fmla="*/ 2 w 139"/>
                    <a:gd name="T1" fmla="*/ 170 h 170"/>
                    <a:gd name="T2" fmla="*/ 0 w 139"/>
                    <a:gd name="T3" fmla="*/ 130 h 170"/>
                    <a:gd name="T4" fmla="*/ 137 w 139"/>
                    <a:gd name="T5" fmla="*/ 0 h 170"/>
                    <a:gd name="T6" fmla="*/ 139 w 139"/>
                    <a:gd name="T7" fmla="*/ 39 h 170"/>
                    <a:gd name="T8" fmla="*/ 2 w 139"/>
                    <a:gd name="T9" fmla="*/ 170 h 170"/>
                    <a:gd name="T10" fmla="*/ 0 60000 65536"/>
                    <a:gd name="T11" fmla="*/ 0 60000 65536"/>
                    <a:gd name="T12" fmla="*/ 0 60000 65536"/>
                    <a:gd name="T13" fmla="*/ 0 60000 65536"/>
                    <a:gd name="T14" fmla="*/ 0 60000 65536"/>
                    <a:gd name="T15" fmla="*/ 0 w 139"/>
                    <a:gd name="T16" fmla="*/ 0 h 170"/>
                    <a:gd name="T17" fmla="*/ 139 w 139"/>
                    <a:gd name="T18" fmla="*/ 170 h 170"/>
                  </a:gdLst>
                  <a:ahLst/>
                  <a:cxnLst>
                    <a:cxn ang="T10">
                      <a:pos x="T0" y="T1"/>
                    </a:cxn>
                    <a:cxn ang="T11">
                      <a:pos x="T2" y="T3"/>
                    </a:cxn>
                    <a:cxn ang="T12">
                      <a:pos x="T4" y="T5"/>
                    </a:cxn>
                    <a:cxn ang="T13">
                      <a:pos x="T6" y="T7"/>
                    </a:cxn>
                    <a:cxn ang="T14">
                      <a:pos x="T8" y="T9"/>
                    </a:cxn>
                  </a:cxnLst>
                  <a:rect l="T15" t="T16" r="T17" b="T18"/>
                  <a:pathLst>
                    <a:path w="139" h="170">
                      <a:moveTo>
                        <a:pt x="2" y="170"/>
                      </a:moveTo>
                      <a:lnTo>
                        <a:pt x="0" y="130"/>
                      </a:lnTo>
                      <a:lnTo>
                        <a:pt x="137" y="0"/>
                      </a:lnTo>
                      <a:lnTo>
                        <a:pt x="139" y="39"/>
                      </a:lnTo>
                      <a:lnTo>
                        <a:pt x="2"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47" name="Line 42"/>
                <p:cNvSpPr>
                  <a:spLocks noChangeShapeType="1"/>
                </p:cNvSpPr>
                <p:nvPr/>
              </p:nvSpPr>
              <p:spPr bwMode="auto">
                <a:xfrm flipV="1">
                  <a:off x="2162" y="23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48" name="Freeform 43"/>
                <p:cNvSpPr>
                  <a:spLocks/>
                </p:cNvSpPr>
                <p:nvPr/>
              </p:nvSpPr>
              <p:spPr bwMode="auto">
                <a:xfrm>
                  <a:off x="2160" y="159"/>
                  <a:ext cx="137" cy="171"/>
                </a:xfrm>
                <a:custGeom>
                  <a:avLst/>
                  <a:gdLst>
                    <a:gd name="T0" fmla="*/ 0 w 137"/>
                    <a:gd name="T1" fmla="*/ 171 h 171"/>
                    <a:gd name="T2" fmla="*/ 0 w 137"/>
                    <a:gd name="T3" fmla="*/ 131 h 171"/>
                    <a:gd name="T4" fmla="*/ 137 w 137"/>
                    <a:gd name="T5" fmla="*/ 0 h 171"/>
                    <a:gd name="T6" fmla="*/ 137 w 137"/>
                    <a:gd name="T7" fmla="*/ 41 h 171"/>
                    <a:gd name="T8" fmla="*/ 0 w 137"/>
                    <a:gd name="T9" fmla="*/ 171 h 171"/>
                    <a:gd name="T10" fmla="*/ 0 60000 65536"/>
                    <a:gd name="T11" fmla="*/ 0 60000 65536"/>
                    <a:gd name="T12" fmla="*/ 0 60000 65536"/>
                    <a:gd name="T13" fmla="*/ 0 60000 65536"/>
                    <a:gd name="T14" fmla="*/ 0 60000 65536"/>
                    <a:gd name="T15" fmla="*/ 0 w 137"/>
                    <a:gd name="T16" fmla="*/ 0 h 171"/>
                    <a:gd name="T17" fmla="*/ 137 w 137"/>
                    <a:gd name="T18" fmla="*/ 171 h 171"/>
                  </a:gdLst>
                  <a:ahLst/>
                  <a:cxnLst>
                    <a:cxn ang="T10">
                      <a:pos x="T0" y="T1"/>
                    </a:cxn>
                    <a:cxn ang="T11">
                      <a:pos x="T2" y="T3"/>
                    </a:cxn>
                    <a:cxn ang="T12">
                      <a:pos x="T4" y="T5"/>
                    </a:cxn>
                    <a:cxn ang="T13">
                      <a:pos x="T6" y="T7"/>
                    </a:cxn>
                    <a:cxn ang="T14">
                      <a:pos x="T8" y="T9"/>
                    </a:cxn>
                  </a:cxnLst>
                  <a:rect l="T15" t="T16" r="T17" b="T18"/>
                  <a:pathLst>
                    <a:path w="137" h="171">
                      <a:moveTo>
                        <a:pt x="0" y="171"/>
                      </a:moveTo>
                      <a:lnTo>
                        <a:pt x="0" y="131"/>
                      </a:lnTo>
                      <a:lnTo>
                        <a:pt x="137" y="0"/>
                      </a:lnTo>
                      <a:lnTo>
                        <a:pt x="137" y="41"/>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49" name="Line 44"/>
                <p:cNvSpPr>
                  <a:spLocks noChangeShapeType="1"/>
                </p:cNvSpPr>
                <p:nvPr/>
              </p:nvSpPr>
              <p:spPr bwMode="auto">
                <a:xfrm flipV="1">
                  <a:off x="2160" y="200"/>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50" name="Freeform 45"/>
                <p:cNvSpPr>
                  <a:spLocks/>
                </p:cNvSpPr>
                <p:nvPr/>
              </p:nvSpPr>
              <p:spPr bwMode="auto">
                <a:xfrm>
                  <a:off x="2160" y="119"/>
                  <a:ext cx="139" cy="171"/>
                </a:xfrm>
                <a:custGeom>
                  <a:avLst/>
                  <a:gdLst>
                    <a:gd name="T0" fmla="*/ 0 w 139"/>
                    <a:gd name="T1" fmla="*/ 171 h 171"/>
                    <a:gd name="T2" fmla="*/ 2 w 139"/>
                    <a:gd name="T3" fmla="*/ 130 h 171"/>
                    <a:gd name="T4" fmla="*/ 139 w 139"/>
                    <a:gd name="T5" fmla="*/ 0 h 171"/>
                    <a:gd name="T6" fmla="*/ 137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2" y="130"/>
                      </a:lnTo>
                      <a:lnTo>
                        <a:pt x="139" y="0"/>
                      </a:lnTo>
                      <a:lnTo>
                        <a:pt x="137"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51" name="Line 46"/>
                <p:cNvSpPr>
                  <a:spLocks noChangeShapeType="1"/>
                </p:cNvSpPr>
                <p:nvPr/>
              </p:nvSpPr>
              <p:spPr bwMode="auto">
                <a:xfrm flipV="1">
                  <a:off x="2160" y="15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52" name="Freeform 47"/>
                <p:cNvSpPr>
                  <a:spLocks/>
                </p:cNvSpPr>
                <p:nvPr/>
              </p:nvSpPr>
              <p:spPr bwMode="auto">
                <a:xfrm>
                  <a:off x="2162" y="79"/>
                  <a:ext cx="140" cy="170"/>
                </a:xfrm>
                <a:custGeom>
                  <a:avLst/>
                  <a:gdLst>
                    <a:gd name="T0" fmla="*/ 0 w 140"/>
                    <a:gd name="T1" fmla="*/ 170 h 170"/>
                    <a:gd name="T2" fmla="*/ 3 w 140"/>
                    <a:gd name="T3" fmla="*/ 131 h 170"/>
                    <a:gd name="T4" fmla="*/ 140 w 140"/>
                    <a:gd name="T5" fmla="*/ 0 h 170"/>
                    <a:gd name="T6" fmla="*/ 137 w 140"/>
                    <a:gd name="T7" fmla="*/ 40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3" y="131"/>
                      </a:lnTo>
                      <a:lnTo>
                        <a:pt x="140" y="0"/>
                      </a:lnTo>
                      <a:lnTo>
                        <a:pt x="137" y="40"/>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53" name="Line 48"/>
                <p:cNvSpPr>
                  <a:spLocks noChangeShapeType="1"/>
                </p:cNvSpPr>
                <p:nvPr/>
              </p:nvSpPr>
              <p:spPr bwMode="auto">
                <a:xfrm flipV="1">
                  <a:off x="2162" y="11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54" name="Freeform 49"/>
                <p:cNvSpPr>
                  <a:spLocks/>
                </p:cNvSpPr>
                <p:nvPr/>
              </p:nvSpPr>
              <p:spPr bwMode="auto">
                <a:xfrm>
                  <a:off x="2165" y="0"/>
                  <a:ext cx="143" cy="210"/>
                </a:xfrm>
                <a:custGeom>
                  <a:avLst/>
                  <a:gdLst>
                    <a:gd name="T0" fmla="*/ 0 w 143"/>
                    <a:gd name="T1" fmla="*/ 210 h 210"/>
                    <a:gd name="T2" fmla="*/ 6 w 143"/>
                    <a:gd name="T3" fmla="*/ 131 h 210"/>
                    <a:gd name="T4" fmla="*/ 143 w 143"/>
                    <a:gd name="T5" fmla="*/ 0 h 210"/>
                    <a:gd name="T6" fmla="*/ 137 w 143"/>
                    <a:gd name="T7" fmla="*/ 79 h 210"/>
                    <a:gd name="T8" fmla="*/ 0 w 143"/>
                    <a:gd name="T9" fmla="*/ 210 h 210"/>
                    <a:gd name="T10" fmla="*/ 0 60000 65536"/>
                    <a:gd name="T11" fmla="*/ 0 60000 65536"/>
                    <a:gd name="T12" fmla="*/ 0 60000 65536"/>
                    <a:gd name="T13" fmla="*/ 0 60000 65536"/>
                    <a:gd name="T14" fmla="*/ 0 60000 65536"/>
                    <a:gd name="T15" fmla="*/ 0 w 143"/>
                    <a:gd name="T16" fmla="*/ 0 h 210"/>
                    <a:gd name="T17" fmla="*/ 143 w 143"/>
                    <a:gd name="T18" fmla="*/ 210 h 210"/>
                  </a:gdLst>
                  <a:ahLst/>
                  <a:cxnLst>
                    <a:cxn ang="T10">
                      <a:pos x="T0" y="T1"/>
                    </a:cxn>
                    <a:cxn ang="T11">
                      <a:pos x="T2" y="T3"/>
                    </a:cxn>
                    <a:cxn ang="T12">
                      <a:pos x="T4" y="T5"/>
                    </a:cxn>
                    <a:cxn ang="T13">
                      <a:pos x="T6" y="T7"/>
                    </a:cxn>
                    <a:cxn ang="T14">
                      <a:pos x="T8" y="T9"/>
                    </a:cxn>
                  </a:cxnLst>
                  <a:rect l="T15" t="T16" r="T17" b="T18"/>
                  <a:pathLst>
                    <a:path w="143" h="210">
                      <a:moveTo>
                        <a:pt x="0" y="210"/>
                      </a:moveTo>
                      <a:lnTo>
                        <a:pt x="6" y="131"/>
                      </a:lnTo>
                      <a:lnTo>
                        <a:pt x="143" y="0"/>
                      </a:lnTo>
                      <a:lnTo>
                        <a:pt x="137" y="79"/>
                      </a:lnTo>
                      <a:lnTo>
                        <a:pt x="0" y="21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55" name="Line 50"/>
                <p:cNvSpPr>
                  <a:spLocks noChangeShapeType="1"/>
                </p:cNvSpPr>
                <p:nvPr/>
              </p:nvSpPr>
              <p:spPr bwMode="auto">
                <a:xfrm flipV="1">
                  <a:off x="2165" y="7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56" name="Freeform 51"/>
                <p:cNvSpPr>
                  <a:spLocks/>
                </p:cNvSpPr>
                <p:nvPr/>
              </p:nvSpPr>
              <p:spPr bwMode="auto">
                <a:xfrm>
                  <a:off x="190" y="0"/>
                  <a:ext cx="2118" cy="131"/>
                </a:xfrm>
                <a:custGeom>
                  <a:avLst/>
                  <a:gdLst>
                    <a:gd name="T0" fmla="*/ 1981 w 2118"/>
                    <a:gd name="T1" fmla="*/ 131 h 131"/>
                    <a:gd name="T2" fmla="*/ 0 w 2118"/>
                    <a:gd name="T3" fmla="*/ 131 h 131"/>
                    <a:gd name="T4" fmla="*/ 137 w 2118"/>
                    <a:gd name="T5" fmla="*/ 0 h 131"/>
                    <a:gd name="T6" fmla="*/ 2118 w 2118"/>
                    <a:gd name="T7" fmla="*/ 0 h 131"/>
                    <a:gd name="T8" fmla="*/ 1981 w 2118"/>
                    <a:gd name="T9" fmla="*/ 131 h 131"/>
                    <a:gd name="T10" fmla="*/ 0 60000 65536"/>
                    <a:gd name="T11" fmla="*/ 0 60000 65536"/>
                    <a:gd name="T12" fmla="*/ 0 60000 65536"/>
                    <a:gd name="T13" fmla="*/ 0 60000 65536"/>
                    <a:gd name="T14" fmla="*/ 0 60000 65536"/>
                    <a:gd name="T15" fmla="*/ 0 w 2118"/>
                    <a:gd name="T16" fmla="*/ 0 h 131"/>
                    <a:gd name="T17" fmla="*/ 2118 w 2118"/>
                    <a:gd name="T18" fmla="*/ 131 h 131"/>
                  </a:gdLst>
                  <a:ahLst/>
                  <a:cxnLst>
                    <a:cxn ang="T10">
                      <a:pos x="T0" y="T1"/>
                    </a:cxn>
                    <a:cxn ang="T11">
                      <a:pos x="T2" y="T3"/>
                    </a:cxn>
                    <a:cxn ang="T12">
                      <a:pos x="T4" y="T5"/>
                    </a:cxn>
                    <a:cxn ang="T13">
                      <a:pos x="T6" y="T7"/>
                    </a:cxn>
                    <a:cxn ang="T14">
                      <a:pos x="T8" y="T9"/>
                    </a:cxn>
                  </a:cxnLst>
                  <a:rect l="T15" t="T16" r="T17" b="T18"/>
                  <a:pathLst>
                    <a:path w="2118" h="131">
                      <a:moveTo>
                        <a:pt x="1981" y="131"/>
                      </a:moveTo>
                      <a:lnTo>
                        <a:pt x="0" y="131"/>
                      </a:lnTo>
                      <a:lnTo>
                        <a:pt x="137" y="0"/>
                      </a:lnTo>
                      <a:lnTo>
                        <a:pt x="2118" y="0"/>
                      </a:lnTo>
                      <a:lnTo>
                        <a:pt x="1981"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57" name="Line 52"/>
                <p:cNvSpPr>
                  <a:spLocks noChangeShapeType="1"/>
                </p:cNvSpPr>
                <p:nvPr/>
              </p:nvSpPr>
              <p:spPr bwMode="auto">
                <a:xfrm flipV="1">
                  <a:off x="2171" y="0"/>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58" name="Freeform 53"/>
                <p:cNvSpPr>
                  <a:spLocks/>
                </p:cNvSpPr>
                <p:nvPr/>
              </p:nvSpPr>
              <p:spPr bwMode="auto">
                <a:xfrm>
                  <a:off x="132" y="131"/>
                  <a:ext cx="2047" cy="406"/>
                </a:xfrm>
                <a:custGeom>
                  <a:avLst/>
                  <a:gdLst>
                    <a:gd name="T0" fmla="*/ 49 w 2047"/>
                    <a:gd name="T1" fmla="*/ 1 h 406"/>
                    <a:gd name="T2" fmla="*/ 31 w 2047"/>
                    <a:gd name="T3" fmla="*/ 2 h 406"/>
                    <a:gd name="T4" fmla="*/ 26 w 2047"/>
                    <a:gd name="T5" fmla="*/ 7 h 406"/>
                    <a:gd name="T6" fmla="*/ 21 w 2047"/>
                    <a:gd name="T7" fmla="*/ 20 h 406"/>
                    <a:gd name="T8" fmla="*/ 18 w 2047"/>
                    <a:gd name="T9" fmla="*/ 47 h 406"/>
                    <a:gd name="T10" fmla="*/ 13 w 2047"/>
                    <a:gd name="T11" fmla="*/ 92 h 406"/>
                    <a:gd name="T12" fmla="*/ 7 w 2047"/>
                    <a:gd name="T13" fmla="*/ 151 h 406"/>
                    <a:gd name="T14" fmla="*/ 5 w 2047"/>
                    <a:gd name="T15" fmla="*/ 209 h 406"/>
                    <a:gd name="T16" fmla="*/ 9 w 2047"/>
                    <a:gd name="T17" fmla="*/ 299 h 406"/>
                    <a:gd name="T18" fmla="*/ 21 w 2047"/>
                    <a:gd name="T19" fmla="*/ 335 h 406"/>
                    <a:gd name="T20" fmla="*/ 26 w 2047"/>
                    <a:gd name="T21" fmla="*/ 362 h 406"/>
                    <a:gd name="T22" fmla="*/ 23 w 2047"/>
                    <a:gd name="T23" fmla="*/ 376 h 406"/>
                    <a:gd name="T24" fmla="*/ 14 w 2047"/>
                    <a:gd name="T25" fmla="*/ 390 h 406"/>
                    <a:gd name="T26" fmla="*/ 1 w 2047"/>
                    <a:gd name="T27" fmla="*/ 400 h 406"/>
                    <a:gd name="T28" fmla="*/ 5 w 2047"/>
                    <a:gd name="T29" fmla="*/ 400 h 406"/>
                    <a:gd name="T30" fmla="*/ 101 w 2047"/>
                    <a:gd name="T31" fmla="*/ 393 h 406"/>
                    <a:gd name="T32" fmla="*/ 179 w 2047"/>
                    <a:gd name="T33" fmla="*/ 390 h 406"/>
                    <a:gd name="T34" fmla="*/ 258 w 2047"/>
                    <a:gd name="T35" fmla="*/ 381 h 406"/>
                    <a:gd name="T36" fmla="*/ 303 w 2047"/>
                    <a:gd name="T37" fmla="*/ 372 h 406"/>
                    <a:gd name="T38" fmla="*/ 383 w 2047"/>
                    <a:gd name="T39" fmla="*/ 366 h 406"/>
                    <a:gd name="T40" fmla="*/ 559 w 2047"/>
                    <a:gd name="T41" fmla="*/ 361 h 406"/>
                    <a:gd name="T42" fmla="*/ 591 w 2047"/>
                    <a:gd name="T43" fmla="*/ 368 h 406"/>
                    <a:gd name="T44" fmla="*/ 657 w 2047"/>
                    <a:gd name="T45" fmla="*/ 387 h 406"/>
                    <a:gd name="T46" fmla="*/ 688 w 2047"/>
                    <a:gd name="T47" fmla="*/ 392 h 406"/>
                    <a:gd name="T48" fmla="*/ 831 w 2047"/>
                    <a:gd name="T49" fmla="*/ 402 h 406"/>
                    <a:gd name="T50" fmla="*/ 917 w 2047"/>
                    <a:gd name="T51" fmla="*/ 406 h 406"/>
                    <a:gd name="T52" fmla="*/ 965 w 2047"/>
                    <a:gd name="T53" fmla="*/ 399 h 406"/>
                    <a:gd name="T54" fmla="*/ 1234 w 2047"/>
                    <a:gd name="T55" fmla="*/ 389 h 406"/>
                    <a:gd name="T56" fmla="*/ 1465 w 2047"/>
                    <a:gd name="T57" fmla="*/ 384 h 406"/>
                    <a:gd name="T58" fmla="*/ 1510 w 2047"/>
                    <a:gd name="T59" fmla="*/ 379 h 406"/>
                    <a:gd name="T60" fmla="*/ 1576 w 2047"/>
                    <a:gd name="T61" fmla="*/ 371 h 406"/>
                    <a:gd name="T62" fmla="*/ 1620 w 2047"/>
                    <a:gd name="T63" fmla="*/ 372 h 406"/>
                    <a:gd name="T64" fmla="*/ 1643 w 2047"/>
                    <a:gd name="T65" fmla="*/ 377 h 406"/>
                    <a:gd name="T66" fmla="*/ 1784 w 2047"/>
                    <a:gd name="T67" fmla="*/ 393 h 406"/>
                    <a:gd name="T68" fmla="*/ 1967 w 2047"/>
                    <a:gd name="T69" fmla="*/ 400 h 406"/>
                    <a:gd name="T70" fmla="*/ 2000 w 2047"/>
                    <a:gd name="T71" fmla="*/ 387 h 406"/>
                    <a:gd name="T72" fmla="*/ 2015 w 2047"/>
                    <a:gd name="T73" fmla="*/ 384 h 406"/>
                    <a:gd name="T74" fmla="*/ 2021 w 2047"/>
                    <a:gd name="T75" fmla="*/ 386 h 406"/>
                    <a:gd name="T76" fmla="*/ 2033 w 2047"/>
                    <a:gd name="T77" fmla="*/ 395 h 406"/>
                    <a:gd name="T78" fmla="*/ 2047 w 2047"/>
                    <a:gd name="T79" fmla="*/ 315 h 406"/>
                    <a:gd name="T80" fmla="*/ 2037 w 2047"/>
                    <a:gd name="T81" fmla="*/ 278 h 406"/>
                    <a:gd name="T82" fmla="*/ 2030 w 2047"/>
                    <a:gd name="T83" fmla="*/ 239 h 406"/>
                    <a:gd name="T84" fmla="*/ 2028 w 2047"/>
                    <a:gd name="T85" fmla="*/ 159 h 406"/>
                    <a:gd name="T86" fmla="*/ 2033 w 2047"/>
                    <a:gd name="T87" fmla="*/ 79 h 406"/>
                    <a:gd name="T88" fmla="*/ 58 w 2047"/>
                    <a:gd name="T89" fmla="*/ 0 h 4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6"/>
                    <a:gd name="T137" fmla="*/ 2047 w 2047"/>
                    <a:gd name="T138" fmla="*/ 406 h 40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6">
                      <a:moveTo>
                        <a:pt x="58" y="0"/>
                      </a:moveTo>
                      <a:lnTo>
                        <a:pt x="49" y="1"/>
                      </a:lnTo>
                      <a:lnTo>
                        <a:pt x="40" y="1"/>
                      </a:lnTo>
                      <a:lnTo>
                        <a:pt x="31" y="2"/>
                      </a:lnTo>
                      <a:lnTo>
                        <a:pt x="29" y="5"/>
                      </a:lnTo>
                      <a:lnTo>
                        <a:pt x="26" y="7"/>
                      </a:lnTo>
                      <a:lnTo>
                        <a:pt x="22" y="13"/>
                      </a:lnTo>
                      <a:lnTo>
                        <a:pt x="21" y="20"/>
                      </a:lnTo>
                      <a:lnTo>
                        <a:pt x="18" y="33"/>
                      </a:lnTo>
                      <a:lnTo>
                        <a:pt x="18" y="47"/>
                      </a:lnTo>
                      <a:lnTo>
                        <a:pt x="17" y="61"/>
                      </a:lnTo>
                      <a:lnTo>
                        <a:pt x="13" y="92"/>
                      </a:lnTo>
                      <a:lnTo>
                        <a:pt x="9" y="122"/>
                      </a:lnTo>
                      <a:lnTo>
                        <a:pt x="7" y="151"/>
                      </a:lnTo>
                      <a:lnTo>
                        <a:pt x="5" y="180"/>
                      </a:lnTo>
                      <a:lnTo>
                        <a:pt x="5" y="209"/>
                      </a:lnTo>
                      <a:lnTo>
                        <a:pt x="7" y="238"/>
                      </a:lnTo>
                      <a:lnTo>
                        <a:pt x="9" y="299"/>
                      </a:lnTo>
                      <a:lnTo>
                        <a:pt x="16" y="317"/>
                      </a:lnTo>
                      <a:lnTo>
                        <a:pt x="21" y="335"/>
                      </a:lnTo>
                      <a:lnTo>
                        <a:pt x="26" y="353"/>
                      </a:lnTo>
                      <a:lnTo>
                        <a:pt x="26" y="362"/>
                      </a:lnTo>
                      <a:lnTo>
                        <a:pt x="26" y="370"/>
                      </a:lnTo>
                      <a:lnTo>
                        <a:pt x="23" y="376"/>
                      </a:lnTo>
                      <a:lnTo>
                        <a:pt x="21" y="382"/>
                      </a:lnTo>
                      <a:lnTo>
                        <a:pt x="14" y="390"/>
                      </a:lnTo>
                      <a:lnTo>
                        <a:pt x="7" y="397"/>
                      </a:lnTo>
                      <a:lnTo>
                        <a:pt x="1" y="400"/>
                      </a:lnTo>
                      <a:lnTo>
                        <a:pt x="0" y="402"/>
                      </a:lnTo>
                      <a:lnTo>
                        <a:pt x="5" y="400"/>
                      </a:lnTo>
                      <a:lnTo>
                        <a:pt x="41" y="392"/>
                      </a:lnTo>
                      <a:lnTo>
                        <a:pt x="101" y="393"/>
                      </a:lnTo>
                      <a:lnTo>
                        <a:pt x="141" y="393"/>
                      </a:lnTo>
                      <a:lnTo>
                        <a:pt x="179" y="390"/>
                      </a:lnTo>
                      <a:lnTo>
                        <a:pt x="236" y="384"/>
                      </a:lnTo>
                      <a:lnTo>
                        <a:pt x="258" y="381"/>
                      </a:lnTo>
                      <a:lnTo>
                        <a:pt x="280" y="376"/>
                      </a:lnTo>
                      <a:lnTo>
                        <a:pt x="303" y="372"/>
                      </a:lnTo>
                      <a:lnTo>
                        <a:pt x="325" y="370"/>
                      </a:lnTo>
                      <a:lnTo>
                        <a:pt x="383" y="366"/>
                      </a:lnTo>
                      <a:lnTo>
                        <a:pt x="441" y="365"/>
                      </a:lnTo>
                      <a:lnTo>
                        <a:pt x="559" y="361"/>
                      </a:lnTo>
                      <a:lnTo>
                        <a:pt x="575" y="365"/>
                      </a:lnTo>
                      <a:lnTo>
                        <a:pt x="591" y="368"/>
                      </a:lnTo>
                      <a:lnTo>
                        <a:pt x="624" y="378"/>
                      </a:lnTo>
                      <a:lnTo>
                        <a:pt x="657" y="387"/>
                      </a:lnTo>
                      <a:lnTo>
                        <a:pt x="673" y="390"/>
                      </a:lnTo>
                      <a:lnTo>
                        <a:pt x="688" y="392"/>
                      </a:lnTo>
                      <a:lnTo>
                        <a:pt x="771" y="397"/>
                      </a:lnTo>
                      <a:lnTo>
                        <a:pt x="831" y="402"/>
                      </a:lnTo>
                      <a:lnTo>
                        <a:pt x="897" y="406"/>
                      </a:lnTo>
                      <a:lnTo>
                        <a:pt x="917" y="406"/>
                      </a:lnTo>
                      <a:lnTo>
                        <a:pt x="938" y="404"/>
                      </a:lnTo>
                      <a:lnTo>
                        <a:pt x="965" y="399"/>
                      </a:lnTo>
                      <a:lnTo>
                        <a:pt x="1004" y="392"/>
                      </a:lnTo>
                      <a:lnTo>
                        <a:pt x="1234" y="389"/>
                      </a:lnTo>
                      <a:lnTo>
                        <a:pt x="1350" y="387"/>
                      </a:lnTo>
                      <a:lnTo>
                        <a:pt x="1465" y="384"/>
                      </a:lnTo>
                      <a:lnTo>
                        <a:pt x="1487" y="383"/>
                      </a:lnTo>
                      <a:lnTo>
                        <a:pt x="1510" y="379"/>
                      </a:lnTo>
                      <a:lnTo>
                        <a:pt x="1554" y="373"/>
                      </a:lnTo>
                      <a:lnTo>
                        <a:pt x="1576" y="371"/>
                      </a:lnTo>
                      <a:lnTo>
                        <a:pt x="1598" y="370"/>
                      </a:lnTo>
                      <a:lnTo>
                        <a:pt x="1620" y="372"/>
                      </a:lnTo>
                      <a:lnTo>
                        <a:pt x="1632" y="373"/>
                      </a:lnTo>
                      <a:lnTo>
                        <a:pt x="1643" y="377"/>
                      </a:lnTo>
                      <a:lnTo>
                        <a:pt x="1722" y="387"/>
                      </a:lnTo>
                      <a:lnTo>
                        <a:pt x="1784" y="393"/>
                      </a:lnTo>
                      <a:lnTo>
                        <a:pt x="1857" y="397"/>
                      </a:lnTo>
                      <a:lnTo>
                        <a:pt x="1967" y="400"/>
                      </a:lnTo>
                      <a:lnTo>
                        <a:pt x="1984" y="392"/>
                      </a:lnTo>
                      <a:lnTo>
                        <a:pt x="2000" y="387"/>
                      </a:lnTo>
                      <a:lnTo>
                        <a:pt x="2008" y="386"/>
                      </a:lnTo>
                      <a:lnTo>
                        <a:pt x="2015" y="384"/>
                      </a:lnTo>
                      <a:lnTo>
                        <a:pt x="2018" y="384"/>
                      </a:lnTo>
                      <a:lnTo>
                        <a:pt x="2021" y="386"/>
                      </a:lnTo>
                      <a:lnTo>
                        <a:pt x="2028" y="390"/>
                      </a:lnTo>
                      <a:lnTo>
                        <a:pt x="2033" y="395"/>
                      </a:lnTo>
                      <a:lnTo>
                        <a:pt x="2039" y="400"/>
                      </a:lnTo>
                      <a:lnTo>
                        <a:pt x="2047" y="315"/>
                      </a:lnTo>
                      <a:lnTo>
                        <a:pt x="2042" y="297"/>
                      </a:lnTo>
                      <a:lnTo>
                        <a:pt x="2037" y="278"/>
                      </a:lnTo>
                      <a:lnTo>
                        <a:pt x="2033" y="259"/>
                      </a:lnTo>
                      <a:lnTo>
                        <a:pt x="2030" y="239"/>
                      </a:lnTo>
                      <a:lnTo>
                        <a:pt x="2028" y="199"/>
                      </a:lnTo>
                      <a:lnTo>
                        <a:pt x="2028" y="159"/>
                      </a:lnTo>
                      <a:lnTo>
                        <a:pt x="2030" y="118"/>
                      </a:lnTo>
                      <a:lnTo>
                        <a:pt x="2033"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559" name="Line 54"/>
                <p:cNvSpPr>
                  <a:spLocks noChangeShapeType="1"/>
                </p:cNvSpPr>
                <p:nvPr/>
              </p:nvSpPr>
              <p:spPr bwMode="auto">
                <a:xfrm flipH="1">
                  <a:off x="181" y="131"/>
                  <a:ext cx="9"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0" name="Line 55"/>
                <p:cNvSpPr>
                  <a:spLocks noChangeShapeType="1"/>
                </p:cNvSpPr>
                <p:nvPr/>
              </p:nvSpPr>
              <p:spPr bwMode="auto">
                <a:xfrm flipH="1">
                  <a:off x="172" y="132"/>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1" name="Line 56"/>
                <p:cNvSpPr>
                  <a:spLocks noChangeShapeType="1"/>
                </p:cNvSpPr>
                <p:nvPr/>
              </p:nvSpPr>
              <p:spPr bwMode="auto">
                <a:xfrm flipH="1">
                  <a:off x="163" y="132"/>
                  <a:ext cx="9"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2" name="Line 57"/>
                <p:cNvSpPr>
                  <a:spLocks noChangeShapeType="1"/>
                </p:cNvSpPr>
                <p:nvPr/>
              </p:nvSpPr>
              <p:spPr bwMode="auto">
                <a:xfrm flipH="1">
                  <a:off x="161" y="133"/>
                  <a:ext cx="2" cy="3"/>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3" name="Line 58"/>
                <p:cNvSpPr>
                  <a:spLocks noChangeShapeType="1"/>
                </p:cNvSpPr>
                <p:nvPr/>
              </p:nvSpPr>
              <p:spPr bwMode="auto">
                <a:xfrm flipH="1">
                  <a:off x="158" y="136"/>
                  <a:ext cx="3" cy="2"/>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4" name="Line 59"/>
                <p:cNvSpPr>
                  <a:spLocks noChangeShapeType="1"/>
                </p:cNvSpPr>
                <p:nvPr/>
              </p:nvSpPr>
              <p:spPr bwMode="auto">
                <a:xfrm flipH="1">
                  <a:off x="154" y="138"/>
                  <a:ext cx="4"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5" name="Line 60"/>
                <p:cNvSpPr>
                  <a:spLocks noChangeShapeType="1"/>
                </p:cNvSpPr>
                <p:nvPr/>
              </p:nvSpPr>
              <p:spPr bwMode="auto">
                <a:xfrm flipH="1">
                  <a:off x="153" y="144"/>
                  <a:ext cx="1" cy="7"/>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6" name="Line 61"/>
                <p:cNvSpPr>
                  <a:spLocks noChangeShapeType="1"/>
                </p:cNvSpPr>
                <p:nvPr/>
              </p:nvSpPr>
              <p:spPr bwMode="auto">
                <a:xfrm flipH="1">
                  <a:off x="150" y="151"/>
                  <a:ext cx="3" cy="13"/>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7" name="Line 62"/>
                <p:cNvSpPr>
                  <a:spLocks noChangeShapeType="1"/>
                </p:cNvSpPr>
                <p:nvPr/>
              </p:nvSpPr>
              <p:spPr bwMode="auto">
                <a:xfrm>
                  <a:off x="150" y="164"/>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8" name="Line 63"/>
                <p:cNvSpPr>
                  <a:spLocks noChangeShapeType="1"/>
                </p:cNvSpPr>
                <p:nvPr/>
              </p:nvSpPr>
              <p:spPr bwMode="auto">
                <a:xfrm flipH="1">
                  <a:off x="149" y="178"/>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69" name="Line 64"/>
                <p:cNvSpPr>
                  <a:spLocks noChangeShapeType="1"/>
                </p:cNvSpPr>
                <p:nvPr/>
              </p:nvSpPr>
              <p:spPr bwMode="auto">
                <a:xfrm flipH="1">
                  <a:off x="145" y="192"/>
                  <a:ext cx="4" cy="31"/>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0" name="Line 65"/>
                <p:cNvSpPr>
                  <a:spLocks noChangeShapeType="1"/>
                </p:cNvSpPr>
                <p:nvPr/>
              </p:nvSpPr>
              <p:spPr bwMode="auto">
                <a:xfrm flipH="1">
                  <a:off x="141" y="223"/>
                  <a:ext cx="4"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1" name="Line 66"/>
                <p:cNvSpPr>
                  <a:spLocks noChangeShapeType="1"/>
                </p:cNvSpPr>
                <p:nvPr/>
              </p:nvSpPr>
              <p:spPr bwMode="auto">
                <a:xfrm flipH="1">
                  <a:off x="139" y="253"/>
                  <a:ext cx="2" cy="2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2" name="Line 67"/>
                <p:cNvSpPr>
                  <a:spLocks noChangeShapeType="1"/>
                </p:cNvSpPr>
                <p:nvPr/>
              </p:nvSpPr>
              <p:spPr bwMode="auto">
                <a:xfrm flipH="1">
                  <a:off x="137" y="281"/>
                  <a:ext cx="2"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3" name="Line 68"/>
                <p:cNvSpPr>
                  <a:spLocks noChangeShapeType="1"/>
                </p:cNvSpPr>
                <p:nvPr/>
              </p:nvSpPr>
              <p:spPr bwMode="auto">
                <a:xfrm>
                  <a:off x="137" y="311"/>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4" name="Line 69"/>
                <p:cNvSpPr>
                  <a:spLocks noChangeShapeType="1"/>
                </p:cNvSpPr>
                <p:nvPr/>
              </p:nvSpPr>
              <p:spPr bwMode="auto">
                <a:xfrm>
                  <a:off x="137" y="340"/>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5" name="Line 70"/>
                <p:cNvSpPr>
                  <a:spLocks noChangeShapeType="1"/>
                </p:cNvSpPr>
                <p:nvPr/>
              </p:nvSpPr>
              <p:spPr bwMode="auto">
                <a:xfrm>
                  <a:off x="137" y="369"/>
                  <a:ext cx="4" cy="61"/>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6" name="Line 71"/>
                <p:cNvSpPr>
                  <a:spLocks noChangeShapeType="1"/>
                </p:cNvSpPr>
                <p:nvPr/>
              </p:nvSpPr>
              <p:spPr bwMode="auto">
                <a:xfrm>
                  <a:off x="141" y="430"/>
                  <a:ext cx="7"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7" name="Line 72"/>
                <p:cNvSpPr>
                  <a:spLocks noChangeShapeType="1"/>
                </p:cNvSpPr>
                <p:nvPr/>
              </p:nvSpPr>
              <p:spPr bwMode="auto">
                <a:xfrm>
                  <a:off x="148" y="446"/>
                  <a:ext cx="5" cy="20"/>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8" name="Line 73"/>
                <p:cNvSpPr>
                  <a:spLocks noChangeShapeType="1"/>
                </p:cNvSpPr>
                <p:nvPr/>
              </p:nvSpPr>
              <p:spPr bwMode="auto">
                <a:xfrm>
                  <a:off x="153" y="466"/>
                  <a:ext cx="5" cy="18"/>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79" name="Line 74"/>
                <p:cNvSpPr>
                  <a:spLocks noChangeShapeType="1"/>
                </p:cNvSpPr>
                <p:nvPr/>
              </p:nvSpPr>
              <p:spPr bwMode="auto">
                <a:xfrm>
                  <a:off x="158" y="484"/>
                  <a:ext cx="1" cy="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0" name="Line 75"/>
                <p:cNvSpPr>
                  <a:spLocks noChangeShapeType="1"/>
                </p:cNvSpPr>
                <p:nvPr/>
              </p:nvSpPr>
              <p:spPr bwMode="auto">
                <a:xfrm>
                  <a:off x="158" y="493"/>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1" name="Line 76"/>
                <p:cNvSpPr>
                  <a:spLocks noChangeShapeType="1"/>
                </p:cNvSpPr>
                <p:nvPr/>
              </p:nvSpPr>
              <p:spPr bwMode="auto">
                <a:xfrm flipH="1">
                  <a:off x="155" y="501"/>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2" name="Line 77"/>
                <p:cNvSpPr>
                  <a:spLocks noChangeShapeType="1"/>
                </p:cNvSpPr>
                <p:nvPr/>
              </p:nvSpPr>
              <p:spPr bwMode="auto">
                <a:xfrm flipH="1">
                  <a:off x="153" y="507"/>
                  <a:ext cx="2"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3" name="Line 78"/>
                <p:cNvSpPr>
                  <a:spLocks noChangeShapeType="1"/>
                </p:cNvSpPr>
                <p:nvPr/>
              </p:nvSpPr>
              <p:spPr bwMode="auto">
                <a:xfrm flipH="1">
                  <a:off x="145" y="513"/>
                  <a:ext cx="8" cy="8"/>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4" name="Line 79"/>
                <p:cNvSpPr>
                  <a:spLocks noChangeShapeType="1"/>
                </p:cNvSpPr>
                <p:nvPr/>
              </p:nvSpPr>
              <p:spPr bwMode="auto">
                <a:xfrm flipH="1">
                  <a:off x="139" y="521"/>
                  <a:ext cx="6" cy="7"/>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5" name="Line 80"/>
                <p:cNvSpPr>
                  <a:spLocks noChangeShapeType="1"/>
                </p:cNvSpPr>
                <p:nvPr/>
              </p:nvSpPr>
              <p:spPr bwMode="auto">
                <a:xfrm flipH="1">
                  <a:off x="133" y="528"/>
                  <a:ext cx="6" cy="3"/>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6" name="Line 81"/>
                <p:cNvSpPr>
                  <a:spLocks noChangeShapeType="1"/>
                </p:cNvSpPr>
                <p:nvPr/>
              </p:nvSpPr>
              <p:spPr bwMode="auto">
                <a:xfrm flipH="1">
                  <a:off x="132" y="531"/>
                  <a:ext cx="1" cy="2"/>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7" name="Line 82"/>
                <p:cNvSpPr>
                  <a:spLocks noChangeShapeType="1"/>
                </p:cNvSpPr>
                <p:nvPr/>
              </p:nvSpPr>
              <p:spPr bwMode="auto">
                <a:xfrm flipV="1">
                  <a:off x="132" y="531"/>
                  <a:ext cx="5" cy="2"/>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8" name="Line 83"/>
                <p:cNvSpPr>
                  <a:spLocks noChangeShapeType="1"/>
                </p:cNvSpPr>
                <p:nvPr/>
              </p:nvSpPr>
              <p:spPr bwMode="auto">
                <a:xfrm flipV="1">
                  <a:off x="137" y="523"/>
                  <a:ext cx="36" cy="8"/>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89" name="Line 84"/>
                <p:cNvSpPr>
                  <a:spLocks noChangeShapeType="1"/>
                </p:cNvSpPr>
                <p:nvPr/>
              </p:nvSpPr>
              <p:spPr bwMode="auto">
                <a:xfrm>
                  <a:off x="173" y="523"/>
                  <a:ext cx="6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0" name="Line 85"/>
                <p:cNvSpPr>
                  <a:spLocks noChangeShapeType="1"/>
                </p:cNvSpPr>
                <p:nvPr/>
              </p:nvSpPr>
              <p:spPr bwMode="auto">
                <a:xfrm flipV="1">
                  <a:off x="233" y="523"/>
                  <a:ext cx="40"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1" name="Line 86"/>
                <p:cNvSpPr>
                  <a:spLocks noChangeShapeType="1"/>
                </p:cNvSpPr>
                <p:nvPr/>
              </p:nvSpPr>
              <p:spPr bwMode="auto">
                <a:xfrm flipV="1">
                  <a:off x="273" y="521"/>
                  <a:ext cx="38" cy="2"/>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2" name="Line 87"/>
                <p:cNvSpPr>
                  <a:spLocks noChangeShapeType="1"/>
                </p:cNvSpPr>
                <p:nvPr/>
              </p:nvSpPr>
              <p:spPr bwMode="auto">
                <a:xfrm flipV="1">
                  <a:off x="311" y="515"/>
                  <a:ext cx="57"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3" name="Line 88"/>
                <p:cNvSpPr>
                  <a:spLocks noChangeShapeType="1"/>
                </p:cNvSpPr>
                <p:nvPr/>
              </p:nvSpPr>
              <p:spPr bwMode="auto">
                <a:xfrm flipV="1">
                  <a:off x="368" y="512"/>
                  <a:ext cx="22" cy="3"/>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4" name="Line 89"/>
                <p:cNvSpPr>
                  <a:spLocks noChangeShapeType="1"/>
                </p:cNvSpPr>
                <p:nvPr/>
              </p:nvSpPr>
              <p:spPr bwMode="auto">
                <a:xfrm flipV="1">
                  <a:off x="390" y="507"/>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5" name="Line 90"/>
                <p:cNvSpPr>
                  <a:spLocks noChangeShapeType="1"/>
                </p:cNvSpPr>
                <p:nvPr/>
              </p:nvSpPr>
              <p:spPr bwMode="auto">
                <a:xfrm flipV="1">
                  <a:off x="412" y="503"/>
                  <a:ext cx="23"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6" name="Line 91"/>
                <p:cNvSpPr>
                  <a:spLocks noChangeShapeType="1"/>
                </p:cNvSpPr>
                <p:nvPr/>
              </p:nvSpPr>
              <p:spPr bwMode="auto">
                <a:xfrm flipV="1">
                  <a:off x="435" y="501"/>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7" name="Line 92"/>
                <p:cNvSpPr>
                  <a:spLocks noChangeShapeType="1"/>
                </p:cNvSpPr>
                <p:nvPr/>
              </p:nvSpPr>
              <p:spPr bwMode="auto">
                <a:xfrm flipV="1">
                  <a:off x="457" y="497"/>
                  <a:ext cx="58"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8" name="Line 93"/>
                <p:cNvSpPr>
                  <a:spLocks noChangeShapeType="1"/>
                </p:cNvSpPr>
                <p:nvPr/>
              </p:nvSpPr>
              <p:spPr bwMode="auto">
                <a:xfrm flipV="1">
                  <a:off x="515" y="496"/>
                  <a:ext cx="58"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599" name="Line 94"/>
                <p:cNvSpPr>
                  <a:spLocks noChangeShapeType="1"/>
                </p:cNvSpPr>
                <p:nvPr/>
              </p:nvSpPr>
              <p:spPr bwMode="auto">
                <a:xfrm flipV="1">
                  <a:off x="573" y="492"/>
                  <a:ext cx="118"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0" name="Line 95"/>
                <p:cNvSpPr>
                  <a:spLocks noChangeShapeType="1"/>
                </p:cNvSpPr>
                <p:nvPr/>
              </p:nvSpPr>
              <p:spPr bwMode="auto">
                <a:xfrm>
                  <a:off x="691" y="492"/>
                  <a:ext cx="16"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1" name="Line 96"/>
                <p:cNvSpPr>
                  <a:spLocks noChangeShapeType="1"/>
                </p:cNvSpPr>
                <p:nvPr/>
              </p:nvSpPr>
              <p:spPr bwMode="auto">
                <a:xfrm>
                  <a:off x="707" y="496"/>
                  <a:ext cx="16" cy="3"/>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2" name="Line 97"/>
                <p:cNvSpPr>
                  <a:spLocks noChangeShapeType="1"/>
                </p:cNvSpPr>
                <p:nvPr/>
              </p:nvSpPr>
              <p:spPr bwMode="auto">
                <a:xfrm>
                  <a:off x="723" y="499"/>
                  <a:ext cx="33"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3" name="Line 98"/>
                <p:cNvSpPr>
                  <a:spLocks noChangeShapeType="1"/>
                </p:cNvSpPr>
                <p:nvPr/>
              </p:nvSpPr>
              <p:spPr bwMode="auto">
                <a:xfrm>
                  <a:off x="756" y="509"/>
                  <a:ext cx="33"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4" name="Line 99"/>
                <p:cNvSpPr>
                  <a:spLocks noChangeShapeType="1"/>
                </p:cNvSpPr>
                <p:nvPr/>
              </p:nvSpPr>
              <p:spPr bwMode="auto">
                <a:xfrm>
                  <a:off x="789" y="518"/>
                  <a:ext cx="16" cy="3"/>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5" name="Line 100"/>
                <p:cNvSpPr>
                  <a:spLocks noChangeShapeType="1"/>
                </p:cNvSpPr>
                <p:nvPr/>
              </p:nvSpPr>
              <p:spPr bwMode="auto">
                <a:xfrm>
                  <a:off x="805" y="521"/>
                  <a:ext cx="15" cy="2"/>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6" name="Line 101"/>
                <p:cNvSpPr>
                  <a:spLocks noChangeShapeType="1"/>
                </p:cNvSpPr>
                <p:nvPr/>
              </p:nvSpPr>
              <p:spPr bwMode="auto">
                <a:xfrm>
                  <a:off x="820" y="523"/>
                  <a:ext cx="83"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7" name="Line 102"/>
                <p:cNvSpPr>
                  <a:spLocks noChangeShapeType="1"/>
                </p:cNvSpPr>
                <p:nvPr/>
              </p:nvSpPr>
              <p:spPr bwMode="auto">
                <a:xfrm>
                  <a:off x="903" y="528"/>
                  <a:ext cx="60"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8" name="Line 103"/>
                <p:cNvSpPr>
                  <a:spLocks noChangeShapeType="1"/>
                </p:cNvSpPr>
                <p:nvPr/>
              </p:nvSpPr>
              <p:spPr bwMode="auto">
                <a:xfrm>
                  <a:off x="963" y="533"/>
                  <a:ext cx="66"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09" name="Line 104"/>
                <p:cNvSpPr>
                  <a:spLocks noChangeShapeType="1"/>
                </p:cNvSpPr>
                <p:nvPr/>
              </p:nvSpPr>
              <p:spPr bwMode="auto">
                <a:xfrm>
                  <a:off x="1029" y="537"/>
                  <a:ext cx="2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0" name="Line 105"/>
                <p:cNvSpPr>
                  <a:spLocks noChangeShapeType="1"/>
                </p:cNvSpPr>
                <p:nvPr/>
              </p:nvSpPr>
              <p:spPr bwMode="auto">
                <a:xfrm flipV="1">
                  <a:off x="1049" y="535"/>
                  <a:ext cx="21" cy="2"/>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1" name="Line 106"/>
                <p:cNvSpPr>
                  <a:spLocks noChangeShapeType="1"/>
                </p:cNvSpPr>
                <p:nvPr/>
              </p:nvSpPr>
              <p:spPr bwMode="auto">
                <a:xfrm flipV="1">
                  <a:off x="1070" y="530"/>
                  <a:ext cx="27"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2" name="Line 107"/>
                <p:cNvSpPr>
                  <a:spLocks noChangeShapeType="1"/>
                </p:cNvSpPr>
                <p:nvPr/>
              </p:nvSpPr>
              <p:spPr bwMode="auto">
                <a:xfrm flipV="1">
                  <a:off x="1097" y="523"/>
                  <a:ext cx="39"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3" name="Line 108"/>
                <p:cNvSpPr>
                  <a:spLocks noChangeShapeType="1"/>
                </p:cNvSpPr>
                <p:nvPr/>
              </p:nvSpPr>
              <p:spPr bwMode="auto">
                <a:xfrm flipV="1">
                  <a:off x="1136" y="520"/>
                  <a:ext cx="230"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4" name="Line 109"/>
                <p:cNvSpPr>
                  <a:spLocks noChangeShapeType="1"/>
                </p:cNvSpPr>
                <p:nvPr/>
              </p:nvSpPr>
              <p:spPr bwMode="auto">
                <a:xfrm flipV="1">
                  <a:off x="1366" y="518"/>
                  <a:ext cx="116"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5" name="Line 110"/>
                <p:cNvSpPr>
                  <a:spLocks noChangeShapeType="1"/>
                </p:cNvSpPr>
                <p:nvPr/>
              </p:nvSpPr>
              <p:spPr bwMode="auto">
                <a:xfrm flipV="1">
                  <a:off x="1482" y="515"/>
                  <a:ext cx="115"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6" name="Line 111"/>
                <p:cNvSpPr>
                  <a:spLocks noChangeShapeType="1"/>
                </p:cNvSpPr>
                <p:nvPr/>
              </p:nvSpPr>
              <p:spPr bwMode="auto">
                <a:xfrm flipV="1">
                  <a:off x="1597" y="514"/>
                  <a:ext cx="22" cy="1"/>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7" name="Line 112"/>
                <p:cNvSpPr>
                  <a:spLocks noChangeShapeType="1"/>
                </p:cNvSpPr>
                <p:nvPr/>
              </p:nvSpPr>
              <p:spPr bwMode="auto">
                <a:xfrm flipV="1">
                  <a:off x="1619" y="510"/>
                  <a:ext cx="22" cy="4"/>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8" name="Line 113"/>
                <p:cNvSpPr>
                  <a:spLocks noChangeShapeType="1"/>
                </p:cNvSpPr>
                <p:nvPr/>
              </p:nvSpPr>
              <p:spPr bwMode="auto">
                <a:xfrm flipV="1">
                  <a:off x="1641" y="504"/>
                  <a:ext cx="45" cy="6"/>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19" name="Line 114"/>
                <p:cNvSpPr>
                  <a:spLocks noChangeShapeType="1"/>
                </p:cNvSpPr>
                <p:nvPr/>
              </p:nvSpPr>
              <p:spPr bwMode="auto">
                <a:xfrm flipV="1">
                  <a:off x="1686" y="502"/>
                  <a:ext cx="22" cy="2"/>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0" name="Line 115"/>
                <p:cNvSpPr>
                  <a:spLocks noChangeShapeType="1"/>
                </p:cNvSpPr>
                <p:nvPr/>
              </p:nvSpPr>
              <p:spPr bwMode="auto">
                <a:xfrm flipV="1">
                  <a:off x="1708" y="501"/>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1" name="Line 116"/>
                <p:cNvSpPr>
                  <a:spLocks noChangeShapeType="1"/>
                </p:cNvSpPr>
                <p:nvPr/>
              </p:nvSpPr>
              <p:spPr bwMode="auto">
                <a:xfrm>
                  <a:off x="1730" y="501"/>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2" name="Line 117"/>
                <p:cNvSpPr>
                  <a:spLocks noChangeShapeType="1"/>
                </p:cNvSpPr>
                <p:nvPr/>
              </p:nvSpPr>
              <p:spPr bwMode="auto">
                <a:xfrm>
                  <a:off x="1752" y="503"/>
                  <a:ext cx="12" cy="1"/>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3" name="Line 118"/>
                <p:cNvSpPr>
                  <a:spLocks noChangeShapeType="1"/>
                </p:cNvSpPr>
                <p:nvPr/>
              </p:nvSpPr>
              <p:spPr bwMode="auto">
                <a:xfrm>
                  <a:off x="1764" y="504"/>
                  <a:ext cx="11" cy="4"/>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4" name="Line 119"/>
                <p:cNvSpPr>
                  <a:spLocks noChangeShapeType="1"/>
                </p:cNvSpPr>
                <p:nvPr/>
              </p:nvSpPr>
              <p:spPr bwMode="auto">
                <a:xfrm>
                  <a:off x="1775" y="508"/>
                  <a:ext cx="78"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5" name="Line 120"/>
                <p:cNvSpPr>
                  <a:spLocks noChangeShapeType="1"/>
                </p:cNvSpPr>
                <p:nvPr/>
              </p:nvSpPr>
              <p:spPr bwMode="auto">
                <a:xfrm>
                  <a:off x="1853" y="518"/>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6" name="Line 121"/>
                <p:cNvSpPr>
                  <a:spLocks noChangeShapeType="1"/>
                </p:cNvSpPr>
                <p:nvPr/>
              </p:nvSpPr>
              <p:spPr bwMode="auto">
                <a:xfrm>
                  <a:off x="1915" y="524"/>
                  <a:ext cx="74"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7" name="Line 122"/>
                <p:cNvSpPr>
                  <a:spLocks noChangeShapeType="1"/>
                </p:cNvSpPr>
                <p:nvPr/>
              </p:nvSpPr>
              <p:spPr bwMode="auto">
                <a:xfrm>
                  <a:off x="1989" y="528"/>
                  <a:ext cx="110" cy="3"/>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8" name="Line 123"/>
                <p:cNvSpPr>
                  <a:spLocks noChangeShapeType="1"/>
                </p:cNvSpPr>
                <p:nvPr/>
              </p:nvSpPr>
              <p:spPr bwMode="auto">
                <a:xfrm flipV="1">
                  <a:off x="2099" y="523"/>
                  <a:ext cx="17" cy="8"/>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29" name="Line 124"/>
                <p:cNvSpPr>
                  <a:spLocks noChangeShapeType="1"/>
                </p:cNvSpPr>
                <p:nvPr/>
              </p:nvSpPr>
              <p:spPr bwMode="auto">
                <a:xfrm flipV="1">
                  <a:off x="2116" y="518"/>
                  <a:ext cx="16"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0" name="Line 125"/>
                <p:cNvSpPr>
                  <a:spLocks noChangeShapeType="1"/>
                </p:cNvSpPr>
                <p:nvPr/>
              </p:nvSpPr>
              <p:spPr bwMode="auto">
                <a:xfrm flipV="1">
                  <a:off x="2132" y="517"/>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1" name="Line 126"/>
                <p:cNvSpPr>
                  <a:spLocks noChangeShapeType="1"/>
                </p:cNvSpPr>
                <p:nvPr/>
              </p:nvSpPr>
              <p:spPr bwMode="auto">
                <a:xfrm flipV="1">
                  <a:off x="2140" y="515"/>
                  <a:ext cx="7" cy="2"/>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2" name="Line 127"/>
                <p:cNvSpPr>
                  <a:spLocks noChangeShapeType="1"/>
                </p:cNvSpPr>
                <p:nvPr/>
              </p:nvSpPr>
              <p:spPr bwMode="auto">
                <a:xfrm>
                  <a:off x="2147" y="515"/>
                  <a:ext cx="3"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3" name="Line 128"/>
                <p:cNvSpPr>
                  <a:spLocks noChangeShapeType="1"/>
                </p:cNvSpPr>
                <p:nvPr/>
              </p:nvSpPr>
              <p:spPr bwMode="auto">
                <a:xfrm>
                  <a:off x="2150" y="515"/>
                  <a:ext cx="3" cy="2"/>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4" name="Line 129"/>
                <p:cNvSpPr>
                  <a:spLocks noChangeShapeType="1"/>
                </p:cNvSpPr>
                <p:nvPr/>
              </p:nvSpPr>
              <p:spPr bwMode="auto">
                <a:xfrm>
                  <a:off x="2153" y="517"/>
                  <a:ext cx="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5" name="Line 130"/>
                <p:cNvSpPr>
                  <a:spLocks noChangeShapeType="1"/>
                </p:cNvSpPr>
                <p:nvPr/>
              </p:nvSpPr>
              <p:spPr bwMode="auto">
                <a:xfrm>
                  <a:off x="2160" y="521"/>
                  <a:ext cx="5"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6" name="Line 131"/>
                <p:cNvSpPr>
                  <a:spLocks noChangeShapeType="1"/>
                </p:cNvSpPr>
                <p:nvPr/>
              </p:nvSpPr>
              <p:spPr bwMode="auto">
                <a:xfrm>
                  <a:off x="2165" y="526"/>
                  <a:ext cx="6"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7" name="Line 132"/>
                <p:cNvSpPr>
                  <a:spLocks noChangeShapeType="1"/>
                </p:cNvSpPr>
                <p:nvPr/>
              </p:nvSpPr>
              <p:spPr bwMode="auto">
                <a:xfrm flipV="1">
                  <a:off x="2171" y="446"/>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8" name="Line 133"/>
                <p:cNvSpPr>
                  <a:spLocks noChangeShapeType="1"/>
                </p:cNvSpPr>
                <p:nvPr/>
              </p:nvSpPr>
              <p:spPr bwMode="auto">
                <a:xfrm flipH="1" flipV="1">
                  <a:off x="2174" y="428"/>
                  <a:ext cx="5" cy="18"/>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39" name="Line 134"/>
                <p:cNvSpPr>
                  <a:spLocks noChangeShapeType="1"/>
                </p:cNvSpPr>
                <p:nvPr/>
              </p:nvSpPr>
              <p:spPr bwMode="auto">
                <a:xfrm flipH="1" flipV="1">
                  <a:off x="2169" y="409"/>
                  <a:ext cx="5" cy="19"/>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0" name="Line 135"/>
                <p:cNvSpPr>
                  <a:spLocks noChangeShapeType="1"/>
                </p:cNvSpPr>
                <p:nvPr/>
              </p:nvSpPr>
              <p:spPr bwMode="auto">
                <a:xfrm flipH="1" flipV="1">
                  <a:off x="2165" y="390"/>
                  <a:ext cx="4" cy="1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1" name="Line 136"/>
                <p:cNvSpPr>
                  <a:spLocks noChangeShapeType="1"/>
                </p:cNvSpPr>
                <p:nvPr/>
              </p:nvSpPr>
              <p:spPr bwMode="auto">
                <a:xfrm flipH="1" flipV="1">
                  <a:off x="2162" y="370"/>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2" name="Line 137"/>
                <p:cNvSpPr>
                  <a:spLocks noChangeShapeType="1"/>
                </p:cNvSpPr>
                <p:nvPr/>
              </p:nvSpPr>
              <p:spPr bwMode="auto">
                <a:xfrm flipH="1" flipV="1">
                  <a:off x="2160" y="330"/>
                  <a:ext cx="2"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3" name="Line 138"/>
                <p:cNvSpPr>
                  <a:spLocks noChangeShapeType="1"/>
                </p:cNvSpPr>
                <p:nvPr/>
              </p:nvSpPr>
              <p:spPr bwMode="auto">
                <a:xfrm flipV="1">
                  <a:off x="2160" y="290"/>
                  <a:ext cx="1"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4" name="Line 139"/>
                <p:cNvSpPr>
                  <a:spLocks noChangeShapeType="1"/>
                </p:cNvSpPr>
                <p:nvPr/>
              </p:nvSpPr>
              <p:spPr bwMode="auto">
                <a:xfrm flipV="1">
                  <a:off x="2160" y="249"/>
                  <a:ext cx="2"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5" name="Line 140"/>
                <p:cNvSpPr>
                  <a:spLocks noChangeShapeType="1"/>
                </p:cNvSpPr>
                <p:nvPr/>
              </p:nvSpPr>
              <p:spPr bwMode="auto">
                <a:xfrm flipV="1">
                  <a:off x="2162" y="210"/>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6" name="Line 141"/>
                <p:cNvSpPr>
                  <a:spLocks noChangeShapeType="1"/>
                </p:cNvSpPr>
                <p:nvPr/>
              </p:nvSpPr>
              <p:spPr bwMode="auto">
                <a:xfrm flipV="1">
                  <a:off x="2165" y="131"/>
                  <a:ext cx="6"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7" name="Line 142"/>
                <p:cNvSpPr>
                  <a:spLocks noChangeShapeType="1"/>
                </p:cNvSpPr>
                <p:nvPr/>
              </p:nvSpPr>
              <p:spPr bwMode="auto">
                <a:xfrm flipH="1">
                  <a:off x="190" y="131"/>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48" name="Freeform 143"/>
                <p:cNvSpPr>
                  <a:spLocks/>
                </p:cNvSpPr>
                <p:nvPr/>
              </p:nvSpPr>
              <p:spPr bwMode="auto">
                <a:xfrm>
                  <a:off x="49" y="123"/>
                  <a:ext cx="146" cy="132"/>
                </a:xfrm>
                <a:custGeom>
                  <a:avLst/>
                  <a:gdLst>
                    <a:gd name="T0" fmla="*/ 9 w 146"/>
                    <a:gd name="T1" fmla="*/ 131 h 132"/>
                    <a:gd name="T2" fmla="*/ 0 w 146"/>
                    <a:gd name="T3" fmla="*/ 132 h 132"/>
                    <a:gd name="T4" fmla="*/ 137 w 146"/>
                    <a:gd name="T5" fmla="*/ 2 h 132"/>
                    <a:gd name="T6" fmla="*/ 146 w 146"/>
                    <a:gd name="T7" fmla="*/ 0 h 132"/>
                    <a:gd name="T8" fmla="*/ 9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1"/>
                      </a:moveTo>
                      <a:lnTo>
                        <a:pt x="0" y="132"/>
                      </a:lnTo>
                      <a:lnTo>
                        <a:pt x="137" y="2"/>
                      </a:lnTo>
                      <a:lnTo>
                        <a:pt x="146" y="0"/>
                      </a:lnTo>
                      <a:lnTo>
                        <a:pt x="9"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49" name="Line 144"/>
                <p:cNvSpPr>
                  <a:spLocks noChangeShapeType="1"/>
                </p:cNvSpPr>
                <p:nvPr/>
              </p:nvSpPr>
              <p:spPr bwMode="auto">
                <a:xfrm flipV="1">
                  <a:off x="58" y="123"/>
                  <a:ext cx="137"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50" name="Freeform 145"/>
                <p:cNvSpPr>
                  <a:spLocks/>
                </p:cNvSpPr>
                <p:nvPr/>
              </p:nvSpPr>
              <p:spPr bwMode="auto">
                <a:xfrm>
                  <a:off x="54" y="123"/>
                  <a:ext cx="141" cy="132"/>
                </a:xfrm>
                <a:custGeom>
                  <a:avLst/>
                  <a:gdLst>
                    <a:gd name="T0" fmla="*/ 4 w 141"/>
                    <a:gd name="T1" fmla="*/ 131 h 132"/>
                    <a:gd name="T2" fmla="*/ 0 w 141"/>
                    <a:gd name="T3" fmla="*/ 132 h 132"/>
                    <a:gd name="T4" fmla="*/ 138 w 141"/>
                    <a:gd name="T5" fmla="*/ 2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8" y="2"/>
                      </a:lnTo>
                      <a:lnTo>
                        <a:pt x="141" y="0"/>
                      </a:lnTo>
                      <a:lnTo>
                        <a:pt x="4"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1" name="Freeform 146"/>
                <p:cNvSpPr>
                  <a:spLocks/>
                </p:cNvSpPr>
                <p:nvPr/>
              </p:nvSpPr>
              <p:spPr bwMode="auto">
                <a:xfrm>
                  <a:off x="49" y="125"/>
                  <a:ext cx="143" cy="130"/>
                </a:xfrm>
                <a:custGeom>
                  <a:avLst/>
                  <a:gdLst>
                    <a:gd name="T0" fmla="*/ 5 w 143"/>
                    <a:gd name="T1" fmla="*/ 130 h 130"/>
                    <a:gd name="T2" fmla="*/ 0 w 143"/>
                    <a:gd name="T3" fmla="*/ 130 h 130"/>
                    <a:gd name="T4" fmla="*/ 137 w 143"/>
                    <a:gd name="T5" fmla="*/ 0 h 130"/>
                    <a:gd name="T6" fmla="*/ 143 w 143"/>
                    <a:gd name="T7" fmla="*/ 0 h 130"/>
                    <a:gd name="T8" fmla="*/ 5 w 143"/>
                    <a:gd name="T9" fmla="*/ 130 h 130"/>
                    <a:gd name="T10" fmla="*/ 0 60000 65536"/>
                    <a:gd name="T11" fmla="*/ 0 60000 65536"/>
                    <a:gd name="T12" fmla="*/ 0 60000 65536"/>
                    <a:gd name="T13" fmla="*/ 0 60000 65536"/>
                    <a:gd name="T14" fmla="*/ 0 60000 65536"/>
                    <a:gd name="T15" fmla="*/ 0 w 143"/>
                    <a:gd name="T16" fmla="*/ 0 h 130"/>
                    <a:gd name="T17" fmla="*/ 143 w 143"/>
                    <a:gd name="T18" fmla="*/ 130 h 130"/>
                  </a:gdLst>
                  <a:ahLst/>
                  <a:cxnLst>
                    <a:cxn ang="T10">
                      <a:pos x="T0" y="T1"/>
                    </a:cxn>
                    <a:cxn ang="T11">
                      <a:pos x="T2" y="T3"/>
                    </a:cxn>
                    <a:cxn ang="T12">
                      <a:pos x="T4" y="T5"/>
                    </a:cxn>
                    <a:cxn ang="T13">
                      <a:pos x="T6" y="T7"/>
                    </a:cxn>
                    <a:cxn ang="T14">
                      <a:pos x="T8" y="T9"/>
                    </a:cxn>
                  </a:cxnLst>
                  <a:rect l="T15" t="T16" r="T17" b="T18"/>
                  <a:pathLst>
                    <a:path w="143" h="130">
                      <a:moveTo>
                        <a:pt x="5" y="130"/>
                      </a:moveTo>
                      <a:lnTo>
                        <a:pt x="0" y="130"/>
                      </a:lnTo>
                      <a:lnTo>
                        <a:pt x="137" y="0"/>
                      </a:lnTo>
                      <a:lnTo>
                        <a:pt x="143" y="0"/>
                      </a:lnTo>
                      <a:lnTo>
                        <a:pt x="5"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2" name="Freeform 147"/>
                <p:cNvSpPr>
                  <a:spLocks/>
                </p:cNvSpPr>
                <p:nvPr/>
              </p:nvSpPr>
              <p:spPr bwMode="auto">
                <a:xfrm>
                  <a:off x="40" y="125"/>
                  <a:ext cx="146" cy="130"/>
                </a:xfrm>
                <a:custGeom>
                  <a:avLst/>
                  <a:gdLst>
                    <a:gd name="T0" fmla="*/ 9 w 146"/>
                    <a:gd name="T1" fmla="*/ 130 h 130"/>
                    <a:gd name="T2" fmla="*/ 0 w 146"/>
                    <a:gd name="T3" fmla="*/ 130 h 130"/>
                    <a:gd name="T4" fmla="*/ 137 w 146"/>
                    <a:gd name="T5" fmla="*/ 0 h 130"/>
                    <a:gd name="T6" fmla="*/ 146 w 146"/>
                    <a:gd name="T7" fmla="*/ 0 h 130"/>
                    <a:gd name="T8" fmla="*/ 9 w 146"/>
                    <a:gd name="T9" fmla="*/ 130 h 130"/>
                    <a:gd name="T10" fmla="*/ 0 60000 65536"/>
                    <a:gd name="T11" fmla="*/ 0 60000 65536"/>
                    <a:gd name="T12" fmla="*/ 0 60000 65536"/>
                    <a:gd name="T13" fmla="*/ 0 60000 65536"/>
                    <a:gd name="T14" fmla="*/ 0 60000 65536"/>
                    <a:gd name="T15" fmla="*/ 0 w 146"/>
                    <a:gd name="T16" fmla="*/ 0 h 130"/>
                    <a:gd name="T17" fmla="*/ 146 w 146"/>
                    <a:gd name="T18" fmla="*/ 130 h 130"/>
                  </a:gdLst>
                  <a:ahLst/>
                  <a:cxnLst>
                    <a:cxn ang="T10">
                      <a:pos x="T0" y="T1"/>
                    </a:cxn>
                    <a:cxn ang="T11">
                      <a:pos x="T2" y="T3"/>
                    </a:cxn>
                    <a:cxn ang="T12">
                      <a:pos x="T4" y="T5"/>
                    </a:cxn>
                    <a:cxn ang="T13">
                      <a:pos x="T6" y="T7"/>
                    </a:cxn>
                    <a:cxn ang="T14">
                      <a:pos x="T8" y="T9"/>
                    </a:cxn>
                  </a:cxnLst>
                  <a:rect l="T15" t="T16" r="T17" b="T18"/>
                  <a:pathLst>
                    <a:path w="146" h="130">
                      <a:moveTo>
                        <a:pt x="9" y="130"/>
                      </a:moveTo>
                      <a:lnTo>
                        <a:pt x="0" y="130"/>
                      </a:lnTo>
                      <a:lnTo>
                        <a:pt x="137" y="0"/>
                      </a:lnTo>
                      <a:lnTo>
                        <a:pt x="146" y="0"/>
                      </a:lnTo>
                      <a:lnTo>
                        <a:pt x="9"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3" name="Line 148"/>
                <p:cNvSpPr>
                  <a:spLocks noChangeShapeType="1"/>
                </p:cNvSpPr>
                <p:nvPr/>
              </p:nvSpPr>
              <p:spPr bwMode="auto">
                <a:xfrm flipV="1">
                  <a:off x="49" y="125"/>
                  <a:ext cx="137" cy="130"/>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54" name="Freeform 149"/>
                <p:cNvSpPr>
                  <a:spLocks/>
                </p:cNvSpPr>
                <p:nvPr/>
              </p:nvSpPr>
              <p:spPr bwMode="auto">
                <a:xfrm>
                  <a:off x="47" y="125"/>
                  <a:ext cx="139" cy="130"/>
                </a:xfrm>
                <a:custGeom>
                  <a:avLst/>
                  <a:gdLst>
                    <a:gd name="T0" fmla="*/ 2 w 139"/>
                    <a:gd name="T1" fmla="*/ 130 h 130"/>
                    <a:gd name="T2" fmla="*/ 0 w 139"/>
                    <a:gd name="T3" fmla="*/ 130 h 130"/>
                    <a:gd name="T4" fmla="*/ 137 w 139"/>
                    <a:gd name="T5" fmla="*/ 0 h 130"/>
                    <a:gd name="T6" fmla="*/ 139 w 139"/>
                    <a:gd name="T7" fmla="*/ 0 h 130"/>
                    <a:gd name="T8" fmla="*/ 2 w 139"/>
                    <a:gd name="T9" fmla="*/ 130 h 130"/>
                    <a:gd name="T10" fmla="*/ 0 60000 65536"/>
                    <a:gd name="T11" fmla="*/ 0 60000 65536"/>
                    <a:gd name="T12" fmla="*/ 0 60000 65536"/>
                    <a:gd name="T13" fmla="*/ 0 60000 65536"/>
                    <a:gd name="T14" fmla="*/ 0 60000 65536"/>
                    <a:gd name="T15" fmla="*/ 0 w 139"/>
                    <a:gd name="T16" fmla="*/ 0 h 130"/>
                    <a:gd name="T17" fmla="*/ 139 w 139"/>
                    <a:gd name="T18" fmla="*/ 130 h 130"/>
                  </a:gdLst>
                  <a:ahLst/>
                  <a:cxnLst>
                    <a:cxn ang="T10">
                      <a:pos x="T0" y="T1"/>
                    </a:cxn>
                    <a:cxn ang="T11">
                      <a:pos x="T2" y="T3"/>
                    </a:cxn>
                    <a:cxn ang="T12">
                      <a:pos x="T4" y="T5"/>
                    </a:cxn>
                    <a:cxn ang="T13">
                      <a:pos x="T6" y="T7"/>
                    </a:cxn>
                    <a:cxn ang="T14">
                      <a:pos x="T8" y="T9"/>
                    </a:cxn>
                  </a:cxnLst>
                  <a:rect l="T15" t="T16" r="T17" b="T18"/>
                  <a:pathLst>
                    <a:path w="139" h="130">
                      <a:moveTo>
                        <a:pt x="2" y="130"/>
                      </a:moveTo>
                      <a:lnTo>
                        <a:pt x="0" y="130"/>
                      </a:lnTo>
                      <a:lnTo>
                        <a:pt x="137" y="0"/>
                      </a:lnTo>
                      <a:lnTo>
                        <a:pt x="139" y="0"/>
                      </a:lnTo>
                      <a:lnTo>
                        <a:pt x="2"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5" name="Freeform 150"/>
                <p:cNvSpPr>
                  <a:spLocks/>
                </p:cNvSpPr>
                <p:nvPr/>
              </p:nvSpPr>
              <p:spPr bwMode="auto">
                <a:xfrm>
                  <a:off x="43" y="125"/>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6" name="Freeform 151"/>
                <p:cNvSpPr>
                  <a:spLocks/>
                </p:cNvSpPr>
                <p:nvPr/>
              </p:nvSpPr>
              <p:spPr bwMode="auto">
                <a:xfrm>
                  <a:off x="40" y="125"/>
                  <a:ext cx="140" cy="130"/>
                </a:xfrm>
                <a:custGeom>
                  <a:avLst/>
                  <a:gdLst>
                    <a:gd name="T0" fmla="*/ 3 w 140"/>
                    <a:gd name="T1" fmla="*/ 130 h 130"/>
                    <a:gd name="T2" fmla="*/ 0 w 140"/>
                    <a:gd name="T3" fmla="*/ 130 h 130"/>
                    <a:gd name="T4" fmla="*/ 137 w 140"/>
                    <a:gd name="T5" fmla="*/ 0 h 130"/>
                    <a:gd name="T6" fmla="*/ 140 w 140"/>
                    <a:gd name="T7" fmla="*/ 0 h 130"/>
                    <a:gd name="T8" fmla="*/ 3 w 140"/>
                    <a:gd name="T9" fmla="*/ 130 h 130"/>
                    <a:gd name="T10" fmla="*/ 0 60000 65536"/>
                    <a:gd name="T11" fmla="*/ 0 60000 65536"/>
                    <a:gd name="T12" fmla="*/ 0 60000 65536"/>
                    <a:gd name="T13" fmla="*/ 0 60000 65536"/>
                    <a:gd name="T14" fmla="*/ 0 60000 65536"/>
                    <a:gd name="T15" fmla="*/ 0 w 140"/>
                    <a:gd name="T16" fmla="*/ 0 h 130"/>
                    <a:gd name="T17" fmla="*/ 140 w 140"/>
                    <a:gd name="T18" fmla="*/ 130 h 130"/>
                  </a:gdLst>
                  <a:ahLst/>
                  <a:cxnLst>
                    <a:cxn ang="T10">
                      <a:pos x="T0" y="T1"/>
                    </a:cxn>
                    <a:cxn ang="T11">
                      <a:pos x="T2" y="T3"/>
                    </a:cxn>
                    <a:cxn ang="T12">
                      <a:pos x="T4" y="T5"/>
                    </a:cxn>
                    <a:cxn ang="T13">
                      <a:pos x="T6" y="T7"/>
                    </a:cxn>
                    <a:cxn ang="T14">
                      <a:pos x="T8" y="T9"/>
                    </a:cxn>
                  </a:cxnLst>
                  <a:rect l="T15" t="T16" r="T17" b="T18"/>
                  <a:pathLst>
                    <a:path w="140" h="130">
                      <a:moveTo>
                        <a:pt x="3" y="130"/>
                      </a:moveTo>
                      <a:lnTo>
                        <a:pt x="0" y="130"/>
                      </a:lnTo>
                      <a:lnTo>
                        <a:pt x="137" y="0"/>
                      </a:lnTo>
                      <a:lnTo>
                        <a:pt x="140" y="0"/>
                      </a:lnTo>
                      <a:lnTo>
                        <a:pt x="3"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7" name="Freeform 152"/>
                <p:cNvSpPr>
                  <a:spLocks/>
                </p:cNvSpPr>
                <p:nvPr/>
              </p:nvSpPr>
              <p:spPr bwMode="auto">
                <a:xfrm>
                  <a:off x="32" y="125"/>
                  <a:ext cx="145" cy="132"/>
                </a:xfrm>
                <a:custGeom>
                  <a:avLst/>
                  <a:gdLst>
                    <a:gd name="T0" fmla="*/ 8 w 145"/>
                    <a:gd name="T1" fmla="*/ 130 h 132"/>
                    <a:gd name="T2" fmla="*/ 0 w 145"/>
                    <a:gd name="T3" fmla="*/ 132 h 132"/>
                    <a:gd name="T4" fmla="*/ 138 w 145"/>
                    <a:gd name="T5" fmla="*/ 1 h 132"/>
                    <a:gd name="T6" fmla="*/ 145 w 145"/>
                    <a:gd name="T7" fmla="*/ 0 h 132"/>
                    <a:gd name="T8" fmla="*/ 8 w 145"/>
                    <a:gd name="T9" fmla="*/ 130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8" y="130"/>
                      </a:moveTo>
                      <a:lnTo>
                        <a:pt x="0" y="132"/>
                      </a:lnTo>
                      <a:lnTo>
                        <a:pt x="138" y="1"/>
                      </a:lnTo>
                      <a:lnTo>
                        <a:pt x="145" y="0"/>
                      </a:lnTo>
                      <a:lnTo>
                        <a:pt x="8"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58" name="Line 153"/>
                <p:cNvSpPr>
                  <a:spLocks noChangeShapeType="1"/>
                </p:cNvSpPr>
                <p:nvPr/>
              </p:nvSpPr>
              <p:spPr bwMode="auto">
                <a:xfrm flipV="1">
                  <a:off x="40" y="125"/>
                  <a:ext cx="137" cy="130"/>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59" name="Freeform 154"/>
                <p:cNvSpPr>
                  <a:spLocks/>
                </p:cNvSpPr>
                <p:nvPr/>
              </p:nvSpPr>
              <p:spPr bwMode="auto">
                <a:xfrm>
                  <a:off x="36" y="125"/>
                  <a:ext cx="141" cy="132"/>
                </a:xfrm>
                <a:custGeom>
                  <a:avLst/>
                  <a:gdLst>
                    <a:gd name="T0" fmla="*/ 4 w 141"/>
                    <a:gd name="T1" fmla="*/ 130 h 132"/>
                    <a:gd name="T2" fmla="*/ 0 w 141"/>
                    <a:gd name="T3" fmla="*/ 132 h 132"/>
                    <a:gd name="T4" fmla="*/ 137 w 141"/>
                    <a:gd name="T5" fmla="*/ 1 h 132"/>
                    <a:gd name="T6" fmla="*/ 141 w 141"/>
                    <a:gd name="T7" fmla="*/ 0 h 132"/>
                    <a:gd name="T8" fmla="*/ 4 w 141"/>
                    <a:gd name="T9" fmla="*/ 130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0"/>
                      </a:moveTo>
                      <a:lnTo>
                        <a:pt x="0" y="132"/>
                      </a:lnTo>
                      <a:lnTo>
                        <a:pt x="137" y="1"/>
                      </a:lnTo>
                      <a:lnTo>
                        <a:pt x="141" y="0"/>
                      </a:lnTo>
                      <a:lnTo>
                        <a:pt x="4"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60" name="Freeform 155"/>
                <p:cNvSpPr>
                  <a:spLocks/>
                </p:cNvSpPr>
                <p:nvPr/>
              </p:nvSpPr>
              <p:spPr bwMode="auto">
                <a:xfrm>
                  <a:off x="32" y="126"/>
                  <a:ext cx="141" cy="131"/>
                </a:xfrm>
                <a:custGeom>
                  <a:avLst/>
                  <a:gdLst>
                    <a:gd name="T0" fmla="*/ 4 w 141"/>
                    <a:gd name="T1" fmla="*/ 131 h 131"/>
                    <a:gd name="T2" fmla="*/ 0 w 141"/>
                    <a:gd name="T3" fmla="*/ 131 h 131"/>
                    <a:gd name="T4" fmla="*/ 138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8" y="0"/>
                      </a:lnTo>
                      <a:lnTo>
                        <a:pt x="141" y="0"/>
                      </a:lnTo>
                      <a:lnTo>
                        <a:pt x="4"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61" name="Freeform 156"/>
                <p:cNvSpPr>
                  <a:spLocks/>
                </p:cNvSpPr>
                <p:nvPr/>
              </p:nvSpPr>
              <p:spPr bwMode="auto">
                <a:xfrm>
                  <a:off x="29" y="126"/>
                  <a:ext cx="141" cy="133"/>
                </a:xfrm>
                <a:custGeom>
                  <a:avLst/>
                  <a:gdLst>
                    <a:gd name="T0" fmla="*/ 3 w 141"/>
                    <a:gd name="T1" fmla="*/ 131 h 133"/>
                    <a:gd name="T2" fmla="*/ 0 w 141"/>
                    <a:gd name="T3" fmla="*/ 133 h 133"/>
                    <a:gd name="T4" fmla="*/ 137 w 141"/>
                    <a:gd name="T5" fmla="*/ 2 h 133"/>
                    <a:gd name="T6" fmla="*/ 141 w 141"/>
                    <a:gd name="T7" fmla="*/ 0 h 133"/>
                    <a:gd name="T8" fmla="*/ 3 w 141"/>
                    <a:gd name="T9" fmla="*/ 131 h 133"/>
                    <a:gd name="T10" fmla="*/ 0 60000 65536"/>
                    <a:gd name="T11" fmla="*/ 0 60000 65536"/>
                    <a:gd name="T12" fmla="*/ 0 60000 65536"/>
                    <a:gd name="T13" fmla="*/ 0 60000 65536"/>
                    <a:gd name="T14" fmla="*/ 0 60000 65536"/>
                    <a:gd name="T15" fmla="*/ 0 w 141"/>
                    <a:gd name="T16" fmla="*/ 0 h 133"/>
                    <a:gd name="T17" fmla="*/ 141 w 141"/>
                    <a:gd name="T18" fmla="*/ 133 h 133"/>
                  </a:gdLst>
                  <a:ahLst/>
                  <a:cxnLst>
                    <a:cxn ang="T10">
                      <a:pos x="T0" y="T1"/>
                    </a:cxn>
                    <a:cxn ang="T11">
                      <a:pos x="T2" y="T3"/>
                    </a:cxn>
                    <a:cxn ang="T12">
                      <a:pos x="T4" y="T5"/>
                    </a:cxn>
                    <a:cxn ang="T13">
                      <a:pos x="T6" y="T7"/>
                    </a:cxn>
                    <a:cxn ang="T14">
                      <a:pos x="T8" y="T9"/>
                    </a:cxn>
                  </a:cxnLst>
                  <a:rect l="T15" t="T16" r="T17" b="T18"/>
                  <a:pathLst>
                    <a:path w="141" h="133">
                      <a:moveTo>
                        <a:pt x="3" y="131"/>
                      </a:moveTo>
                      <a:lnTo>
                        <a:pt x="0" y="133"/>
                      </a:lnTo>
                      <a:lnTo>
                        <a:pt x="137" y="2"/>
                      </a:lnTo>
                      <a:lnTo>
                        <a:pt x="141" y="0"/>
                      </a:lnTo>
                      <a:lnTo>
                        <a:pt x="3" y="131"/>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62" name="Line 157"/>
                <p:cNvSpPr>
                  <a:spLocks noChangeShapeType="1"/>
                </p:cNvSpPr>
                <p:nvPr/>
              </p:nvSpPr>
              <p:spPr bwMode="auto">
                <a:xfrm flipV="1">
                  <a:off x="32" y="126"/>
                  <a:ext cx="138" cy="131"/>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63" name="Freeform 158"/>
                <p:cNvSpPr>
                  <a:spLocks/>
                </p:cNvSpPr>
                <p:nvPr/>
              </p:nvSpPr>
              <p:spPr bwMode="auto">
                <a:xfrm>
                  <a:off x="7" y="514"/>
                  <a:ext cx="144" cy="137"/>
                </a:xfrm>
                <a:custGeom>
                  <a:avLst/>
                  <a:gdLst>
                    <a:gd name="T0" fmla="*/ 7 w 144"/>
                    <a:gd name="T1" fmla="*/ 131 h 137"/>
                    <a:gd name="T2" fmla="*/ 0 w 144"/>
                    <a:gd name="T3" fmla="*/ 137 h 137"/>
                    <a:gd name="T4" fmla="*/ 137 w 144"/>
                    <a:gd name="T5" fmla="*/ 6 h 137"/>
                    <a:gd name="T6" fmla="*/ 144 w 144"/>
                    <a:gd name="T7" fmla="*/ 0 h 137"/>
                    <a:gd name="T8" fmla="*/ 7 w 144"/>
                    <a:gd name="T9" fmla="*/ 131 h 137"/>
                    <a:gd name="T10" fmla="*/ 0 60000 65536"/>
                    <a:gd name="T11" fmla="*/ 0 60000 65536"/>
                    <a:gd name="T12" fmla="*/ 0 60000 65536"/>
                    <a:gd name="T13" fmla="*/ 0 60000 65536"/>
                    <a:gd name="T14" fmla="*/ 0 60000 65536"/>
                    <a:gd name="T15" fmla="*/ 0 w 144"/>
                    <a:gd name="T16" fmla="*/ 0 h 137"/>
                    <a:gd name="T17" fmla="*/ 144 w 144"/>
                    <a:gd name="T18" fmla="*/ 137 h 137"/>
                  </a:gdLst>
                  <a:ahLst/>
                  <a:cxnLst>
                    <a:cxn ang="T10">
                      <a:pos x="T0" y="T1"/>
                    </a:cxn>
                    <a:cxn ang="T11">
                      <a:pos x="T2" y="T3"/>
                    </a:cxn>
                    <a:cxn ang="T12">
                      <a:pos x="T4" y="T5"/>
                    </a:cxn>
                    <a:cxn ang="T13">
                      <a:pos x="T6" y="T7"/>
                    </a:cxn>
                    <a:cxn ang="T14">
                      <a:pos x="T8" y="T9"/>
                    </a:cxn>
                  </a:cxnLst>
                  <a:rect l="T15" t="T16" r="T17" b="T18"/>
                  <a:pathLst>
                    <a:path w="144" h="137">
                      <a:moveTo>
                        <a:pt x="7" y="131"/>
                      </a:moveTo>
                      <a:lnTo>
                        <a:pt x="0" y="137"/>
                      </a:lnTo>
                      <a:lnTo>
                        <a:pt x="137" y="6"/>
                      </a:lnTo>
                      <a:lnTo>
                        <a:pt x="144" y="0"/>
                      </a:lnTo>
                      <a:lnTo>
                        <a:pt x="7" y="131"/>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64" name="Line 159"/>
                <p:cNvSpPr>
                  <a:spLocks noChangeShapeType="1"/>
                </p:cNvSpPr>
                <p:nvPr/>
              </p:nvSpPr>
              <p:spPr bwMode="auto">
                <a:xfrm flipV="1">
                  <a:off x="14" y="514"/>
                  <a:ext cx="137" cy="131"/>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65" name="Freeform 160"/>
                <p:cNvSpPr>
                  <a:spLocks/>
                </p:cNvSpPr>
                <p:nvPr/>
              </p:nvSpPr>
              <p:spPr bwMode="auto">
                <a:xfrm>
                  <a:off x="1" y="520"/>
                  <a:ext cx="143" cy="135"/>
                </a:xfrm>
                <a:custGeom>
                  <a:avLst/>
                  <a:gdLst>
                    <a:gd name="T0" fmla="*/ 6 w 143"/>
                    <a:gd name="T1" fmla="*/ 131 h 135"/>
                    <a:gd name="T2" fmla="*/ 0 w 143"/>
                    <a:gd name="T3" fmla="*/ 135 h 135"/>
                    <a:gd name="T4" fmla="*/ 138 w 143"/>
                    <a:gd name="T5" fmla="*/ 4 h 135"/>
                    <a:gd name="T6" fmla="*/ 143 w 143"/>
                    <a:gd name="T7" fmla="*/ 0 h 135"/>
                    <a:gd name="T8" fmla="*/ 6 w 143"/>
                    <a:gd name="T9" fmla="*/ 131 h 135"/>
                    <a:gd name="T10" fmla="*/ 0 60000 65536"/>
                    <a:gd name="T11" fmla="*/ 0 60000 65536"/>
                    <a:gd name="T12" fmla="*/ 0 60000 65536"/>
                    <a:gd name="T13" fmla="*/ 0 60000 65536"/>
                    <a:gd name="T14" fmla="*/ 0 60000 65536"/>
                    <a:gd name="T15" fmla="*/ 0 w 143"/>
                    <a:gd name="T16" fmla="*/ 0 h 135"/>
                    <a:gd name="T17" fmla="*/ 143 w 143"/>
                    <a:gd name="T18" fmla="*/ 135 h 135"/>
                  </a:gdLst>
                  <a:ahLst/>
                  <a:cxnLst>
                    <a:cxn ang="T10">
                      <a:pos x="T0" y="T1"/>
                    </a:cxn>
                    <a:cxn ang="T11">
                      <a:pos x="T2" y="T3"/>
                    </a:cxn>
                    <a:cxn ang="T12">
                      <a:pos x="T4" y="T5"/>
                    </a:cxn>
                    <a:cxn ang="T13">
                      <a:pos x="T6" y="T7"/>
                    </a:cxn>
                    <a:cxn ang="T14">
                      <a:pos x="T8" y="T9"/>
                    </a:cxn>
                  </a:cxnLst>
                  <a:rect l="T15" t="T16" r="T17" b="T18"/>
                  <a:pathLst>
                    <a:path w="143" h="135">
                      <a:moveTo>
                        <a:pt x="6" y="131"/>
                      </a:moveTo>
                      <a:lnTo>
                        <a:pt x="0" y="135"/>
                      </a:lnTo>
                      <a:lnTo>
                        <a:pt x="138" y="4"/>
                      </a:lnTo>
                      <a:lnTo>
                        <a:pt x="143" y="0"/>
                      </a:lnTo>
                      <a:lnTo>
                        <a:pt x="6"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66" name="Line 161"/>
                <p:cNvSpPr>
                  <a:spLocks noChangeShapeType="1"/>
                </p:cNvSpPr>
                <p:nvPr/>
              </p:nvSpPr>
              <p:spPr bwMode="auto">
                <a:xfrm flipV="1">
                  <a:off x="7" y="520"/>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67" name="Freeform 162"/>
                <p:cNvSpPr>
                  <a:spLocks/>
                </p:cNvSpPr>
                <p:nvPr/>
              </p:nvSpPr>
              <p:spPr bwMode="auto">
                <a:xfrm>
                  <a:off x="2039" y="439"/>
                  <a:ext cx="146" cy="216"/>
                </a:xfrm>
                <a:custGeom>
                  <a:avLst/>
                  <a:gdLst>
                    <a:gd name="T0" fmla="*/ 0 w 146"/>
                    <a:gd name="T1" fmla="*/ 216 h 216"/>
                    <a:gd name="T2" fmla="*/ 8 w 146"/>
                    <a:gd name="T3" fmla="*/ 131 h 216"/>
                    <a:gd name="T4" fmla="*/ 146 w 146"/>
                    <a:gd name="T5" fmla="*/ 0 h 216"/>
                    <a:gd name="T6" fmla="*/ 137 w 146"/>
                    <a:gd name="T7" fmla="*/ 85 h 216"/>
                    <a:gd name="T8" fmla="*/ 0 w 146"/>
                    <a:gd name="T9" fmla="*/ 216 h 216"/>
                    <a:gd name="T10" fmla="*/ 0 60000 65536"/>
                    <a:gd name="T11" fmla="*/ 0 60000 65536"/>
                    <a:gd name="T12" fmla="*/ 0 60000 65536"/>
                    <a:gd name="T13" fmla="*/ 0 60000 65536"/>
                    <a:gd name="T14" fmla="*/ 0 60000 65536"/>
                    <a:gd name="T15" fmla="*/ 0 w 146"/>
                    <a:gd name="T16" fmla="*/ 0 h 216"/>
                    <a:gd name="T17" fmla="*/ 146 w 146"/>
                    <a:gd name="T18" fmla="*/ 216 h 216"/>
                  </a:gdLst>
                  <a:ahLst/>
                  <a:cxnLst>
                    <a:cxn ang="T10">
                      <a:pos x="T0" y="T1"/>
                    </a:cxn>
                    <a:cxn ang="T11">
                      <a:pos x="T2" y="T3"/>
                    </a:cxn>
                    <a:cxn ang="T12">
                      <a:pos x="T4" y="T5"/>
                    </a:cxn>
                    <a:cxn ang="T13">
                      <a:pos x="T6" y="T7"/>
                    </a:cxn>
                    <a:cxn ang="T14">
                      <a:pos x="T8" y="T9"/>
                    </a:cxn>
                  </a:cxnLst>
                  <a:rect l="T15" t="T16" r="T17" b="T18"/>
                  <a:pathLst>
                    <a:path w="146" h="216">
                      <a:moveTo>
                        <a:pt x="0" y="216"/>
                      </a:moveTo>
                      <a:lnTo>
                        <a:pt x="8" y="131"/>
                      </a:lnTo>
                      <a:lnTo>
                        <a:pt x="146" y="0"/>
                      </a:lnTo>
                      <a:lnTo>
                        <a:pt x="137" y="85"/>
                      </a:lnTo>
                      <a:lnTo>
                        <a:pt x="0" y="21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68" name="Line 163"/>
                <p:cNvSpPr>
                  <a:spLocks noChangeShapeType="1"/>
                </p:cNvSpPr>
                <p:nvPr/>
              </p:nvSpPr>
              <p:spPr bwMode="auto">
                <a:xfrm flipV="1">
                  <a:off x="2039" y="524"/>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69" name="Freeform 164"/>
                <p:cNvSpPr>
                  <a:spLocks/>
                </p:cNvSpPr>
                <p:nvPr/>
              </p:nvSpPr>
              <p:spPr bwMode="auto">
                <a:xfrm>
                  <a:off x="2042" y="420"/>
                  <a:ext cx="143" cy="150"/>
                </a:xfrm>
                <a:custGeom>
                  <a:avLst/>
                  <a:gdLst>
                    <a:gd name="T0" fmla="*/ 5 w 143"/>
                    <a:gd name="T1" fmla="*/ 150 h 150"/>
                    <a:gd name="T2" fmla="*/ 0 w 143"/>
                    <a:gd name="T3" fmla="*/ 131 h 150"/>
                    <a:gd name="T4" fmla="*/ 137 w 143"/>
                    <a:gd name="T5" fmla="*/ 0 h 150"/>
                    <a:gd name="T6" fmla="*/ 143 w 143"/>
                    <a:gd name="T7" fmla="*/ 19 h 150"/>
                    <a:gd name="T8" fmla="*/ 5 w 143"/>
                    <a:gd name="T9" fmla="*/ 150 h 150"/>
                    <a:gd name="T10" fmla="*/ 0 60000 65536"/>
                    <a:gd name="T11" fmla="*/ 0 60000 65536"/>
                    <a:gd name="T12" fmla="*/ 0 60000 65536"/>
                    <a:gd name="T13" fmla="*/ 0 60000 65536"/>
                    <a:gd name="T14" fmla="*/ 0 60000 65536"/>
                    <a:gd name="T15" fmla="*/ 0 w 143"/>
                    <a:gd name="T16" fmla="*/ 0 h 150"/>
                    <a:gd name="T17" fmla="*/ 143 w 143"/>
                    <a:gd name="T18" fmla="*/ 150 h 150"/>
                  </a:gdLst>
                  <a:ahLst/>
                  <a:cxnLst>
                    <a:cxn ang="T10">
                      <a:pos x="T0" y="T1"/>
                    </a:cxn>
                    <a:cxn ang="T11">
                      <a:pos x="T2" y="T3"/>
                    </a:cxn>
                    <a:cxn ang="T12">
                      <a:pos x="T4" y="T5"/>
                    </a:cxn>
                    <a:cxn ang="T13">
                      <a:pos x="T6" y="T7"/>
                    </a:cxn>
                    <a:cxn ang="T14">
                      <a:pos x="T8" y="T9"/>
                    </a:cxn>
                  </a:cxnLst>
                  <a:rect l="T15" t="T16" r="T17" b="T18"/>
                  <a:pathLst>
                    <a:path w="143" h="150">
                      <a:moveTo>
                        <a:pt x="5" y="150"/>
                      </a:moveTo>
                      <a:lnTo>
                        <a:pt x="0" y="131"/>
                      </a:lnTo>
                      <a:lnTo>
                        <a:pt x="137" y="0"/>
                      </a:lnTo>
                      <a:lnTo>
                        <a:pt x="143" y="19"/>
                      </a:lnTo>
                      <a:lnTo>
                        <a:pt x="5" y="150"/>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70" name="Line 165"/>
                <p:cNvSpPr>
                  <a:spLocks noChangeShapeType="1"/>
                </p:cNvSpPr>
                <p:nvPr/>
              </p:nvSpPr>
              <p:spPr bwMode="auto">
                <a:xfrm flipV="1">
                  <a:off x="2047" y="439"/>
                  <a:ext cx="138"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71" name="Freeform 166"/>
                <p:cNvSpPr>
                  <a:spLocks/>
                </p:cNvSpPr>
                <p:nvPr/>
              </p:nvSpPr>
              <p:spPr bwMode="auto">
                <a:xfrm>
                  <a:off x="2037" y="401"/>
                  <a:ext cx="142" cy="150"/>
                </a:xfrm>
                <a:custGeom>
                  <a:avLst/>
                  <a:gdLst>
                    <a:gd name="T0" fmla="*/ 5 w 142"/>
                    <a:gd name="T1" fmla="*/ 150 h 150"/>
                    <a:gd name="T2" fmla="*/ 0 w 142"/>
                    <a:gd name="T3" fmla="*/ 132 h 150"/>
                    <a:gd name="T4" fmla="*/ 137 w 142"/>
                    <a:gd name="T5" fmla="*/ 0 h 150"/>
                    <a:gd name="T6" fmla="*/ 142 w 142"/>
                    <a:gd name="T7" fmla="*/ 19 h 150"/>
                    <a:gd name="T8" fmla="*/ 5 w 142"/>
                    <a:gd name="T9" fmla="*/ 150 h 150"/>
                    <a:gd name="T10" fmla="*/ 0 60000 65536"/>
                    <a:gd name="T11" fmla="*/ 0 60000 65536"/>
                    <a:gd name="T12" fmla="*/ 0 60000 65536"/>
                    <a:gd name="T13" fmla="*/ 0 60000 65536"/>
                    <a:gd name="T14" fmla="*/ 0 60000 65536"/>
                    <a:gd name="T15" fmla="*/ 0 w 142"/>
                    <a:gd name="T16" fmla="*/ 0 h 150"/>
                    <a:gd name="T17" fmla="*/ 142 w 142"/>
                    <a:gd name="T18" fmla="*/ 150 h 150"/>
                  </a:gdLst>
                  <a:ahLst/>
                  <a:cxnLst>
                    <a:cxn ang="T10">
                      <a:pos x="T0" y="T1"/>
                    </a:cxn>
                    <a:cxn ang="T11">
                      <a:pos x="T2" y="T3"/>
                    </a:cxn>
                    <a:cxn ang="T12">
                      <a:pos x="T4" y="T5"/>
                    </a:cxn>
                    <a:cxn ang="T13">
                      <a:pos x="T6" y="T7"/>
                    </a:cxn>
                    <a:cxn ang="T14">
                      <a:pos x="T8" y="T9"/>
                    </a:cxn>
                  </a:cxnLst>
                  <a:rect l="T15" t="T16" r="T17" b="T18"/>
                  <a:pathLst>
                    <a:path w="142" h="150">
                      <a:moveTo>
                        <a:pt x="5" y="150"/>
                      </a:moveTo>
                      <a:lnTo>
                        <a:pt x="0" y="132"/>
                      </a:lnTo>
                      <a:lnTo>
                        <a:pt x="137" y="0"/>
                      </a:lnTo>
                      <a:lnTo>
                        <a:pt x="142" y="19"/>
                      </a:lnTo>
                      <a:lnTo>
                        <a:pt x="5" y="150"/>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72" name="Line 167"/>
                <p:cNvSpPr>
                  <a:spLocks noChangeShapeType="1"/>
                </p:cNvSpPr>
                <p:nvPr/>
              </p:nvSpPr>
              <p:spPr bwMode="auto">
                <a:xfrm flipV="1">
                  <a:off x="2042" y="420"/>
                  <a:ext cx="137" cy="131"/>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73" name="Freeform 168"/>
                <p:cNvSpPr>
                  <a:spLocks/>
                </p:cNvSpPr>
                <p:nvPr/>
              </p:nvSpPr>
              <p:spPr bwMode="auto">
                <a:xfrm>
                  <a:off x="2034" y="382"/>
                  <a:ext cx="140" cy="151"/>
                </a:xfrm>
                <a:custGeom>
                  <a:avLst/>
                  <a:gdLst>
                    <a:gd name="T0" fmla="*/ 3 w 140"/>
                    <a:gd name="T1" fmla="*/ 151 h 151"/>
                    <a:gd name="T2" fmla="*/ 0 w 140"/>
                    <a:gd name="T3" fmla="*/ 131 h 151"/>
                    <a:gd name="T4" fmla="*/ 137 w 140"/>
                    <a:gd name="T5" fmla="*/ 0 h 151"/>
                    <a:gd name="T6" fmla="*/ 140 w 140"/>
                    <a:gd name="T7" fmla="*/ 19 h 151"/>
                    <a:gd name="T8" fmla="*/ 3 w 140"/>
                    <a:gd name="T9" fmla="*/ 151 h 151"/>
                    <a:gd name="T10" fmla="*/ 0 60000 65536"/>
                    <a:gd name="T11" fmla="*/ 0 60000 65536"/>
                    <a:gd name="T12" fmla="*/ 0 60000 65536"/>
                    <a:gd name="T13" fmla="*/ 0 60000 65536"/>
                    <a:gd name="T14" fmla="*/ 0 60000 65536"/>
                    <a:gd name="T15" fmla="*/ 0 w 140"/>
                    <a:gd name="T16" fmla="*/ 0 h 151"/>
                    <a:gd name="T17" fmla="*/ 140 w 140"/>
                    <a:gd name="T18" fmla="*/ 151 h 151"/>
                  </a:gdLst>
                  <a:ahLst/>
                  <a:cxnLst>
                    <a:cxn ang="T10">
                      <a:pos x="T0" y="T1"/>
                    </a:cxn>
                    <a:cxn ang="T11">
                      <a:pos x="T2" y="T3"/>
                    </a:cxn>
                    <a:cxn ang="T12">
                      <a:pos x="T4" y="T5"/>
                    </a:cxn>
                    <a:cxn ang="T13">
                      <a:pos x="T6" y="T7"/>
                    </a:cxn>
                    <a:cxn ang="T14">
                      <a:pos x="T8" y="T9"/>
                    </a:cxn>
                  </a:cxnLst>
                  <a:rect l="T15" t="T16" r="T17" b="T18"/>
                  <a:pathLst>
                    <a:path w="140" h="151">
                      <a:moveTo>
                        <a:pt x="3" y="151"/>
                      </a:moveTo>
                      <a:lnTo>
                        <a:pt x="0" y="131"/>
                      </a:lnTo>
                      <a:lnTo>
                        <a:pt x="137" y="0"/>
                      </a:lnTo>
                      <a:lnTo>
                        <a:pt x="140" y="19"/>
                      </a:lnTo>
                      <a:lnTo>
                        <a:pt x="3" y="151"/>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74" name="Line 169"/>
                <p:cNvSpPr>
                  <a:spLocks noChangeShapeType="1"/>
                </p:cNvSpPr>
                <p:nvPr/>
              </p:nvSpPr>
              <p:spPr bwMode="auto">
                <a:xfrm flipV="1">
                  <a:off x="2037" y="401"/>
                  <a:ext cx="137" cy="132"/>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75" name="Freeform 170"/>
                <p:cNvSpPr>
                  <a:spLocks/>
                </p:cNvSpPr>
                <p:nvPr/>
              </p:nvSpPr>
              <p:spPr bwMode="auto">
                <a:xfrm>
                  <a:off x="2031" y="363"/>
                  <a:ext cx="140" cy="150"/>
                </a:xfrm>
                <a:custGeom>
                  <a:avLst/>
                  <a:gdLst>
                    <a:gd name="T0" fmla="*/ 3 w 140"/>
                    <a:gd name="T1" fmla="*/ 150 h 150"/>
                    <a:gd name="T2" fmla="*/ 0 w 140"/>
                    <a:gd name="T3" fmla="*/ 130 h 150"/>
                    <a:gd name="T4" fmla="*/ 138 w 140"/>
                    <a:gd name="T5" fmla="*/ 0 h 150"/>
                    <a:gd name="T6" fmla="*/ 140 w 140"/>
                    <a:gd name="T7" fmla="*/ 19 h 150"/>
                    <a:gd name="T8" fmla="*/ 3 w 140"/>
                    <a:gd name="T9" fmla="*/ 150 h 150"/>
                    <a:gd name="T10" fmla="*/ 0 60000 65536"/>
                    <a:gd name="T11" fmla="*/ 0 60000 65536"/>
                    <a:gd name="T12" fmla="*/ 0 60000 65536"/>
                    <a:gd name="T13" fmla="*/ 0 60000 65536"/>
                    <a:gd name="T14" fmla="*/ 0 60000 65536"/>
                    <a:gd name="T15" fmla="*/ 0 w 140"/>
                    <a:gd name="T16" fmla="*/ 0 h 150"/>
                    <a:gd name="T17" fmla="*/ 140 w 140"/>
                    <a:gd name="T18" fmla="*/ 150 h 150"/>
                  </a:gdLst>
                  <a:ahLst/>
                  <a:cxnLst>
                    <a:cxn ang="T10">
                      <a:pos x="T0" y="T1"/>
                    </a:cxn>
                    <a:cxn ang="T11">
                      <a:pos x="T2" y="T3"/>
                    </a:cxn>
                    <a:cxn ang="T12">
                      <a:pos x="T4" y="T5"/>
                    </a:cxn>
                    <a:cxn ang="T13">
                      <a:pos x="T6" y="T7"/>
                    </a:cxn>
                    <a:cxn ang="T14">
                      <a:pos x="T8" y="T9"/>
                    </a:cxn>
                  </a:cxnLst>
                  <a:rect l="T15" t="T16" r="T17" b="T18"/>
                  <a:pathLst>
                    <a:path w="140" h="150">
                      <a:moveTo>
                        <a:pt x="3" y="150"/>
                      </a:moveTo>
                      <a:lnTo>
                        <a:pt x="0" y="130"/>
                      </a:lnTo>
                      <a:lnTo>
                        <a:pt x="138" y="0"/>
                      </a:lnTo>
                      <a:lnTo>
                        <a:pt x="140" y="19"/>
                      </a:lnTo>
                      <a:lnTo>
                        <a:pt x="3" y="15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76" name="Line 171"/>
                <p:cNvSpPr>
                  <a:spLocks noChangeShapeType="1"/>
                </p:cNvSpPr>
                <p:nvPr/>
              </p:nvSpPr>
              <p:spPr bwMode="auto">
                <a:xfrm flipV="1">
                  <a:off x="2034" y="38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77" name="Freeform 172"/>
                <p:cNvSpPr>
                  <a:spLocks/>
                </p:cNvSpPr>
                <p:nvPr/>
              </p:nvSpPr>
              <p:spPr bwMode="auto">
                <a:xfrm>
                  <a:off x="2029" y="323"/>
                  <a:ext cx="140" cy="170"/>
                </a:xfrm>
                <a:custGeom>
                  <a:avLst/>
                  <a:gdLst>
                    <a:gd name="T0" fmla="*/ 2 w 140"/>
                    <a:gd name="T1" fmla="*/ 170 h 170"/>
                    <a:gd name="T2" fmla="*/ 0 w 140"/>
                    <a:gd name="T3" fmla="*/ 131 h 170"/>
                    <a:gd name="T4" fmla="*/ 137 w 140"/>
                    <a:gd name="T5" fmla="*/ 0 h 170"/>
                    <a:gd name="T6" fmla="*/ 140 w 140"/>
                    <a:gd name="T7" fmla="*/ 40 h 170"/>
                    <a:gd name="T8" fmla="*/ 2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2" y="170"/>
                      </a:moveTo>
                      <a:lnTo>
                        <a:pt x="0" y="131"/>
                      </a:lnTo>
                      <a:lnTo>
                        <a:pt x="137" y="0"/>
                      </a:lnTo>
                      <a:lnTo>
                        <a:pt x="140" y="40"/>
                      </a:lnTo>
                      <a:lnTo>
                        <a:pt x="2"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78" name="Line 173"/>
                <p:cNvSpPr>
                  <a:spLocks noChangeShapeType="1"/>
                </p:cNvSpPr>
                <p:nvPr/>
              </p:nvSpPr>
              <p:spPr bwMode="auto">
                <a:xfrm flipV="1">
                  <a:off x="2031" y="363"/>
                  <a:ext cx="138"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79" name="Freeform 174"/>
                <p:cNvSpPr>
                  <a:spLocks/>
                </p:cNvSpPr>
                <p:nvPr/>
              </p:nvSpPr>
              <p:spPr bwMode="auto">
                <a:xfrm>
                  <a:off x="2028" y="282"/>
                  <a:ext cx="138" cy="172"/>
                </a:xfrm>
                <a:custGeom>
                  <a:avLst/>
                  <a:gdLst>
                    <a:gd name="T0" fmla="*/ 1 w 138"/>
                    <a:gd name="T1" fmla="*/ 172 h 172"/>
                    <a:gd name="T2" fmla="*/ 0 w 138"/>
                    <a:gd name="T3" fmla="*/ 131 h 172"/>
                    <a:gd name="T4" fmla="*/ 138 w 138"/>
                    <a:gd name="T5" fmla="*/ 0 h 172"/>
                    <a:gd name="T6" fmla="*/ 138 w 138"/>
                    <a:gd name="T7" fmla="*/ 41 h 172"/>
                    <a:gd name="T8" fmla="*/ 1 w 138"/>
                    <a:gd name="T9" fmla="*/ 172 h 172"/>
                    <a:gd name="T10" fmla="*/ 0 60000 65536"/>
                    <a:gd name="T11" fmla="*/ 0 60000 65536"/>
                    <a:gd name="T12" fmla="*/ 0 60000 65536"/>
                    <a:gd name="T13" fmla="*/ 0 60000 65536"/>
                    <a:gd name="T14" fmla="*/ 0 60000 65536"/>
                    <a:gd name="T15" fmla="*/ 0 w 138"/>
                    <a:gd name="T16" fmla="*/ 0 h 172"/>
                    <a:gd name="T17" fmla="*/ 138 w 138"/>
                    <a:gd name="T18" fmla="*/ 172 h 172"/>
                  </a:gdLst>
                  <a:ahLst/>
                  <a:cxnLst>
                    <a:cxn ang="T10">
                      <a:pos x="T0" y="T1"/>
                    </a:cxn>
                    <a:cxn ang="T11">
                      <a:pos x="T2" y="T3"/>
                    </a:cxn>
                    <a:cxn ang="T12">
                      <a:pos x="T4" y="T5"/>
                    </a:cxn>
                    <a:cxn ang="T13">
                      <a:pos x="T6" y="T7"/>
                    </a:cxn>
                    <a:cxn ang="T14">
                      <a:pos x="T8" y="T9"/>
                    </a:cxn>
                  </a:cxnLst>
                  <a:rect l="T15" t="T16" r="T17" b="T18"/>
                  <a:pathLst>
                    <a:path w="138" h="172">
                      <a:moveTo>
                        <a:pt x="1" y="172"/>
                      </a:moveTo>
                      <a:lnTo>
                        <a:pt x="0" y="131"/>
                      </a:lnTo>
                      <a:lnTo>
                        <a:pt x="138" y="0"/>
                      </a:lnTo>
                      <a:lnTo>
                        <a:pt x="138" y="41"/>
                      </a:lnTo>
                      <a:lnTo>
                        <a:pt x="1" y="172"/>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80" name="Line 175"/>
                <p:cNvSpPr>
                  <a:spLocks noChangeShapeType="1"/>
                </p:cNvSpPr>
                <p:nvPr/>
              </p:nvSpPr>
              <p:spPr bwMode="auto">
                <a:xfrm flipV="1">
                  <a:off x="2029" y="323"/>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81" name="Freeform 176"/>
                <p:cNvSpPr>
                  <a:spLocks/>
                </p:cNvSpPr>
                <p:nvPr/>
              </p:nvSpPr>
              <p:spPr bwMode="auto">
                <a:xfrm>
                  <a:off x="2028" y="242"/>
                  <a:ext cx="139" cy="171"/>
                </a:xfrm>
                <a:custGeom>
                  <a:avLst/>
                  <a:gdLst>
                    <a:gd name="T0" fmla="*/ 0 w 139"/>
                    <a:gd name="T1" fmla="*/ 171 h 171"/>
                    <a:gd name="T2" fmla="*/ 2 w 139"/>
                    <a:gd name="T3" fmla="*/ 130 h 171"/>
                    <a:gd name="T4" fmla="*/ 139 w 139"/>
                    <a:gd name="T5" fmla="*/ 0 h 171"/>
                    <a:gd name="T6" fmla="*/ 138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2" y="130"/>
                      </a:lnTo>
                      <a:lnTo>
                        <a:pt x="139" y="0"/>
                      </a:lnTo>
                      <a:lnTo>
                        <a:pt x="138"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82" name="Line 177"/>
                <p:cNvSpPr>
                  <a:spLocks noChangeShapeType="1"/>
                </p:cNvSpPr>
                <p:nvPr/>
              </p:nvSpPr>
              <p:spPr bwMode="auto">
                <a:xfrm flipV="1">
                  <a:off x="2028" y="282"/>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83" name="Freeform 178"/>
                <p:cNvSpPr>
                  <a:spLocks/>
                </p:cNvSpPr>
                <p:nvPr/>
              </p:nvSpPr>
              <p:spPr bwMode="auto">
                <a:xfrm>
                  <a:off x="2030" y="202"/>
                  <a:ext cx="140" cy="170"/>
                </a:xfrm>
                <a:custGeom>
                  <a:avLst/>
                  <a:gdLst>
                    <a:gd name="T0" fmla="*/ 0 w 140"/>
                    <a:gd name="T1" fmla="*/ 170 h 170"/>
                    <a:gd name="T2" fmla="*/ 3 w 140"/>
                    <a:gd name="T3" fmla="*/ 131 h 170"/>
                    <a:gd name="T4" fmla="*/ 140 w 140"/>
                    <a:gd name="T5" fmla="*/ 0 h 170"/>
                    <a:gd name="T6" fmla="*/ 137 w 140"/>
                    <a:gd name="T7" fmla="*/ 40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3" y="131"/>
                      </a:lnTo>
                      <a:lnTo>
                        <a:pt x="140" y="0"/>
                      </a:lnTo>
                      <a:lnTo>
                        <a:pt x="137" y="40"/>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84" name="Line 179"/>
                <p:cNvSpPr>
                  <a:spLocks noChangeShapeType="1"/>
                </p:cNvSpPr>
                <p:nvPr/>
              </p:nvSpPr>
              <p:spPr bwMode="auto">
                <a:xfrm flipV="1">
                  <a:off x="2030" y="242"/>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85" name="Freeform 180"/>
                <p:cNvSpPr>
                  <a:spLocks/>
                </p:cNvSpPr>
                <p:nvPr/>
              </p:nvSpPr>
              <p:spPr bwMode="auto">
                <a:xfrm>
                  <a:off x="2033" y="123"/>
                  <a:ext cx="143" cy="210"/>
                </a:xfrm>
                <a:custGeom>
                  <a:avLst/>
                  <a:gdLst>
                    <a:gd name="T0" fmla="*/ 0 w 143"/>
                    <a:gd name="T1" fmla="*/ 210 h 210"/>
                    <a:gd name="T2" fmla="*/ 6 w 143"/>
                    <a:gd name="T3" fmla="*/ 131 h 210"/>
                    <a:gd name="T4" fmla="*/ 143 w 143"/>
                    <a:gd name="T5" fmla="*/ 0 h 210"/>
                    <a:gd name="T6" fmla="*/ 137 w 143"/>
                    <a:gd name="T7" fmla="*/ 79 h 210"/>
                    <a:gd name="T8" fmla="*/ 0 w 143"/>
                    <a:gd name="T9" fmla="*/ 210 h 210"/>
                    <a:gd name="T10" fmla="*/ 0 60000 65536"/>
                    <a:gd name="T11" fmla="*/ 0 60000 65536"/>
                    <a:gd name="T12" fmla="*/ 0 60000 65536"/>
                    <a:gd name="T13" fmla="*/ 0 60000 65536"/>
                    <a:gd name="T14" fmla="*/ 0 60000 65536"/>
                    <a:gd name="T15" fmla="*/ 0 w 143"/>
                    <a:gd name="T16" fmla="*/ 0 h 210"/>
                    <a:gd name="T17" fmla="*/ 143 w 143"/>
                    <a:gd name="T18" fmla="*/ 210 h 210"/>
                  </a:gdLst>
                  <a:ahLst/>
                  <a:cxnLst>
                    <a:cxn ang="T10">
                      <a:pos x="T0" y="T1"/>
                    </a:cxn>
                    <a:cxn ang="T11">
                      <a:pos x="T2" y="T3"/>
                    </a:cxn>
                    <a:cxn ang="T12">
                      <a:pos x="T4" y="T5"/>
                    </a:cxn>
                    <a:cxn ang="T13">
                      <a:pos x="T6" y="T7"/>
                    </a:cxn>
                    <a:cxn ang="T14">
                      <a:pos x="T8" y="T9"/>
                    </a:cxn>
                  </a:cxnLst>
                  <a:rect l="T15" t="T16" r="T17" b="T18"/>
                  <a:pathLst>
                    <a:path w="143" h="210">
                      <a:moveTo>
                        <a:pt x="0" y="210"/>
                      </a:moveTo>
                      <a:lnTo>
                        <a:pt x="6" y="131"/>
                      </a:lnTo>
                      <a:lnTo>
                        <a:pt x="143" y="0"/>
                      </a:lnTo>
                      <a:lnTo>
                        <a:pt x="137" y="79"/>
                      </a:lnTo>
                      <a:lnTo>
                        <a:pt x="0" y="21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86" name="Line 181"/>
                <p:cNvSpPr>
                  <a:spLocks noChangeShapeType="1"/>
                </p:cNvSpPr>
                <p:nvPr/>
              </p:nvSpPr>
              <p:spPr bwMode="auto">
                <a:xfrm flipV="1">
                  <a:off x="2033" y="20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87" name="Freeform 182"/>
                <p:cNvSpPr>
                  <a:spLocks/>
                </p:cNvSpPr>
                <p:nvPr/>
              </p:nvSpPr>
              <p:spPr bwMode="auto">
                <a:xfrm>
                  <a:off x="58" y="123"/>
                  <a:ext cx="2118" cy="131"/>
                </a:xfrm>
                <a:custGeom>
                  <a:avLst/>
                  <a:gdLst>
                    <a:gd name="T0" fmla="*/ 1981 w 2118"/>
                    <a:gd name="T1" fmla="*/ 131 h 131"/>
                    <a:gd name="T2" fmla="*/ 0 w 2118"/>
                    <a:gd name="T3" fmla="*/ 131 h 131"/>
                    <a:gd name="T4" fmla="*/ 137 w 2118"/>
                    <a:gd name="T5" fmla="*/ 0 h 131"/>
                    <a:gd name="T6" fmla="*/ 2118 w 2118"/>
                    <a:gd name="T7" fmla="*/ 0 h 131"/>
                    <a:gd name="T8" fmla="*/ 1981 w 2118"/>
                    <a:gd name="T9" fmla="*/ 131 h 131"/>
                    <a:gd name="T10" fmla="*/ 0 60000 65536"/>
                    <a:gd name="T11" fmla="*/ 0 60000 65536"/>
                    <a:gd name="T12" fmla="*/ 0 60000 65536"/>
                    <a:gd name="T13" fmla="*/ 0 60000 65536"/>
                    <a:gd name="T14" fmla="*/ 0 60000 65536"/>
                    <a:gd name="T15" fmla="*/ 0 w 2118"/>
                    <a:gd name="T16" fmla="*/ 0 h 131"/>
                    <a:gd name="T17" fmla="*/ 2118 w 2118"/>
                    <a:gd name="T18" fmla="*/ 131 h 131"/>
                  </a:gdLst>
                  <a:ahLst/>
                  <a:cxnLst>
                    <a:cxn ang="T10">
                      <a:pos x="T0" y="T1"/>
                    </a:cxn>
                    <a:cxn ang="T11">
                      <a:pos x="T2" y="T3"/>
                    </a:cxn>
                    <a:cxn ang="T12">
                      <a:pos x="T4" y="T5"/>
                    </a:cxn>
                    <a:cxn ang="T13">
                      <a:pos x="T6" y="T7"/>
                    </a:cxn>
                    <a:cxn ang="T14">
                      <a:pos x="T8" y="T9"/>
                    </a:cxn>
                  </a:cxnLst>
                  <a:rect l="T15" t="T16" r="T17" b="T18"/>
                  <a:pathLst>
                    <a:path w="2118" h="131">
                      <a:moveTo>
                        <a:pt x="1981" y="131"/>
                      </a:moveTo>
                      <a:lnTo>
                        <a:pt x="0" y="131"/>
                      </a:lnTo>
                      <a:lnTo>
                        <a:pt x="137" y="0"/>
                      </a:lnTo>
                      <a:lnTo>
                        <a:pt x="2118" y="0"/>
                      </a:lnTo>
                      <a:lnTo>
                        <a:pt x="1981"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88" name="Line 183"/>
                <p:cNvSpPr>
                  <a:spLocks noChangeShapeType="1"/>
                </p:cNvSpPr>
                <p:nvPr/>
              </p:nvSpPr>
              <p:spPr bwMode="auto">
                <a:xfrm flipV="1">
                  <a:off x="2039" y="123"/>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89" name="Freeform 184"/>
                <p:cNvSpPr>
                  <a:spLocks/>
                </p:cNvSpPr>
                <p:nvPr/>
              </p:nvSpPr>
              <p:spPr bwMode="auto">
                <a:xfrm>
                  <a:off x="0" y="254"/>
                  <a:ext cx="2047" cy="407"/>
                </a:xfrm>
                <a:custGeom>
                  <a:avLst/>
                  <a:gdLst>
                    <a:gd name="T0" fmla="*/ 49 w 2047"/>
                    <a:gd name="T1" fmla="*/ 1 h 407"/>
                    <a:gd name="T2" fmla="*/ 32 w 2047"/>
                    <a:gd name="T3" fmla="*/ 3 h 407"/>
                    <a:gd name="T4" fmla="*/ 26 w 2047"/>
                    <a:gd name="T5" fmla="*/ 7 h 407"/>
                    <a:gd name="T6" fmla="*/ 21 w 2047"/>
                    <a:gd name="T7" fmla="*/ 20 h 407"/>
                    <a:gd name="T8" fmla="*/ 18 w 2047"/>
                    <a:gd name="T9" fmla="*/ 47 h 407"/>
                    <a:gd name="T10" fmla="*/ 13 w 2047"/>
                    <a:gd name="T11" fmla="*/ 92 h 407"/>
                    <a:gd name="T12" fmla="*/ 8 w 2047"/>
                    <a:gd name="T13" fmla="*/ 150 h 407"/>
                    <a:gd name="T14" fmla="*/ 5 w 2047"/>
                    <a:gd name="T15" fmla="*/ 210 h 407"/>
                    <a:gd name="T16" fmla="*/ 9 w 2047"/>
                    <a:gd name="T17" fmla="*/ 299 h 407"/>
                    <a:gd name="T18" fmla="*/ 22 w 2047"/>
                    <a:gd name="T19" fmla="*/ 335 h 407"/>
                    <a:gd name="T20" fmla="*/ 26 w 2047"/>
                    <a:gd name="T21" fmla="*/ 362 h 407"/>
                    <a:gd name="T22" fmla="*/ 23 w 2047"/>
                    <a:gd name="T23" fmla="*/ 376 h 407"/>
                    <a:gd name="T24" fmla="*/ 14 w 2047"/>
                    <a:gd name="T25" fmla="*/ 391 h 407"/>
                    <a:gd name="T26" fmla="*/ 1 w 2047"/>
                    <a:gd name="T27" fmla="*/ 401 h 407"/>
                    <a:gd name="T28" fmla="*/ 5 w 2047"/>
                    <a:gd name="T29" fmla="*/ 401 h 407"/>
                    <a:gd name="T30" fmla="*/ 102 w 2047"/>
                    <a:gd name="T31" fmla="*/ 393 h 407"/>
                    <a:gd name="T32" fmla="*/ 180 w 2047"/>
                    <a:gd name="T33" fmla="*/ 391 h 407"/>
                    <a:gd name="T34" fmla="*/ 259 w 2047"/>
                    <a:gd name="T35" fmla="*/ 381 h 407"/>
                    <a:gd name="T36" fmla="*/ 303 w 2047"/>
                    <a:gd name="T37" fmla="*/ 372 h 407"/>
                    <a:gd name="T38" fmla="*/ 383 w 2047"/>
                    <a:gd name="T39" fmla="*/ 366 h 407"/>
                    <a:gd name="T40" fmla="*/ 559 w 2047"/>
                    <a:gd name="T41" fmla="*/ 361 h 407"/>
                    <a:gd name="T42" fmla="*/ 591 w 2047"/>
                    <a:gd name="T43" fmla="*/ 368 h 407"/>
                    <a:gd name="T44" fmla="*/ 657 w 2047"/>
                    <a:gd name="T45" fmla="*/ 387 h 407"/>
                    <a:gd name="T46" fmla="*/ 688 w 2047"/>
                    <a:gd name="T47" fmla="*/ 392 h 407"/>
                    <a:gd name="T48" fmla="*/ 831 w 2047"/>
                    <a:gd name="T49" fmla="*/ 402 h 407"/>
                    <a:gd name="T50" fmla="*/ 917 w 2047"/>
                    <a:gd name="T51" fmla="*/ 407 h 407"/>
                    <a:gd name="T52" fmla="*/ 965 w 2047"/>
                    <a:gd name="T53" fmla="*/ 399 h 407"/>
                    <a:gd name="T54" fmla="*/ 1234 w 2047"/>
                    <a:gd name="T55" fmla="*/ 389 h 407"/>
                    <a:gd name="T56" fmla="*/ 1465 w 2047"/>
                    <a:gd name="T57" fmla="*/ 385 h 407"/>
                    <a:gd name="T58" fmla="*/ 1510 w 2047"/>
                    <a:gd name="T59" fmla="*/ 380 h 407"/>
                    <a:gd name="T60" fmla="*/ 1576 w 2047"/>
                    <a:gd name="T61" fmla="*/ 371 h 407"/>
                    <a:gd name="T62" fmla="*/ 1620 w 2047"/>
                    <a:gd name="T63" fmla="*/ 372 h 407"/>
                    <a:gd name="T64" fmla="*/ 1643 w 2047"/>
                    <a:gd name="T65" fmla="*/ 377 h 407"/>
                    <a:gd name="T66" fmla="*/ 1784 w 2047"/>
                    <a:gd name="T67" fmla="*/ 393 h 407"/>
                    <a:gd name="T68" fmla="*/ 1967 w 2047"/>
                    <a:gd name="T69" fmla="*/ 401 h 407"/>
                    <a:gd name="T70" fmla="*/ 2000 w 2047"/>
                    <a:gd name="T71" fmla="*/ 387 h 407"/>
                    <a:gd name="T72" fmla="*/ 2015 w 2047"/>
                    <a:gd name="T73" fmla="*/ 385 h 407"/>
                    <a:gd name="T74" fmla="*/ 2022 w 2047"/>
                    <a:gd name="T75" fmla="*/ 386 h 407"/>
                    <a:gd name="T76" fmla="*/ 2034 w 2047"/>
                    <a:gd name="T77" fmla="*/ 396 h 407"/>
                    <a:gd name="T78" fmla="*/ 2047 w 2047"/>
                    <a:gd name="T79" fmla="*/ 316 h 407"/>
                    <a:gd name="T80" fmla="*/ 2037 w 2047"/>
                    <a:gd name="T81" fmla="*/ 277 h 407"/>
                    <a:gd name="T82" fmla="*/ 2031 w 2047"/>
                    <a:gd name="T83" fmla="*/ 239 h 407"/>
                    <a:gd name="T84" fmla="*/ 2028 w 2047"/>
                    <a:gd name="T85" fmla="*/ 159 h 407"/>
                    <a:gd name="T86" fmla="*/ 2033 w 2047"/>
                    <a:gd name="T87" fmla="*/ 79 h 407"/>
                    <a:gd name="T88" fmla="*/ 58 w 2047"/>
                    <a:gd name="T89" fmla="*/ 0 h 4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7"/>
                    <a:gd name="T137" fmla="*/ 2047 w 2047"/>
                    <a:gd name="T138" fmla="*/ 407 h 4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7">
                      <a:moveTo>
                        <a:pt x="58" y="0"/>
                      </a:moveTo>
                      <a:lnTo>
                        <a:pt x="49" y="1"/>
                      </a:lnTo>
                      <a:lnTo>
                        <a:pt x="40" y="1"/>
                      </a:lnTo>
                      <a:lnTo>
                        <a:pt x="32" y="3"/>
                      </a:lnTo>
                      <a:lnTo>
                        <a:pt x="29" y="5"/>
                      </a:lnTo>
                      <a:lnTo>
                        <a:pt x="26" y="7"/>
                      </a:lnTo>
                      <a:lnTo>
                        <a:pt x="22" y="14"/>
                      </a:lnTo>
                      <a:lnTo>
                        <a:pt x="21" y="20"/>
                      </a:lnTo>
                      <a:lnTo>
                        <a:pt x="19" y="33"/>
                      </a:lnTo>
                      <a:lnTo>
                        <a:pt x="18" y="47"/>
                      </a:lnTo>
                      <a:lnTo>
                        <a:pt x="18" y="62"/>
                      </a:lnTo>
                      <a:lnTo>
                        <a:pt x="13" y="92"/>
                      </a:lnTo>
                      <a:lnTo>
                        <a:pt x="10" y="122"/>
                      </a:lnTo>
                      <a:lnTo>
                        <a:pt x="8" y="150"/>
                      </a:lnTo>
                      <a:lnTo>
                        <a:pt x="7" y="180"/>
                      </a:lnTo>
                      <a:lnTo>
                        <a:pt x="5" y="210"/>
                      </a:lnTo>
                      <a:lnTo>
                        <a:pt x="7" y="238"/>
                      </a:lnTo>
                      <a:lnTo>
                        <a:pt x="9" y="299"/>
                      </a:lnTo>
                      <a:lnTo>
                        <a:pt x="16" y="316"/>
                      </a:lnTo>
                      <a:lnTo>
                        <a:pt x="22" y="335"/>
                      </a:lnTo>
                      <a:lnTo>
                        <a:pt x="26" y="354"/>
                      </a:lnTo>
                      <a:lnTo>
                        <a:pt x="26" y="362"/>
                      </a:lnTo>
                      <a:lnTo>
                        <a:pt x="26" y="370"/>
                      </a:lnTo>
                      <a:lnTo>
                        <a:pt x="23" y="376"/>
                      </a:lnTo>
                      <a:lnTo>
                        <a:pt x="21" y="382"/>
                      </a:lnTo>
                      <a:lnTo>
                        <a:pt x="14" y="391"/>
                      </a:lnTo>
                      <a:lnTo>
                        <a:pt x="7" y="397"/>
                      </a:lnTo>
                      <a:lnTo>
                        <a:pt x="1" y="401"/>
                      </a:lnTo>
                      <a:lnTo>
                        <a:pt x="0" y="402"/>
                      </a:lnTo>
                      <a:lnTo>
                        <a:pt x="5" y="401"/>
                      </a:lnTo>
                      <a:lnTo>
                        <a:pt x="41" y="392"/>
                      </a:lnTo>
                      <a:lnTo>
                        <a:pt x="102" y="393"/>
                      </a:lnTo>
                      <a:lnTo>
                        <a:pt x="141" y="392"/>
                      </a:lnTo>
                      <a:lnTo>
                        <a:pt x="180" y="391"/>
                      </a:lnTo>
                      <a:lnTo>
                        <a:pt x="236" y="385"/>
                      </a:lnTo>
                      <a:lnTo>
                        <a:pt x="259" y="381"/>
                      </a:lnTo>
                      <a:lnTo>
                        <a:pt x="281" y="376"/>
                      </a:lnTo>
                      <a:lnTo>
                        <a:pt x="303" y="372"/>
                      </a:lnTo>
                      <a:lnTo>
                        <a:pt x="325" y="370"/>
                      </a:lnTo>
                      <a:lnTo>
                        <a:pt x="383" y="366"/>
                      </a:lnTo>
                      <a:lnTo>
                        <a:pt x="443" y="365"/>
                      </a:lnTo>
                      <a:lnTo>
                        <a:pt x="559" y="361"/>
                      </a:lnTo>
                      <a:lnTo>
                        <a:pt x="575" y="365"/>
                      </a:lnTo>
                      <a:lnTo>
                        <a:pt x="591" y="368"/>
                      </a:lnTo>
                      <a:lnTo>
                        <a:pt x="625" y="378"/>
                      </a:lnTo>
                      <a:lnTo>
                        <a:pt x="657" y="387"/>
                      </a:lnTo>
                      <a:lnTo>
                        <a:pt x="674" y="391"/>
                      </a:lnTo>
                      <a:lnTo>
                        <a:pt x="688" y="392"/>
                      </a:lnTo>
                      <a:lnTo>
                        <a:pt x="773" y="397"/>
                      </a:lnTo>
                      <a:lnTo>
                        <a:pt x="831" y="402"/>
                      </a:lnTo>
                      <a:lnTo>
                        <a:pt x="897" y="407"/>
                      </a:lnTo>
                      <a:lnTo>
                        <a:pt x="917" y="407"/>
                      </a:lnTo>
                      <a:lnTo>
                        <a:pt x="938" y="404"/>
                      </a:lnTo>
                      <a:lnTo>
                        <a:pt x="965" y="399"/>
                      </a:lnTo>
                      <a:lnTo>
                        <a:pt x="1004" y="392"/>
                      </a:lnTo>
                      <a:lnTo>
                        <a:pt x="1234" y="389"/>
                      </a:lnTo>
                      <a:lnTo>
                        <a:pt x="1350" y="387"/>
                      </a:lnTo>
                      <a:lnTo>
                        <a:pt x="1465" y="385"/>
                      </a:lnTo>
                      <a:lnTo>
                        <a:pt x="1488" y="383"/>
                      </a:lnTo>
                      <a:lnTo>
                        <a:pt x="1510" y="380"/>
                      </a:lnTo>
                      <a:lnTo>
                        <a:pt x="1554" y="373"/>
                      </a:lnTo>
                      <a:lnTo>
                        <a:pt x="1576" y="371"/>
                      </a:lnTo>
                      <a:lnTo>
                        <a:pt x="1598" y="370"/>
                      </a:lnTo>
                      <a:lnTo>
                        <a:pt x="1620" y="372"/>
                      </a:lnTo>
                      <a:lnTo>
                        <a:pt x="1632" y="373"/>
                      </a:lnTo>
                      <a:lnTo>
                        <a:pt x="1643" y="377"/>
                      </a:lnTo>
                      <a:lnTo>
                        <a:pt x="1722" y="387"/>
                      </a:lnTo>
                      <a:lnTo>
                        <a:pt x="1784" y="393"/>
                      </a:lnTo>
                      <a:lnTo>
                        <a:pt x="1857" y="397"/>
                      </a:lnTo>
                      <a:lnTo>
                        <a:pt x="1967" y="401"/>
                      </a:lnTo>
                      <a:lnTo>
                        <a:pt x="1985" y="392"/>
                      </a:lnTo>
                      <a:lnTo>
                        <a:pt x="2000" y="387"/>
                      </a:lnTo>
                      <a:lnTo>
                        <a:pt x="2008" y="386"/>
                      </a:lnTo>
                      <a:lnTo>
                        <a:pt x="2015" y="385"/>
                      </a:lnTo>
                      <a:lnTo>
                        <a:pt x="2019" y="385"/>
                      </a:lnTo>
                      <a:lnTo>
                        <a:pt x="2022" y="386"/>
                      </a:lnTo>
                      <a:lnTo>
                        <a:pt x="2028" y="391"/>
                      </a:lnTo>
                      <a:lnTo>
                        <a:pt x="2034" y="396"/>
                      </a:lnTo>
                      <a:lnTo>
                        <a:pt x="2039" y="401"/>
                      </a:lnTo>
                      <a:lnTo>
                        <a:pt x="2047" y="316"/>
                      </a:lnTo>
                      <a:lnTo>
                        <a:pt x="2042" y="297"/>
                      </a:lnTo>
                      <a:lnTo>
                        <a:pt x="2037" y="277"/>
                      </a:lnTo>
                      <a:lnTo>
                        <a:pt x="2034" y="259"/>
                      </a:lnTo>
                      <a:lnTo>
                        <a:pt x="2031" y="239"/>
                      </a:lnTo>
                      <a:lnTo>
                        <a:pt x="2028" y="200"/>
                      </a:lnTo>
                      <a:lnTo>
                        <a:pt x="2028" y="159"/>
                      </a:lnTo>
                      <a:lnTo>
                        <a:pt x="2030" y="118"/>
                      </a:lnTo>
                      <a:lnTo>
                        <a:pt x="2033"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690" name="Line 185"/>
                <p:cNvSpPr>
                  <a:spLocks noChangeShapeType="1"/>
                </p:cNvSpPr>
                <p:nvPr/>
              </p:nvSpPr>
              <p:spPr bwMode="auto">
                <a:xfrm flipH="1">
                  <a:off x="49" y="254"/>
                  <a:ext cx="9"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1" name="Line 186"/>
                <p:cNvSpPr>
                  <a:spLocks noChangeShapeType="1"/>
                </p:cNvSpPr>
                <p:nvPr/>
              </p:nvSpPr>
              <p:spPr bwMode="auto">
                <a:xfrm flipH="1">
                  <a:off x="40" y="255"/>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2" name="Line 187"/>
                <p:cNvSpPr>
                  <a:spLocks noChangeShapeType="1"/>
                </p:cNvSpPr>
                <p:nvPr/>
              </p:nvSpPr>
              <p:spPr bwMode="auto">
                <a:xfrm flipH="1">
                  <a:off x="32" y="255"/>
                  <a:ext cx="8" cy="2"/>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3" name="Line 188"/>
                <p:cNvSpPr>
                  <a:spLocks noChangeShapeType="1"/>
                </p:cNvSpPr>
                <p:nvPr/>
              </p:nvSpPr>
              <p:spPr bwMode="auto">
                <a:xfrm flipH="1">
                  <a:off x="29" y="257"/>
                  <a:ext cx="3" cy="2"/>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4" name="Line 189"/>
                <p:cNvSpPr>
                  <a:spLocks noChangeShapeType="1"/>
                </p:cNvSpPr>
                <p:nvPr/>
              </p:nvSpPr>
              <p:spPr bwMode="auto">
                <a:xfrm flipH="1">
                  <a:off x="26" y="259"/>
                  <a:ext cx="3" cy="2"/>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5" name="Line 190"/>
                <p:cNvSpPr>
                  <a:spLocks noChangeShapeType="1"/>
                </p:cNvSpPr>
                <p:nvPr/>
              </p:nvSpPr>
              <p:spPr bwMode="auto">
                <a:xfrm flipH="1">
                  <a:off x="22" y="261"/>
                  <a:ext cx="4" cy="7"/>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6" name="Line 191"/>
                <p:cNvSpPr>
                  <a:spLocks noChangeShapeType="1"/>
                </p:cNvSpPr>
                <p:nvPr/>
              </p:nvSpPr>
              <p:spPr bwMode="auto">
                <a:xfrm flipH="1">
                  <a:off x="21" y="268"/>
                  <a:ext cx="1" cy="6"/>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7" name="Line 192"/>
                <p:cNvSpPr>
                  <a:spLocks noChangeShapeType="1"/>
                </p:cNvSpPr>
                <p:nvPr/>
              </p:nvSpPr>
              <p:spPr bwMode="auto">
                <a:xfrm flipH="1">
                  <a:off x="19" y="274"/>
                  <a:ext cx="2" cy="13"/>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8" name="Line 193"/>
                <p:cNvSpPr>
                  <a:spLocks noChangeShapeType="1"/>
                </p:cNvSpPr>
                <p:nvPr/>
              </p:nvSpPr>
              <p:spPr bwMode="auto">
                <a:xfrm flipH="1">
                  <a:off x="18" y="287"/>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699" name="Line 194"/>
                <p:cNvSpPr>
                  <a:spLocks noChangeShapeType="1"/>
                </p:cNvSpPr>
                <p:nvPr/>
              </p:nvSpPr>
              <p:spPr bwMode="auto">
                <a:xfrm>
                  <a:off x="18" y="301"/>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0" name="Line 195"/>
                <p:cNvSpPr>
                  <a:spLocks noChangeShapeType="1"/>
                </p:cNvSpPr>
                <p:nvPr/>
              </p:nvSpPr>
              <p:spPr bwMode="auto">
                <a:xfrm flipH="1">
                  <a:off x="13" y="316"/>
                  <a:ext cx="5"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1" name="Line 196"/>
                <p:cNvSpPr>
                  <a:spLocks noChangeShapeType="1"/>
                </p:cNvSpPr>
                <p:nvPr/>
              </p:nvSpPr>
              <p:spPr bwMode="auto">
                <a:xfrm flipH="1">
                  <a:off x="10" y="346"/>
                  <a:ext cx="3"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2" name="Line 197"/>
                <p:cNvSpPr>
                  <a:spLocks noChangeShapeType="1"/>
                </p:cNvSpPr>
                <p:nvPr/>
              </p:nvSpPr>
              <p:spPr bwMode="auto">
                <a:xfrm flipH="1">
                  <a:off x="8" y="376"/>
                  <a:ext cx="2" cy="2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3" name="Line 198"/>
                <p:cNvSpPr>
                  <a:spLocks noChangeShapeType="1"/>
                </p:cNvSpPr>
                <p:nvPr/>
              </p:nvSpPr>
              <p:spPr bwMode="auto">
                <a:xfrm flipH="1">
                  <a:off x="7" y="404"/>
                  <a:ext cx="1"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4" name="Line 199"/>
                <p:cNvSpPr>
                  <a:spLocks noChangeShapeType="1"/>
                </p:cNvSpPr>
                <p:nvPr/>
              </p:nvSpPr>
              <p:spPr bwMode="auto">
                <a:xfrm flipH="1">
                  <a:off x="5" y="434"/>
                  <a:ext cx="2"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5" name="Line 200"/>
                <p:cNvSpPr>
                  <a:spLocks noChangeShapeType="1"/>
                </p:cNvSpPr>
                <p:nvPr/>
              </p:nvSpPr>
              <p:spPr bwMode="auto">
                <a:xfrm>
                  <a:off x="5" y="464"/>
                  <a:ext cx="2" cy="28"/>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6" name="Line 201"/>
                <p:cNvSpPr>
                  <a:spLocks noChangeShapeType="1"/>
                </p:cNvSpPr>
                <p:nvPr/>
              </p:nvSpPr>
              <p:spPr bwMode="auto">
                <a:xfrm>
                  <a:off x="7" y="492"/>
                  <a:ext cx="2" cy="61"/>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7" name="Line 202"/>
                <p:cNvSpPr>
                  <a:spLocks noChangeShapeType="1"/>
                </p:cNvSpPr>
                <p:nvPr/>
              </p:nvSpPr>
              <p:spPr bwMode="auto">
                <a:xfrm>
                  <a:off x="9" y="553"/>
                  <a:ext cx="7" cy="17"/>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8" name="Line 203"/>
                <p:cNvSpPr>
                  <a:spLocks noChangeShapeType="1"/>
                </p:cNvSpPr>
                <p:nvPr/>
              </p:nvSpPr>
              <p:spPr bwMode="auto">
                <a:xfrm>
                  <a:off x="16" y="570"/>
                  <a:ext cx="6" cy="19"/>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09" name="Line 204"/>
                <p:cNvSpPr>
                  <a:spLocks noChangeShapeType="1"/>
                </p:cNvSpPr>
                <p:nvPr/>
              </p:nvSpPr>
              <p:spPr bwMode="auto">
                <a:xfrm>
                  <a:off x="22" y="589"/>
                  <a:ext cx="4" cy="19"/>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0" name="Line 205"/>
                <p:cNvSpPr>
                  <a:spLocks noChangeShapeType="1"/>
                </p:cNvSpPr>
                <p:nvPr/>
              </p:nvSpPr>
              <p:spPr bwMode="auto">
                <a:xfrm>
                  <a:off x="26" y="608"/>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1" name="Line 206"/>
                <p:cNvSpPr>
                  <a:spLocks noChangeShapeType="1"/>
                </p:cNvSpPr>
                <p:nvPr/>
              </p:nvSpPr>
              <p:spPr bwMode="auto">
                <a:xfrm>
                  <a:off x="26" y="616"/>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2" name="Line 207"/>
                <p:cNvSpPr>
                  <a:spLocks noChangeShapeType="1"/>
                </p:cNvSpPr>
                <p:nvPr/>
              </p:nvSpPr>
              <p:spPr bwMode="auto">
                <a:xfrm flipH="1">
                  <a:off x="23" y="624"/>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3" name="Line 208"/>
                <p:cNvSpPr>
                  <a:spLocks noChangeShapeType="1"/>
                </p:cNvSpPr>
                <p:nvPr/>
              </p:nvSpPr>
              <p:spPr bwMode="auto">
                <a:xfrm flipH="1">
                  <a:off x="21" y="630"/>
                  <a:ext cx="2"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4" name="Line 209"/>
                <p:cNvSpPr>
                  <a:spLocks noChangeShapeType="1"/>
                </p:cNvSpPr>
                <p:nvPr/>
              </p:nvSpPr>
              <p:spPr bwMode="auto">
                <a:xfrm flipH="1">
                  <a:off x="14" y="636"/>
                  <a:ext cx="7"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5" name="Line 210"/>
                <p:cNvSpPr>
                  <a:spLocks noChangeShapeType="1"/>
                </p:cNvSpPr>
                <p:nvPr/>
              </p:nvSpPr>
              <p:spPr bwMode="auto">
                <a:xfrm flipH="1">
                  <a:off x="7" y="645"/>
                  <a:ext cx="7"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4716" name="Group 211"/>
              <p:cNvGrpSpPr>
                <a:grpSpLocks/>
              </p:cNvGrpSpPr>
              <p:nvPr/>
            </p:nvGrpSpPr>
            <p:grpSpPr bwMode="auto">
              <a:xfrm>
                <a:off x="318" y="917"/>
                <a:ext cx="2226" cy="538"/>
                <a:chOff x="0" y="0"/>
                <a:chExt cx="2226" cy="538"/>
              </a:xfrm>
            </p:grpSpPr>
            <p:sp>
              <p:nvSpPr>
                <p:cNvPr id="234717" name="Line 212"/>
                <p:cNvSpPr>
                  <a:spLocks noChangeShapeType="1"/>
                </p:cNvSpPr>
                <p:nvPr/>
              </p:nvSpPr>
              <p:spPr bwMode="auto">
                <a:xfrm flipH="1">
                  <a:off x="172" y="404"/>
                  <a:ext cx="6"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8" name="Line 213"/>
                <p:cNvSpPr>
                  <a:spLocks noChangeShapeType="1"/>
                </p:cNvSpPr>
                <p:nvPr/>
              </p:nvSpPr>
              <p:spPr bwMode="auto">
                <a:xfrm flipH="1">
                  <a:off x="171" y="408"/>
                  <a:ext cx="1"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19" name="Line 214"/>
                <p:cNvSpPr>
                  <a:spLocks noChangeShapeType="1"/>
                </p:cNvSpPr>
                <p:nvPr/>
              </p:nvSpPr>
              <p:spPr bwMode="auto">
                <a:xfrm flipV="1">
                  <a:off x="171" y="408"/>
                  <a:ext cx="5"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0" name="Line 215"/>
                <p:cNvSpPr>
                  <a:spLocks noChangeShapeType="1"/>
                </p:cNvSpPr>
                <p:nvPr/>
              </p:nvSpPr>
              <p:spPr bwMode="auto">
                <a:xfrm flipV="1">
                  <a:off x="176" y="399"/>
                  <a:ext cx="36" cy="9"/>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1" name="Line 216"/>
                <p:cNvSpPr>
                  <a:spLocks noChangeShapeType="1"/>
                </p:cNvSpPr>
                <p:nvPr/>
              </p:nvSpPr>
              <p:spPr bwMode="auto">
                <a:xfrm>
                  <a:off x="212" y="399"/>
                  <a:ext cx="6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2" name="Line 217"/>
                <p:cNvSpPr>
                  <a:spLocks noChangeShapeType="1"/>
                </p:cNvSpPr>
                <p:nvPr/>
              </p:nvSpPr>
              <p:spPr bwMode="auto">
                <a:xfrm flipV="1">
                  <a:off x="273" y="399"/>
                  <a:ext cx="39"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3" name="Line 218"/>
                <p:cNvSpPr>
                  <a:spLocks noChangeShapeType="1"/>
                </p:cNvSpPr>
                <p:nvPr/>
              </p:nvSpPr>
              <p:spPr bwMode="auto">
                <a:xfrm flipV="1">
                  <a:off x="312" y="398"/>
                  <a:ext cx="39" cy="1"/>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4" name="Line 219"/>
                <p:cNvSpPr>
                  <a:spLocks noChangeShapeType="1"/>
                </p:cNvSpPr>
                <p:nvPr/>
              </p:nvSpPr>
              <p:spPr bwMode="auto">
                <a:xfrm flipV="1">
                  <a:off x="351" y="392"/>
                  <a:ext cx="56"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5" name="Line 220"/>
                <p:cNvSpPr>
                  <a:spLocks noChangeShapeType="1"/>
                </p:cNvSpPr>
                <p:nvPr/>
              </p:nvSpPr>
              <p:spPr bwMode="auto">
                <a:xfrm flipV="1">
                  <a:off x="407" y="388"/>
                  <a:ext cx="23"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6" name="Line 221"/>
                <p:cNvSpPr>
                  <a:spLocks noChangeShapeType="1"/>
                </p:cNvSpPr>
                <p:nvPr/>
              </p:nvSpPr>
              <p:spPr bwMode="auto">
                <a:xfrm flipV="1">
                  <a:off x="430" y="383"/>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7" name="Line 222"/>
                <p:cNvSpPr>
                  <a:spLocks noChangeShapeType="1"/>
                </p:cNvSpPr>
                <p:nvPr/>
              </p:nvSpPr>
              <p:spPr bwMode="auto">
                <a:xfrm flipV="1">
                  <a:off x="452" y="379"/>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8" name="Line 223"/>
                <p:cNvSpPr>
                  <a:spLocks noChangeShapeType="1"/>
                </p:cNvSpPr>
                <p:nvPr/>
              </p:nvSpPr>
              <p:spPr bwMode="auto">
                <a:xfrm flipV="1">
                  <a:off x="474" y="377"/>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29" name="Line 224"/>
                <p:cNvSpPr>
                  <a:spLocks noChangeShapeType="1"/>
                </p:cNvSpPr>
                <p:nvPr/>
              </p:nvSpPr>
              <p:spPr bwMode="auto">
                <a:xfrm flipV="1">
                  <a:off x="496" y="373"/>
                  <a:ext cx="58"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0" name="Line 225"/>
                <p:cNvSpPr>
                  <a:spLocks noChangeShapeType="1"/>
                </p:cNvSpPr>
                <p:nvPr/>
              </p:nvSpPr>
              <p:spPr bwMode="auto">
                <a:xfrm flipV="1">
                  <a:off x="554" y="372"/>
                  <a:ext cx="60"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1" name="Line 226"/>
                <p:cNvSpPr>
                  <a:spLocks noChangeShapeType="1"/>
                </p:cNvSpPr>
                <p:nvPr/>
              </p:nvSpPr>
              <p:spPr bwMode="auto">
                <a:xfrm flipV="1">
                  <a:off x="614" y="368"/>
                  <a:ext cx="116"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2" name="Line 227"/>
                <p:cNvSpPr>
                  <a:spLocks noChangeShapeType="1"/>
                </p:cNvSpPr>
                <p:nvPr/>
              </p:nvSpPr>
              <p:spPr bwMode="auto">
                <a:xfrm>
                  <a:off x="730" y="368"/>
                  <a:ext cx="16"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3" name="Line 228"/>
                <p:cNvSpPr>
                  <a:spLocks noChangeShapeType="1"/>
                </p:cNvSpPr>
                <p:nvPr/>
              </p:nvSpPr>
              <p:spPr bwMode="auto">
                <a:xfrm>
                  <a:off x="746" y="372"/>
                  <a:ext cx="16" cy="3"/>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4" name="Line 229"/>
                <p:cNvSpPr>
                  <a:spLocks noChangeShapeType="1"/>
                </p:cNvSpPr>
                <p:nvPr/>
              </p:nvSpPr>
              <p:spPr bwMode="auto">
                <a:xfrm>
                  <a:off x="762" y="375"/>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5" name="Line 230"/>
                <p:cNvSpPr>
                  <a:spLocks noChangeShapeType="1"/>
                </p:cNvSpPr>
                <p:nvPr/>
              </p:nvSpPr>
              <p:spPr bwMode="auto">
                <a:xfrm>
                  <a:off x="796" y="385"/>
                  <a:ext cx="32"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6" name="Line 231"/>
                <p:cNvSpPr>
                  <a:spLocks noChangeShapeType="1"/>
                </p:cNvSpPr>
                <p:nvPr/>
              </p:nvSpPr>
              <p:spPr bwMode="auto">
                <a:xfrm>
                  <a:off x="828" y="394"/>
                  <a:ext cx="17"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7" name="Line 232"/>
                <p:cNvSpPr>
                  <a:spLocks noChangeShapeType="1"/>
                </p:cNvSpPr>
                <p:nvPr/>
              </p:nvSpPr>
              <p:spPr bwMode="auto">
                <a:xfrm>
                  <a:off x="845" y="398"/>
                  <a:ext cx="14" cy="1"/>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8" name="Line 233"/>
                <p:cNvSpPr>
                  <a:spLocks noChangeShapeType="1"/>
                </p:cNvSpPr>
                <p:nvPr/>
              </p:nvSpPr>
              <p:spPr bwMode="auto">
                <a:xfrm>
                  <a:off x="859" y="399"/>
                  <a:ext cx="85"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39" name="Line 234"/>
                <p:cNvSpPr>
                  <a:spLocks noChangeShapeType="1"/>
                </p:cNvSpPr>
                <p:nvPr/>
              </p:nvSpPr>
              <p:spPr bwMode="auto">
                <a:xfrm>
                  <a:off x="944" y="404"/>
                  <a:ext cx="58"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0" name="Line 235"/>
                <p:cNvSpPr>
                  <a:spLocks noChangeShapeType="1"/>
                </p:cNvSpPr>
                <p:nvPr/>
              </p:nvSpPr>
              <p:spPr bwMode="auto">
                <a:xfrm>
                  <a:off x="1002" y="409"/>
                  <a:ext cx="66"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1" name="Line 236"/>
                <p:cNvSpPr>
                  <a:spLocks noChangeShapeType="1"/>
                </p:cNvSpPr>
                <p:nvPr/>
              </p:nvSpPr>
              <p:spPr bwMode="auto">
                <a:xfrm>
                  <a:off x="1068" y="414"/>
                  <a:ext cx="2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2" name="Line 237"/>
                <p:cNvSpPr>
                  <a:spLocks noChangeShapeType="1"/>
                </p:cNvSpPr>
                <p:nvPr/>
              </p:nvSpPr>
              <p:spPr bwMode="auto">
                <a:xfrm flipV="1">
                  <a:off x="1088" y="411"/>
                  <a:ext cx="21" cy="3"/>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3" name="Line 238"/>
                <p:cNvSpPr>
                  <a:spLocks noChangeShapeType="1"/>
                </p:cNvSpPr>
                <p:nvPr/>
              </p:nvSpPr>
              <p:spPr bwMode="auto">
                <a:xfrm flipV="1">
                  <a:off x="1109" y="406"/>
                  <a:ext cx="27"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4" name="Line 239"/>
                <p:cNvSpPr>
                  <a:spLocks noChangeShapeType="1"/>
                </p:cNvSpPr>
                <p:nvPr/>
              </p:nvSpPr>
              <p:spPr bwMode="auto">
                <a:xfrm flipV="1">
                  <a:off x="1136" y="399"/>
                  <a:ext cx="39"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5" name="Line 240"/>
                <p:cNvSpPr>
                  <a:spLocks noChangeShapeType="1"/>
                </p:cNvSpPr>
                <p:nvPr/>
              </p:nvSpPr>
              <p:spPr bwMode="auto">
                <a:xfrm flipV="1">
                  <a:off x="1175" y="396"/>
                  <a:ext cx="230"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6" name="Line 241"/>
                <p:cNvSpPr>
                  <a:spLocks noChangeShapeType="1"/>
                </p:cNvSpPr>
                <p:nvPr/>
              </p:nvSpPr>
              <p:spPr bwMode="auto">
                <a:xfrm flipV="1">
                  <a:off x="1405" y="394"/>
                  <a:ext cx="116"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7" name="Line 242"/>
                <p:cNvSpPr>
                  <a:spLocks noChangeShapeType="1"/>
                </p:cNvSpPr>
                <p:nvPr/>
              </p:nvSpPr>
              <p:spPr bwMode="auto">
                <a:xfrm flipV="1">
                  <a:off x="1521" y="392"/>
                  <a:ext cx="115"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8" name="Line 243"/>
                <p:cNvSpPr>
                  <a:spLocks noChangeShapeType="1"/>
                </p:cNvSpPr>
                <p:nvPr/>
              </p:nvSpPr>
              <p:spPr bwMode="auto">
                <a:xfrm flipV="1">
                  <a:off x="1636" y="390"/>
                  <a:ext cx="23"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49" name="Line 244"/>
                <p:cNvSpPr>
                  <a:spLocks noChangeShapeType="1"/>
                </p:cNvSpPr>
                <p:nvPr/>
              </p:nvSpPr>
              <p:spPr bwMode="auto">
                <a:xfrm flipV="1">
                  <a:off x="1659" y="387"/>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0" name="Line 245"/>
                <p:cNvSpPr>
                  <a:spLocks noChangeShapeType="1"/>
                </p:cNvSpPr>
                <p:nvPr/>
              </p:nvSpPr>
              <p:spPr bwMode="auto">
                <a:xfrm flipV="1">
                  <a:off x="1681" y="380"/>
                  <a:ext cx="44" cy="7"/>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1" name="Line 246"/>
                <p:cNvSpPr>
                  <a:spLocks noChangeShapeType="1"/>
                </p:cNvSpPr>
                <p:nvPr/>
              </p:nvSpPr>
              <p:spPr bwMode="auto">
                <a:xfrm flipV="1">
                  <a:off x="1725" y="378"/>
                  <a:ext cx="22" cy="2"/>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2" name="Line 247"/>
                <p:cNvSpPr>
                  <a:spLocks noChangeShapeType="1"/>
                </p:cNvSpPr>
                <p:nvPr/>
              </p:nvSpPr>
              <p:spPr bwMode="auto">
                <a:xfrm flipV="1">
                  <a:off x="1747" y="377"/>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3" name="Line 248"/>
                <p:cNvSpPr>
                  <a:spLocks noChangeShapeType="1"/>
                </p:cNvSpPr>
                <p:nvPr/>
              </p:nvSpPr>
              <p:spPr bwMode="auto">
                <a:xfrm>
                  <a:off x="1769" y="377"/>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4" name="Line 249"/>
                <p:cNvSpPr>
                  <a:spLocks noChangeShapeType="1"/>
                </p:cNvSpPr>
                <p:nvPr/>
              </p:nvSpPr>
              <p:spPr bwMode="auto">
                <a:xfrm>
                  <a:off x="1791" y="379"/>
                  <a:ext cx="12" cy="1"/>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5" name="Line 250"/>
                <p:cNvSpPr>
                  <a:spLocks noChangeShapeType="1"/>
                </p:cNvSpPr>
                <p:nvPr/>
              </p:nvSpPr>
              <p:spPr bwMode="auto">
                <a:xfrm>
                  <a:off x="1803" y="380"/>
                  <a:ext cx="11" cy="4"/>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6" name="Line 251"/>
                <p:cNvSpPr>
                  <a:spLocks noChangeShapeType="1"/>
                </p:cNvSpPr>
                <p:nvPr/>
              </p:nvSpPr>
              <p:spPr bwMode="auto">
                <a:xfrm>
                  <a:off x="1814" y="384"/>
                  <a:ext cx="79"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7" name="Line 252"/>
                <p:cNvSpPr>
                  <a:spLocks noChangeShapeType="1"/>
                </p:cNvSpPr>
                <p:nvPr/>
              </p:nvSpPr>
              <p:spPr bwMode="auto">
                <a:xfrm>
                  <a:off x="1893" y="394"/>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8" name="Line 253"/>
                <p:cNvSpPr>
                  <a:spLocks noChangeShapeType="1"/>
                </p:cNvSpPr>
                <p:nvPr/>
              </p:nvSpPr>
              <p:spPr bwMode="auto">
                <a:xfrm>
                  <a:off x="1955" y="400"/>
                  <a:ext cx="73"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59" name="Line 254"/>
                <p:cNvSpPr>
                  <a:spLocks noChangeShapeType="1"/>
                </p:cNvSpPr>
                <p:nvPr/>
              </p:nvSpPr>
              <p:spPr bwMode="auto">
                <a:xfrm>
                  <a:off x="2028" y="404"/>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0" name="Line 255"/>
                <p:cNvSpPr>
                  <a:spLocks noChangeShapeType="1"/>
                </p:cNvSpPr>
                <p:nvPr/>
              </p:nvSpPr>
              <p:spPr bwMode="auto">
                <a:xfrm flipV="1">
                  <a:off x="2138" y="399"/>
                  <a:ext cx="18"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1" name="Line 256"/>
                <p:cNvSpPr>
                  <a:spLocks noChangeShapeType="1"/>
                </p:cNvSpPr>
                <p:nvPr/>
              </p:nvSpPr>
              <p:spPr bwMode="auto">
                <a:xfrm flipV="1">
                  <a:off x="2156" y="394"/>
                  <a:ext cx="15"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2" name="Line 257"/>
                <p:cNvSpPr>
                  <a:spLocks noChangeShapeType="1"/>
                </p:cNvSpPr>
                <p:nvPr/>
              </p:nvSpPr>
              <p:spPr bwMode="auto">
                <a:xfrm flipV="1">
                  <a:off x="2171" y="393"/>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3" name="Line 258"/>
                <p:cNvSpPr>
                  <a:spLocks noChangeShapeType="1"/>
                </p:cNvSpPr>
                <p:nvPr/>
              </p:nvSpPr>
              <p:spPr bwMode="auto">
                <a:xfrm flipV="1">
                  <a:off x="2179" y="392"/>
                  <a:ext cx="7"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4" name="Line 259"/>
                <p:cNvSpPr>
                  <a:spLocks noChangeShapeType="1"/>
                </p:cNvSpPr>
                <p:nvPr/>
              </p:nvSpPr>
              <p:spPr bwMode="auto">
                <a:xfrm>
                  <a:off x="2186" y="392"/>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5" name="Line 260"/>
                <p:cNvSpPr>
                  <a:spLocks noChangeShapeType="1"/>
                </p:cNvSpPr>
                <p:nvPr/>
              </p:nvSpPr>
              <p:spPr bwMode="auto">
                <a:xfrm>
                  <a:off x="2190" y="392"/>
                  <a:ext cx="3"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6" name="Line 261"/>
                <p:cNvSpPr>
                  <a:spLocks noChangeShapeType="1"/>
                </p:cNvSpPr>
                <p:nvPr/>
              </p:nvSpPr>
              <p:spPr bwMode="auto">
                <a:xfrm>
                  <a:off x="2193" y="393"/>
                  <a:ext cx="6"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7" name="Line 262"/>
                <p:cNvSpPr>
                  <a:spLocks noChangeShapeType="1"/>
                </p:cNvSpPr>
                <p:nvPr/>
              </p:nvSpPr>
              <p:spPr bwMode="auto">
                <a:xfrm>
                  <a:off x="2199" y="398"/>
                  <a:ext cx="6"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8" name="Line 263"/>
                <p:cNvSpPr>
                  <a:spLocks noChangeShapeType="1"/>
                </p:cNvSpPr>
                <p:nvPr/>
              </p:nvSpPr>
              <p:spPr bwMode="auto">
                <a:xfrm>
                  <a:off x="2205" y="403"/>
                  <a:ext cx="5"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69" name="Line 264"/>
                <p:cNvSpPr>
                  <a:spLocks noChangeShapeType="1"/>
                </p:cNvSpPr>
                <p:nvPr/>
              </p:nvSpPr>
              <p:spPr bwMode="auto">
                <a:xfrm flipV="1">
                  <a:off x="2210" y="323"/>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0" name="Line 265"/>
                <p:cNvSpPr>
                  <a:spLocks noChangeShapeType="1"/>
                </p:cNvSpPr>
                <p:nvPr/>
              </p:nvSpPr>
              <p:spPr bwMode="auto">
                <a:xfrm flipH="1" flipV="1">
                  <a:off x="2213" y="304"/>
                  <a:ext cx="5" cy="19"/>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1" name="Line 266"/>
                <p:cNvSpPr>
                  <a:spLocks noChangeShapeType="1"/>
                </p:cNvSpPr>
                <p:nvPr/>
              </p:nvSpPr>
              <p:spPr bwMode="auto">
                <a:xfrm flipH="1" flipV="1">
                  <a:off x="2208" y="284"/>
                  <a:ext cx="5" cy="20"/>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2" name="Line 267"/>
                <p:cNvSpPr>
                  <a:spLocks noChangeShapeType="1"/>
                </p:cNvSpPr>
                <p:nvPr/>
              </p:nvSpPr>
              <p:spPr bwMode="auto">
                <a:xfrm flipH="1" flipV="1">
                  <a:off x="2205" y="266"/>
                  <a:ext cx="3" cy="18"/>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3" name="Line 268"/>
                <p:cNvSpPr>
                  <a:spLocks noChangeShapeType="1"/>
                </p:cNvSpPr>
                <p:nvPr/>
              </p:nvSpPr>
              <p:spPr bwMode="auto">
                <a:xfrm flipH="1" flipV="1">
                  <a:off x="2202" y="246"/>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4" name="Line 269"/>
                <p:cNvSpPr>
                  <a:spLocks noChangeShapeType="1"/>
                </p:cNvSpPr>
                <p:nvPr/>
              </p:nvSpPr>
              <p:spPr bwMode="auto">
                <a:xfrm flipH="1" flipV="1">
                  <a:off x="2199" y="207"/>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5" name="Line 270"/>
                <p:cNvSpPr>
                  <a:spLocks noChangeShapeType="1"/>
                </p:cNvSpPr>
                <p:nvPr/>
              </p:nvSpPr>
              <p:spPr bwMode="auto">
                <a:xfrm flipV="1">
                  <a:off x="2199" y="166"/>
                  <a:ext cx="1"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6" name="Line 271"/>
                <p:cNvSpPr>
                  <a:spLocks noChangeShapeType="1"/>
                </p:cNvSpPr>
                <p:nvPr/>
              </p:nvSpPr>
              <p:spPr bwMode="auto">
                <a:xfrm flipV="1">
                  <a:off x="2199" y="125"/>
                  <a:ext cx="2"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7" name="Line 272"/>
                <p:cNvSpPr>
                  <a:spLocks noChangeShapeType="1"/>
                </p:cNvSpPr>
                <p:nvPr/>
              </p:nvSpPr>
              <p:spPr bwMode="auto">
                <a:xfrm flipV="1">
                  <a:off x="2201" y="86"/>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8" name="Line 273"/>
                <p:cNvSpPr>
                  <a:spLocks noChangeShapeType="1"/>
                </p:cNvSpPr>
                <p:nvPr/>
              </p:nvSpPr>
              <p:spPr bwMode="auto">
                <a:xfrm flipV="1">
                  <a:off x="2204" y="7"/>
                  <a:ext cx="6"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79" name="Line 274"/>
                <p:cNvSpPr>
                  <a:spLocks noChangeShapeType="1"/>
                </p:cNvSpPr>
                <p:nvPr/>
              </p:nvSpPr>
              <p:spPr bwMode="auto">
                <a:xfrm flipH="1">
                  <a:off x="229" y="7"/>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80" name="Freeform 275"/>
                <p:cNvSpPr>
                  <a:spLocks/>
                </p:cNvSpPr>
                <p:nvPr/>
              </p:nvSpPr>
              <p:spPr bwMode="auto">
                <a:xfrm>
                  <a:off x="91" y="0"/>
                  <a:ext cx="146" cy="132"/>
                </a:xfrm>
                <a:custGeom>
                  <a:avLst/>
                  <a:gdLst>
                    <a:gd name="T0" fmla="*/ 9 w 146"/>
                    <a:gd name="T1" fmla="*/ 130 h 132"/>
                    <a:gd name="T2" fmla="*/ 0 w 146"/>
                    <a:gd name="T3" fmla="*/ 132 h 132"/>
                    <a:gd name="T4" fmla="*/ 137 w 146"/>
                    <a:gd name="T5" fmla="*/ 1 h 132"/>
                    <a:gd name="T6" fmla="*/ 146 w 146"/>
                    <a:gd name="T7" fmla="*/ 0 h 132"/>
                    <a:gd name="T8" fmla="*/ 9 w 146"/>
                    <a:gd name="T9" fmla="*/ 130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0"/>
                      </a:moveTo>
                      <a:lnTo>
                        <a:pt x="0" y="132"/>
                      </a:lnTo>
                      <a:lnTo>
                        <a:pt x="137" y="1"/>
                      </a:lnTo>
                      <a:lnTo>
                        <a:pt x="146" y="0"/>
                      </a:lnTo>
                      <a:lnTo>
                        <a:pt x="9"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1" name="Line 276"/>
                <p:cNvSpPr>
                  <a:spLocks noChangeShapeType="1"/>
                </p:cNvSpPr>
                <p:nvPr/>
              </p:nvSpPr>
              <p:spPr bwMode="auto">
                <a:xfrm flipV="1">
                  <a:off x="100" y="0"/>
                  <a:ext cx="137" cy="130"/>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82" name="Freeform 277"/>
                <p:cNvSpPr>
                  <a:spLocks/>
                </p:cNvSpPr>
                <p:nvPr/>
              </p:nvSpPr>
              <p:spPr bwMode="auto">
                <a:xfrm>
                  <a:off x="96" y="0"/>
                  <a:ext cx="141" cy="132"/>
                </a:xfrm>
                <a:custGeom>
                  <a:avLst/>
                  <a:gdLst>
                    <a:gd name="T0" fmla="*/ 4 w 141"/>
                    <a:gd name="T1" fmla="*/ 130 h 132"/>
                    <a:gd name="T2" fmla="*/ 0 w 141"/>
                    <a:gd name="T3" fmla="*/ 132 h 132"/>
                    <a:gd name="T4" fmla="*/ 137 w 141"/>
                    <a:gd name="T5" fmla="*/ 1 h 132"/>
                    <a:gd name="T6" fmla="*/ 141 w 141"/>
                    <a:gd name="T7" fmla="*/ 0 h 132"/>
                    <a:gd name="T8" fmla="*/ 4 w 141"/>
                    <a:gd name="T9" fmla="*/ 130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0"/>
                      </a:moveTo>
                      <a:lnTo>
                        <a:pt x="0" y="132"/>
                      </a:lnTo>
                      <a:lnTo>
                        <a:pt x="137" y="1"/>
                      </a:lnTo>
                      <a:lnTo>
                        <a:pt x="141" y="0"/>
                      </a:lnTo>
                      <a:lnTo>
                        <a:pt x="4"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3" name="Freeform 278"/>
                <p:cNvSpPr>
                  <a:spLocks/>
                </p:cNvSpPr>
                <p:nvPr/>
              </p:nvSpPr>
              <p:spPr bwMode="auto">
                <a:xfrm>
                  <a:off x="91" y="1"/>
                  <a:ext cx="142" cy="131"/>
                </a:xfrm>
                <a:custGeom>
                  <a:avLst/>
                  <a:gdLst>
                    <a:gd name="T0" fmla="*/ 5 w 142"/>
                    <a:gd name="T1" fmla="*/ 131 h 131"/>
                    <a:gd name="T2" fmla="*/ 0 w 142"/>
                    <a:gd name="T3" fmla="*/ 131 h 131"/>
                    <a:gd name="T4" fmla="*/ 137 w 142"/>
                    <a:gd name="T5" fmla="*/ 0 h 131"/>
                    <a:gd name="T6" fmla="*/ 142 w 142"/>
                    <a:gd name="T7" fmla="*/ 0 h 131"/>
                    <a:gd name="T8" fmla="*/ 5 w 142"/>
                    <a:gd name="T9" fmla="*/ 131 h 131"/>
                    <a:gd name="T10" fmla="*/ 0 60000 65536"/>
                    <a:gd name="T11" fmla="*/ 0 60000 65536"/>
                    <a:gd name="T12" fmla="*/ 0 60000 65536"/>
                    <a:gd name="T13" fmla="*/ 0 60000 65536"/>
                    <a:gd name="T14" fmla="*/ 0 60000 65536"/>
                    <a:gd name="T15" fmla="*/ 0 w 142"/>
                    <a:gd name="T16" fmla="*/ 0 h 131"/>
                    <a:gd name="T17" fmla="*/ 142 w 142"/>
                    <a:gd name="T18" fmla="*/ 131 h 131"/>
                  </a:gdLst>
                  <a:ahLst/>
                  <a:cxnLst>
                    <a:cxn ang="T10">
                      <a:pos x="T0" y="T1"/>
                    </a:cxn>
                    <a:cxn ang="T11">
                      <a:pos x="T2" y="T3"/>
                    </a:cxn>
                    <a:cxn ang="T12">
                      <a:pos x="T4" y="T5"/>
                    </a:cxn>
                    <a:cxn ang="T13">
                      <a:pos x="T6" y="T7"/>
                    </a:cxn>
                    <a:cxn ang="T14">
                      <a:pos x="T8" y="T9"/>
                    </a:cxn>
                  </a:cxnLst>
                  <a:rect l="T15" t="T16" r="T17" b="T18"/>
                  <a:pathLst>
                    <a:path w="142" h="131">
                      <a:moveTo>
                        <a:pt x="5" y="131"/>
                      </a:moveTo>
                      <a:lnTo>
                        <a:pt x="0" y="131"/>
                      </a:lnTo>
                      <a:lnTo>
                        <a:pt x="137" y="0"/>
                      </a:lnTo>
                      <a:lnTo>
                        <a:pt x="142" y="0"/>
                      </a:lnTo>
                      <a:lnTo>
                        <a:pt x="5"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4" name="Freeform 279"/>
                <p:cNvSpPr>
                  <a:spLocks/>
                </p:cNvSpPr>
                <p:nvPr/>
              </p:nvSpPr>
              <p:spPr bwMode="auto">
                <a:xfrm>
                  <a:off x="82" y="1"/>
                  <a:ext cx="146" cy="131"/>
                </a:xfrm>
                <a:custGeom>
                  <a:avLst/>
                  <a:gdLst>
                    <a:gd name="T0" fmla="*/ 9 w 146"/>
                    <a:gd name="T1" fmla="*/ 131 h 131"/>
                    <a:gd name="T2" fmla="*/ 0 w 146"/>
                    <a:gd name="T3" fmla="*/ 131 h 131"/>
                    <a:gd name="T4" fmla="*/ 137 w 146"/>
                    <a:gd name="T5" fmla="*/ 0 h 131"/>
                    <a:gd name="T6" fmla="*/ 146 w 146"/>
                    <a:gd name="T7" fmla="*/ 0 h 131"/>
                    <a:gd name="T8" fmla="*/ 9 w 146"/>
                    <a:gd name="T9" fmla="*/ 131 h 131"/>
                    <a:gd name="T10" fmla="*/ 0 60000 65536"/>
                    <a:gd name="T11" fmla="*/ 0 60000 65536"/>
                    <a:gd name="T12" fmla="*/ 0 60000 65536"/>
                    <a:gd name="T13" fmla="*/ 0 60000 65536"/>
                    <a:gd name="T14" fmla="*/ 0 60000 65536"/>
                    <a:gd name="T15" fmla="*/ 0 w 146"/>
                    <a:gd name="T16" fmla="*/ 0 h 131"/>
                    <a:gd name="T17" fmla="*/ 146 w 146"/>
                    <a:gd name="T18" fmla="*/ 131 h 131"/>
                  </a:gdLst>
                  <a:ahLst/>
                  <a:cxnLst>
                    <a:cxn ang="T10">
                      <a:pos x="T0" y="T1"/>
                    </a:cxn>
                    <a:cxn ang="T11">
                      <a:pos x="T2" y="T3"/>
                    </a:cxn>
                    <a:cxn ang="T12">
                      <a:pos x="T4" y="T5"/>
                    </a:cxn>
                    <a:cxn ang="T13">
                      <a:pos x="T6" y="T7"/>
                    </a:cxn>
                    <a:cxn ang="T14">
                      <a:pos x="T8" y="T9"/>
                    </a:cxn>
                  </a:cxnLst>
                  <a:rect l="T15" t="T16" r="T17" b="T18"/>
                  <a:pathLst>
                    <a:path w="146" h="131">
                      <a:moveTo>
                        <a:pt x="9" y="131"/>
                      </a:moveTo>
                      <a:lnTo>
                        <a:pt x="0" y="131"/>
                      </a:lnTo>
                      <a:lnTo>
                        <a:pt x="137" y="0"/>
                      </a:lnTo>
                      <a:lnTo>
                        <a:pt x="146" y="0"/>
                      </a:lnTo>
                      <a:lnTo>
                        <a:pt x="9"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5" name="Line 280"/>
                <p:cNvSpPr>
                  <a:spLocks noChangeShapeType="1"/>
                </p:cNvSpPr>
                <p:nvPr/>
              </p:nvSpPr>
              <p:spPr bwMode="auto">
                <a:xfrm flipV="1">
                  <a:off x="91" y="1"/>
                  <a:ext cx="137" cy="131"/>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86" name="Freeform 281"/>
                <p:cNvSpPr>
                  <a:spLocks/>
                </p:cNvSpPr>
                <p:nvPr/>
              </p:nvSpPr>
              <p:spPr bwMode="auto">
                <a:xfrm>
                  <a:off x="88" y="1"/>
                  <a:ext cx="140" cy="131"/>
                </a:xfrm>
                <a:custGeom>
                  <a:avLst/>
                  <a:gdLst>
                    <a:gd name="T0" fmla="*/ 3 w 140"/>
                    <a:gd name="T1" fmla="*/ 131 h 131"/>
                    <a:gd name="T2" fmla="*/ 0 w 140"/>
                    <a:gd name="T3" fmla="*/ 131 h 131"/>
                    <a:gd name="T4" fmla="*/ 137 w 140"/>
                    <a:gd name="T5" fmla="*/ 0 h 131"/>
                    <a:gd name="T6" fmla="*/ 140 w 140"/>
                    <a:gd name="T7" fmla="*/ 0 h 131"/>
                    <a:gd name="T8" fmla="*/ 3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3" y="131"/>
                      </a:moveTo>
                      <a:lnTo>
                        <a:pt x="0" y="131"/>
                      </a:lnTo>
                      <a:lnTo>
                        <a:pt x="137" y="0"/>
                      </a:lnTo>
                      <a:lnTo>
                        <a:pt x="140" y="0"/>
                      </a:lnTo>
                      <a:lnTo>
                        <a:pt x="3"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7" name="Freeform 282"/>
                <p:cNvSpPr>
                  <a:spLocks/>
                </p:cNvSpPr>
                <p:nvPr/>
              </p:nvSpPr>
              <p:spPr bwMode="auto">
                <a:xfrm>
                  <a:off x="84" y="1"/>
                  <a:ext cx="141" cy="131"/>
                </a:xfrm>
                <a:custGeom>
                  <a:avLst/>
                  <a:gdLst>
                    <a:gd name="T0" fmla="*/ 4 w 141"/>
                    <a:gd name="T1" fmla="*/ 131 h 131"/>
                    <a:gd name="T2" fmla="*/ 0 w 141"/>
                    <a:gd name="T3" fmla="*/ 131 h 131"/>
                    <a:gd name="T4" fmla="*/ 138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8" y="0"/>
                      </a:lnTo>
                      <a:lnTo>
                        <a:pt x="141" y="0"/>
                      </a:lnTo>
                      <a:lnTo>
                        <a:pt x="4"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8" name="Freeform 283"/>
                <p:cNvSpPr>
                  <a:spLocks/>
                </p:cNvSpPr>
                <p:nvPr/>
              </p:nvSpPr>
              <p:spPr bwMode="auto">
                <a:xfrm>
                  <a:off x="82" y="1"/>
                  <a:ext cx="140" cy="131"/>
                </a:xfrm>
                <a:custGeom>
                  <a:avLst/>
                  <a:gdLst>
                    <a:gd name="T0" fmla="*/ 2 w 140"/>
                    <a:gd name="T1" fmla="*/ 131 h 131"/>
                    <a:gd name="T2" fmla="*/ 0 w 140"/>
                    <a:gd name="T3" fmla="*/ 131 h 131"/>
                    <a:gd name="T4" fmla="*/ 137 w 140"/>
                    <a:gd name="T5" fmla="*/ 0 h 131"/>
                    <a:gd name="T6" fmla="*/ 140 w 140"/>
                    <a:gd name="T7" fmla="*/ 0 h 131"/>
                    <a:gd name="T8" fmla="*/ 2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2" y="131"/>
                      </a:moveTo>
                      <a:lnTo>
                        <a:pt x="0" y="131"/>
                      </a:lnTo>
                      <a:lnTo>
                        <a:pt x="137" y="0"/>
                      </a:lnTo>
                      <a:lnTo>
                        <a:pt x="140" y="0"/>
                      </a:lnTo>
                      <a:lnTo>
                        <a:pt x="2"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89" name="Freeform 284"/>
                <p:cNvSpPr>
                  <a:spLocks/>
                </p:cNvSpPr>
                <p:nvPr/>
              </p:nvSpPr>
              <p:spPr bwMode="auto">
                <a:xfrm>
                  <a:off x="74" y="1"/>
                  <a:ext cx="145" cy="132"/>
                </a:xfrm>
                <a:custGeom>
                  <a:avLst/>
                  <a:gdLst>
                    <a:gd name="T0" fmla="*/ 8 w 145"/>
                    <a:gd name="T1" fmla="*/ 131 h 132"/>
                    <a:gd name="T2" fmla="*/ 0 w 145"/>
                    <a:gd name="T3" fmla="*/ 132 h 132"/>
                    <a:gd name="T4" fmla="*/ 137 w 145"/>
                    <a:gd name="T5" fmla="*/ 1 h 132"/>
                    <a:gd name="T6" fmla="*/ 145 w 145"/>
                    <a:gd name="T7" fmla="*/ 0 h 132"/>
                    <a:gd name="T8" fmla="*/ 8 w 145"/>
                    <a:gd name="T9" fmla="*/ 131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8" y="131"/>
                      </a:moveTo>
                      <a:lnTo>
                        <a:pt x="0" y="132"/>
                      </a:lnTo>
                      <a:lnTo>
                        <a:pt x="137" y="1"/>
                      </a:lnTo>
                      <a:lnTo>
                        <a:pt x="145" y="0"/>
                      </a:lnTo>
                      <a:lnTo>
                        <a:pt x="8"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90" name="Line 285"/>
                <p:cNvSpPr>
                  <a:spLocks noChangeShapeType="1"/>
                </p:cNvSpPr>
                <p:nvPr/>
              </p:nvSpPr>
              <p:spPr bwMode="auto">
                <a:xfrm flipV="1">
                  <a:off x="82" y="1"/>
                  <a:ext cx="137" cy="131"/>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91" name="Freeform 286"/>
                <p:cNvSpPr>
                  <a:spLocks/>
                </p:cNvSpPr>
                <p:nvPr/>
              </p:nvSpPr>
              <p:spPr bwMode="auto">
                <a:xfrm>
                  <a:off x="78" y="1"/>
                  <a:ext cx="141" cy="132"/>
                </a:xfrm>
                <a:custGeom>
                  <a:avLst/>
                  <a:gdLst>
                    <a:gd name="T0" fmla="*/ 4 w 141"/>
                    <a:gd name="T1" fmla="*/ 131 h 132"/>
                    <a:gd name="T2" fmla="*/ 0 w 141"/>
                    <a:gd name="T3" fmla="*/ 132 h 132"/>
                    <a:gd name="T4" fmla="*/ 137 w 141"/>
                    <a:gd name="T5" fmla="*/ 1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7" y="1"/>
                      </a:lnTo>
                      <a:lnTo>
                        <a:pt x="141" y="0"/>
                      </a:lnTo>
                      <a:lnTo>
                        <a:pt x="4"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92" name="Freeform 287"/>
                <p:cNvSpPr>
                  <a:spLocks/>
                </p:cNvSpPr>
                <p:nvPr/>
              </p:nvSpPr>
              <p:spPr bwMode="auto">
                <a:xfrm>
                  <a:off x="74" y="2"/>
                  <a:ext cx="141" cy="131"/>
                </a:xfrm>
                <a:custGeom>
                  <a:avLst/>
                  <a:gdLst>
                    <a:gd name="T0" fmla="*/ 4 w 141"/>
                    <a:gd name="T1" fmla="*/ 131 h 131"/>
                    <a:gd name="T2" fmla="*/ 0 w 141"/>
                    <a:gd name="T3" fmla="*/ 131 h 131"/>
                    <a:gd name="T4" fmla="*/ 137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7" y="0"/>
                      </a:lnTo>
                      <a:lnTo>
                        <a:pt x="141" y="0"/>
                      </a:lnTo>
                      <a:lnTo>
                        <a:pt x="4"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93" name="Freeform 288"/>
                <p:cNvSpPr>
                  <a:spLocks/>
                </p:cNvSpPr>
                <p:nvPr/>
              </p:nvSpPr>
              <p:spPr bwMode="auto">
                <a:xfrm>
                  <a:off x="70" y="2"/>
                  <a:ext cx="141" cy="133"/>
                </a:xfrm>
                <a:custGeom>
                  <a:avLst/>
                  <a:gdLst>
                    <a:gd name="T0" fmla="*/ 4 w 141"/>
                    <a:gd name="T1" fmla="*/ 131 h 133"/>
                    <a:gd name="T2" fmla="*/ 0 w 141"/>
                    <a:gd name="T3" fmla="*/ 133 h 133"/>
                    <a:gd name="T4" fmla="*/ 137 w 141"/>
                    <a:gd name="T5" fmla="*/ 3 h 133"/>
                    <a:gd name="T6" fmla="*/ 141 w 141"/>
                    <a:gd name="T7" fmla="*/ 0 h 133"/>
                    <a:gd name="T8" fmla="*/ 4 w 141"/>
                    <a:gd name="T9" fmla="*/ 131 h 133"/>
                    <a:gd name="T10" fmla="*/ 0 60000 65536"/>
                    <a:gd name="T11" fmla="*/ 0 60000 65536"/>
                    <a:gd name="T12" fmla="*/ 0 60000 65536"/>
                    <a:gd name="T13" fmla="*/ 0 60000 65536"/>
                    <a:gd name="T14" fmla="*/ 0 60000 65536"/>
                    <a:gd name="T15" fmla="*/ 0 w 141"/>
                    <a:gd name="T16" fmla="*/ 0 h 133"/>
                    <a:gd name="T17" fmla="*/ 141 w 141"/>
                    <a:gd name="T18" fmla="*/ 133 h 133"/>
                  </a:gdLst>
                  <a:ahLst/>
                  <a:cxnLst>
                    <a:cxn ang="T10">
                      <a:pos x="T0" y="T1"/>
                    </a:cxn>
                    <a:cxn ang="T11">
                      <a:pos x="T2" y="T3"/>
                    </a:cxn>
                    <a:cxn ang="T12">
                      <a:pos x="T4" y="T5"/>
                    </a:cxn>
                    <a:cxn ang="T13">
                      <a:pos x="T6" y="T7"/>
                    </a:cxn>
                    <a:cxn ang="T14">
                      <a:pos x="T8" y="T9"/>
                    </a:cxn>
                  </a:cxnLst>
                  <a:rect l="T15" t="T16" r="T17" b="T18"/>
                  <a:pathLst>
                    <a:path w="141" h="133">
                      <a:moveTo>
                        <a:pt x="4" y="131"/>
                      </a:moveTo>
                      <a:lnTo>
                        <a:pt x="0" y="133"/>
                      </a:lnTo>
                      <a:lnTo>
                        <a:pt x="137" y="3"/>
                      </a:lnTo>
                      <a:lnTo>
                        <a:pt x="141" y="0"/>
                      </a:lnTo>
                      <a:lnTo>
                        <a:pt x="4" y="131"/>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94" name="Line 289"/>
                <p:cNvSpPr>
                  <a:spLocks noChangeShapeType="1"/>
                </p:cNvSpPr>
                <p:nvPr/>
              </p:nvSpPr>
              <p:spPr bwMode="auto">
                <a:xfrm flipV="1">
                  <a:off x="74" y="2"/>
                  <a:ext cx="137" cy="131"/>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95" name="Freeform 290"/>
                <p:cNvSpPr>
                  <a:spLocks/>
                </p:cNvSpPr>
                <p:nvPr/>
              </p:nvSpPr>
              <p:spPr bwMode="auto">
                <a:xfrm>
                  <a:off x="48" y="390"/>
                  <a:ext cx="145" cy="137"/>
                </a:xfrm>
                <a:custGeom>
                  <a:avLst/>
                  <a:gdLst>
                    <a:gd name="T0" fmla="*/ 8 w 145"/>
                    <a:gd name="T1" fmla="*/ 131 h 137"/>
                    <a:gd name="T2" fmla="*/ 0 w 145"/>
                    <a:gd name="T3" fmla="*/ 137 h 137"/>
                    <a:gd name="T4" fmla="*/ 137 w 145"/>
                    <a:gd name="T5" fmla="*/ 6 h 137"/>
                    <a:gd name="T6" fmla="*/ 145 w 145"/>
                    <a:gd name="T7" fmla="*/ 0 h 137"/>
                    <a:gd name="T8" fmla="*/ 8 w 145"/>
                    <a:gd name="T9" fmla="*/ 131 h 137"/>
                    <a:gd name="T10" fmla="*/ 0 60000 65536"/>
                    <a:gd name="T11" fmla="*/ 0 60000 65536"/>
                    <a:gd name="T12" fmla="*/ 0 60000 65536"/>
                    <a:gd name="T13" fmla="*/ 0 60000 65536"/>
                    <a:gd name="T14" fmla="*/ 0 60000 65536"/>
                    <a:gd name="T15" fmla="*/ 0 w 145"/>
                    <a:gd name="T16" fmla="*/ 0 h 137"/>
                    <a:gd name="T17" fmla="*/ 145 w 145"/>
                    <a:gd name="T18" fmla="*/ 137 h 137"/>
                  </a:gdLst>
                  <a:ahLst/>
                  <a:cxnLst>
                    <a:cxn ang="T10">
                      <a:pos x="T0" y="T1"/>
                    </a:cxn>
                    <a:cxn ang="T11">
                      <a:pos x="T2" y="T3"/>
                    </a:cxn>
                    <a:cxn ang="T12">
                      <a:pos x="T4" y="T5"/>
                    </a:cxn>
                    <a:cxn ang="T13">
                      <a:pos x="T6" y="T7"/>
                    </a:cxn>
                    <a:cxn ang="T14">
                      <a:pos x="T8" y="T9"/>
                    </a:cxn>
                  </a:cxnLst>
                  <a:rect l="T15" t="T16" r="T17" b="T18"/>
                  <a:pathLst>
                    <a:path w="145" h="137">
                      <a:moveTo>
                        <a:pt x="8" y="131"/>
                      </a:moveTo>
                      <a:lnTo>
                        <a:pt x="0" y="137"/>
                      </a:lnTo>
                      <a:lnTo>
                        <a:pt x="137" y="6"/>
                      </a:lnTo>
                      <a:lnTo>
                        <a:pt x="145" y="0"/>
                      </a:lnTo>
                      <a:lnTo>
                        <a:pt x="8" y="131"/>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96" name="Line 291"/>
                <p:cNvSpPr>
                  <a:spLocks noChangeShapeType="1"/>
                </p:cNvSpPr>
                <p:nvPr/>
              </p:nvSpPr>
              <p:spPr bwMode="auto">
                <a:xfrm flipV="1">
                  <a:off x="56" y="390"/>
                  <a:ext cx="137" cy="131"/>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97" name="Freeform 292"/>
                <p:cNvSpPr>
                  <a:spLocks/>
                </p:cNvSpPr>
                <p:nvPr/>
              </p:nvSpPr>
              <p:spPr bwMode="auto">
                <a:xfrm>
                  <a:off x="43" y="396"/>
                  <a:ext cx="142" cy="135"/>
                </a:xfrm>
                <a:custGeom>
                  <a:avLst/>
                  <a:gdLst>
                    <a:gd name="T0" fmla="*/ 5 w 142"/>
                    <a:gd name="T1" fmla="*/ 131 h 135"/>
                    <a:gd name="T2" fmla="*/ 0 w 142"/>
                    <a:gd name="T3" fmla="*/ 135 h 135"/>
                    <a:gd name="T4" fmla="*/ 137 w 142"/>
                    <a:gd name="T5" fmla="*/ 4 h 135"/>
                    <a:gd name="T6" fmla="*/ 142 w 142"/>
                    <a:gd name="T7" fmla="*/ 0 h 135"/>
                    <a:gd name="T8" fmla="*/ 5 w 142"/>
                    <a:gd name="T9" fmla="*/ 131 h 135"/>
                    <a:gd name="T10" fmla="*/ 0 60000 65536"/>
                    <a:gd name="T11" fmla="*/ 0 60000 65536"/>
                    <a:gd name="T12" fmla="*/ 0 60000 65536"/>
                    <a:gd name="T13" fmla="*/ 0 60000 65536"/>
                    <a:gd name="T14" fmla="*/ 0 60000 65536"/>
                    <a:gd name="T15" fmla="*/ 0 w 142"/>
                    <a:gd name="T16" fmla="*/ 0 h 135"/>
                    <a:gd name="T17" fmla="*/ 142 w 142"/>
                    <a:gd name="T18" fmla="*/ 135 h 135"/>
                  </a:gdLst>
                  <a:ahLst/>
                  <a:cxnLst>
                    <a:cxn ang="T10">
                      <a:pos x="T0" y="T1"/>
                    </a:cxn>
                    <a:cxn ang="T11">
                      <a:pos x="T2" y="T3"/>
                    </a:cxn>
                    <a:cxn ang="T12">
                      <a:pos x="T4" y="T5"/>
                    </a:cxn>
                    <a:cxn ang="T13">
                      <a:pos x="T6" y="T7"/>
                    </a:cxn>
                    <a:cxn ang="T14">
                      <a:pos x="T8" y="T9"/>
                    </a:cxn>
                  </a:cxnLst>
                  <a:rect l="T15" t="T16" r="T17" b="T18"/>
                  <a:pathLst>
                    <a:path w="142" h="135">
                      <a:moveTo>
                        <a:pt x="5" y="131"/>
                      </a:moveTo>
                      <a:lnTo>
                        <a:pt x="0" y="135"/>
                      </a:lnTo>
                      <a:lnTo>
                        <a:pt x="137" y="4"/>
                      </a:lnTo>
                      <a:lnTo>
                        <a:pt x="142" y="0"/>
                      </a:lnTo>
                      <a:lnTo>
                        <a:pt x="5"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798" name="Line 293"/>
                <p:cNvSpPr>
                  <a:spLocks noChangeShapeType="1"/>
                </p:cNvSpPr>
                <p:nvPr/>
              </p:nvSpPr>
              <p:spPr bwMode="auto">
                <a:xfrm flipV="1">
                  <a:off x="48" y="396"/>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799" name="Freeform 294"/>
                <p:cNvSpPr>
                  <a:spLocks/>
                </p:cNvSpPr>
                <p:nvPr/>
              </p:nvSpPr>
              <p:spPr bwMode="auto">
                <a:xfrm>
                  <a:off x="2081" y="315"/>
                  <a:ext cx="145" cy="216"/>
                </a:xfrm>
                <a:custGeom>
                  <a:avLst/>
                  <a:gdLst>
                    <a:gd name="T0" fmla="*/ 0 w 145"/>
                    <a:gd name="T1" fmla="*/ 216 h 216"/>
                    <a:gd name="T2" fmla="*/ 8 w 145"/>
                    <a:gd name="T3" fmla="*/ 131 h 216"/>
                    <a:gd name="T4" fmla="*/ 145 w 145"/>
                    <a:gd name="T5" fmla="*/ 0 h 216"/>
                    <a:gd name="T6" fmla="*/ 137 w 145"/>
                    <a:gd name="T7" fmla="*/ 84 h 216"/>
                    <a:gd name="T8" fmla="*/ 0 w 145"/>
                    <a:gd name="T9" fmla="*/ 216 h 216"/>
                    <a:gd name="T10" fmla="*/ 0 60000 65536"/>
                    <a:gd name="T11" fmla="*/ 0 60000 65536"/>
                    <a:gd name="T12" fmla="*/ 0 60000 65536"/>
                    <a:gd name="T13" fmla="*/ 0 60000 65536"/>
                    <a:gd name="T14" fmla="*/ 0 60000 65536"/>
                    <a:gd name="T15" fmla="*/ 0 w 145"/>
                    <a:gd name="T16" fmla="*/ 0 h 216"/>
                    <a:gd name="T17" fmla="*/ 145 w 145"/>
                    <a:gd name="T18" fmla="*/ 216 h 216"/>
                  </a:gdLst>
                  <a:ahLst/>
                  <a:cxnLst>
                    <a:cxn ang="T10">
                      <a:pos x="T0" y="T1"/>
                    </a:cxn>
                    <a:cxn ang="T11">
                      <a:pos x="T2" y="T3"/>
                    </a:cxn>
                    <a:cxn ang="T12">
                      <a:pos x="T4" y="T5"/>
                    </a:cxn>
                    <a:cxn ang="T13">
                      <a:pos x="T6" y="T7"/>
                    </a:cxn>
                    <a:cxn ang="T14">
                      <a:pos x="T8" y="T9"/>
                    </a:cxn>
                  </a:cxnLst>
                  <a:rect l="T15" t="T16" r="T17" b="T18"/>
                  <a:pathLst>
                    <a:path w="145" h="216">
                      <a:moveTo>
                        <a:pt x="0" y="216"/>
                      </a:moveTo>
                      <a:lnTo>
                        <a:pt x="8" y="131"/>
                      </a:lnTo>
                      <a:lnTo>
                        <a:pt x="145" y="0"/>
                      </a:lnTo>
                      <a:lnTo>
                        <a:pt x="137" y="84"/>
                      </a:lnTo>
                      <a:lnTo>
                        <a:pt x="0" y="21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00" name="Line 295"/>
                <p:cNvSpPr>
                  <a:spLocks noChangeShapeType="1"/>
                </p:cNvSpPr>
                <p:nvPr/>
              </p:nvSpPr>
              <p:spPr bwMode="auto">
                <a:xfrm flipV="1">
                  <a:off x="2081" y="399"/>
                  <a:ext cx="137" cy="132"/>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01" name="Freeform 296"/>
                <p:cNvSpPr>
                  <a:spLocks/>
                </p:cNvSpPr>
                <p:nvPr/>
              </p:nvSpPr>
              <p:spPr bwMode="auto">
                <a:xfrm>
                  <a:off x="2083" y="297"/>
                  <a:ext cx="143" cy="149"/>
                </a:xfrm>
                <a:custGeom>
                  <a:avLst/>
                  <a:gdLst>
                    <a:gd name="T0" fmla="*/ 6 w 143"/>
                    <a:gd name="T1" fmla="*/ 149 h 149"/>
                    <a:gd name="T2" fmla="*/ 0 w 143"/>
                    <a:gd name="T3" fmla="*/ 130 h 149"/>
                    <a:gd name="T4" fmla="*/ 138 w 143"/>
                    <a:gd name="T5" fmla="*/ 0 h 149"/>
                    <a:gd name="T6" fmla="*/ 143 w 143"/>
                    <a:gd name="T7" fmla="*/ 18 h 149"/>
                    <a:gd name="T8" fmla="*/ 6 w 143"/>
                    <a:gd name="T9" fmla="*/ 149 h 149"/>
                    <a:gd name="T10" fmla="*/ 0 60000 65536"/>
                    <a:gd name="T11" fmla="*/ 0 60000 65536"/>
                    <a:gd name="T12" fmla="*/ 0 60000 65536"/>
                    <a:gd name="T13" fmla="*/ 0 60000 65536"/>
                    <a:gd name="T14" fmla="*/ 0 60000 65536"/>
                    <a:gd name="T15" fmla="*/ 0 w 143"/>
                    <a:gd name="T16" fmla="*/ 0 h 149"/>
                    <a:gd name="T17" fmla="*/ 143 w 143"/>
                    <a:gd name="T18" fmla="*/ 149 h 149"/>
                  </a:gdLst>
                  <a:ahLst/>
                  <a:cxnLst>
                    <a:cxn ang="T10">
                      <a:pos x="T0" y="T1"/>
                    </a:cxn>
                    <a:cxn ang="T11">
                      <a:pos x="T2" y="T3"/>
                    </a:cxn>
                    <a:cxn ang="T12">
                      <a:pos x="T4" y="T5"/>
                    </a:cxn>
                    <a:cxn ang="T13">
                      <a:pos x="T6" y="T7"/>
                    </a:cxn>
                    <a:cxn ang="T14">
                      <a:pos x="T8" y="T9"/>
                    </a:cxn>
                  </a:cxnLst>
                  <a:rect l="T15" t="T16" r="T17" b="T18"/>
                  <a:pathLst>
                    <a:path w="143" h="149">
                      <a:moveTo>
                        <a:pt x="6" y="149"/>
                      </a:moveTo>
                      <a:lnTo>
                        <a:pt x="0" y="130"/>
                      </a:lnTo>
                      <a:lnTo>
                        <a:pt x="138" y="0"/>
                      </a:lnTo>
                      <a:lnTo>
                        <a:pt x="143" y="18"/>
                      </a:lnTo>
                      <a:lnTo>
                        <a:pt x="6" y="149"/>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02" name="Line 297"/>
                <p:cNvSpPr>
                  <a:spLocks noChangeShapeType="1"/>
                </p:cNvSpPr>
                <p:nvPr/>
              </p:nvSpPr>
              <p:spPr bwMode="auto">
                <a:xfrm flipV="1">
                  <a:off x="2089" y="315"/>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03" name="Freeform 298"/>
                <p:cNvSpPr>
                  <a:spLocks/>
                </p:cNvSpPr>
                <p:nvPr/>
              </p:nvSpPr>
              <p:spPr bwMode="auto">
                <a:xfrm>
                  <a:off x="2078" y="277"/>
                  <a:ext cx="143" cy="150"/>
                </a:xfrm>
                <a:custGeom>
                  <a:avLst/>
                  <a:gdLst>
                    <a:gd name="T0" fmla="*/ 5 w 143"/>
                    <a:gd name="T1" fmla="*/ 150 h 150"/>
                    <a:gd name="T2" fmla="*/ 0 w 143"/>
                    <a:gd name="T3" fmla="*/ 131 h 150"/>
                    <a:gd name="T4" fmla="*/ 137 w 143"/>
                    <a:gd name="T5" fmla="*/ 0 h 150"/>
                    <a:gd name="T6" fmla="*/ 143 w 143"/>
                    <a:gd name="T7" fmla="*/ 20 h 150"/>
                    <a:gd name="T8" fmla="*/ 5 w 143"/>
                    <a:gd name="T9" fmla="*/ 150 h 150"/>
                    <a:gd name="T10" fmla="*/ 0 60000 65536"/>
                    <a:gd name="T11" fmla="*/ 0 60000 65536"/>
                    <a:gd name="T12" fmla="*/ 0 60000 65536"/>
                    <a:gd name="T13" fmla="*/ 0 60000 65536"/>
                    <a:gd name="T14" fmla="*/ 0 60000 65536"/>
                    <a:gd name="T15" fmla="*/ 0 w 143"/>
                    <a:gd name="T16" fmla="*/ 0 h 150"/>
                    <a:gd name="T17" fmla="*/ 143 w 143"/>
                    <a:gd name="T18" fmla="*/ 150 h 150"/>
                  </a:gdLst>
                  <a:ahLst/>
                  <a:cxnLst>
                    <a:cxn ang="T10">
                      <a:pos x="T0" y="T1"/>
                    </a:cxn>
                    <a:cxn ang="T11">
                      <a:pos x="T2" y="T3"/>
                    </a:cxn>
                    <a:cxn ang="T12">
                      <a:pos x="T4" y="T5"/>
                    </a:cxn>
                    <a:cxn ang="T13">
                      <a:pos x="T6" y="T7"/>
                    </a:cxn>
                    <a:cxn ang="T14">
                      <a:pos x="T8" y="T9"/>
                    </a:cxn>
                  </a:cxnLst>
                  <a:rect l="T15" t="T16" r="T17" b="T18"/>
                  <a:pathLst>
                    <a:path w="143" h="150">
                      <a:moveTo>
                        <a:pt x="5" y="150"/>
                      </a:moveTo>
                      <a:lnTo>
                        <a:pt x="0" y="131"/>
                      </a:lnTo>
                      <a:lnTo>
                        <a:pt x="137" y="0"/>
                      </a:lnTo>
                      <a:lnTo>
                        <a:pt x="143" y="20"/>
                      </a:lnTo>
                      <a:lnTo>
                        <a:pt x="5" y="150"/>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04" name="Line 299"/>
                <p:cNvSpPr>
                  <a:spLocks noChangeShapeType="1"/>
                </p:cNvSpPr>
                <p:nvPr/>
              </p:nvSpPr>
              <p:spPr bwMode="auto">
                <a:xfrm flipV="1">
                  <a:off x="2083" y="297"/>
                  <a:ext cx="138" cy="130"/>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05" name="Freeform 300"/>
                <p:cNvSpPr>
                  <a:spLocks/>
                </p:cNvSpPr>
                <p:nvPr/>
              </p:nvSpPr>
              <p:spPr bwMode="auto">
                <a:xfrm>
                  <a:off x="2076" y="258"/>
                  <a:ext cx="139" cy="150"/>
                </a:xfrm>
                <a:custGeom>
                  <a:avLst/>
                  <a:gdLst>
                    <a:gd name="T0" fmla="*/ 2 w 139"/>
                    <a:gd name="T1" fmla="*/ 150 h 150"/>
                    <a:gd name="T2" fmla="*/ 0 w 139"/>
                    <a:gd name="T3" fmla="*/ 131 h 150"/>
                    <a:gd name="T4" fmla="*/ 137 w 139"/>
                    <a:gd name="T5" fmla="*/ 0 h 150"/>
                    <a:gd name="T6" fmla="*/ 139 w 139"/>
                    <a:gd name="T7" fmla="*/ 19 h 150"/>
                    <a:gd name="T8" fmla="*/ 2 w 139"/>
                    <a:gd name="T9" fmla="*/ 150 h 150"/>
                    <a:gd name="T10" fmla="*/ 0 60000 65536"/>
                    <a:gd name="T11" fmla="*/ 0 60000 65536"/>
                    <a:gd name="T12" fmla="*/ 0 60000 65536"/>
                    <a:gd name="T13" fmla="*/ 0 60000 65536"/>
                    <a:gd name="T14" fmla="*/ 0 60000 65536"/>
                    <a:gd name="T15" fmla="*/ 0 w 139"/>
                    <a:gd name="T16" fmla="*/ 0 h 150"/>
                    <a:gd name="T17" fmla="*/ 139 w 139"/>
                    <a:gd name="T18" fmla="*/ 150 h 150"/>
                  </a:gdLst>
                  <a:ahLst/>
                  <a:cxnLst>
                    <a:cxn ang="T10">
                      <a:pos x="T0" y="T1"/>
                    </a:cxn>
                    <a:cxn ang="T11">
                      <a:pos x="T2" y="T3"/>
                    </a:cxn>
                    <a:cxn ang="T12">
                      <a:pos x="T4" y="T5"/>
                    </a:cxn>
                    <a:cxn ang="T13">
                      <a:pos x="T6" y="T7"/>
                    </a:cxn>
                    <a:cxn ang="T14">
                      <a:pos x="T8" y="T9"/>
                    </a:cxn>
                  </a:cxnLst>
                  <a:rect l="T15" t="T16" r="T17" b="T18"/>
                  <a:pathLst>
                    <a:path w="139" h="150">
                      <a:moveTo>
                        <a:pt x="2" y="150"/>
                      </a:moveTo>
                      <a:lnTo>
                        <a:pt x="0" y="131"/>
                      </a:lnTo>
                      <a:lnTo>
                        <a:pt x="137" y="0"/>
                      </a:lnTo>
                      <a:lnTo>
                        <a:pt x="139" y="19"/>
                      </a:lnTo>
                      <a:lnTo>
                        <a:pt x="2" y="150"/>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06" name="Line 301"/>
                <p:cNvSpPr>
                  <a:spLocks noChangeShapeType="1"/>
                </p:cNvSpPr>
                <p:nvPr/>
              </p:nvSpPr>
              <p:spPr bwMode="auto">
                <a:xfrm flipV="1">
                  <a:off x="2078" y="277"/>
                  <a:ext cx="137" cy="131"/>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07" name="Freeform 302"/>
                <p:cNvSpPr>
                  <a:spLocks/>
                </p:cNvSpPr>
                <p:nvPr/>
              </p:nvSpPr>
              <p:spPr bwMode="auto">
                <a:xfrm>
                  <a:off x="2073" y="239"/>
                  <a:ext cx="140" cy="150"/>
                </a:xfrm>
                <a:custGeom>
                  <a:avLst/>
                  <a:gdLst>
                    <a:gd name="T0" fmla="*/ 3 w 140"/>
                    <a:gd name="T1" fmla="*/ 150 h 150"/>
                    <a:gd name="T2" fmla="*/ 0 w 140"/>
                    <a:gd name="T3" fmla="*/ 130 h 150"/>
                    <a:gd name="T4" fmla="*/ 137 w 140"/>
                    <a:gd name="T5" fmla="*/ 0 h 150"/>
                    <a:gd name="T6" fmla="*/ 140 w 140"/>
                    <a:gd name="T7" fmla="*/ 19 h 150"/>
                    <a:gd name="T8" fmla="*/ 3 w 140"/>
                    <a:gd name="T9" fmla="*/ 150 h 150"/>
                    <a:gd name="T10" fmla="*/ 0 60000 65536"/>
                    <a:gd name="T11" fmla="*/ 0 60000 65536"/>
                    <a:gd name="T12" fmla="*/ 0 60000 65536"/>
                    <a:gd name="T13" fmla="*/ 0 60000 65536"/>
                    <a:gd name="T14" fmla="*/ 0 60000 65536"/>
                    <a:gd name="T15" fmla="*/ 0 w 140"/>
                    <a:gd name="T16" fmla="*/ 0 h 150"/>
                    <a:gd name="T17" fmla="*/ 140 w 140"/>
                    <a:gd name="T18" fmla="*/ 150 h 150"/>
                  </a:gdLst>
                  <a:ahLst/>
                  <a:cxnLst>
                    <a:cxn ang="T10">
                      <a:pos x="T0" y="T1"/>
                    </a:cxn>
                    <a:cxn ang="T11">
                      <a:pos x="T2" y="T3"/>
                    </a:cxn>
                    <a:cxn ang="T12">
                      <a:pos x="T4" y="T5"/>
                    </a:cxn>
                    <a:cxn ang="T13">
                      <a:pos x="T6" y="T7"/>
                    </a:cxn>
                    <a:cxn ang="T14">
                      <a:pos x="T8" y="T9"/>
                    </a:cxn>
                  </a:cxnLst>
                  <a:rect l="T15" t="T16" r="T17" b="T18"/>
                  <a:pathLst>
                    <a:path w="140" h="150">
                      <a:moveTo>
                        <a:pt x="3" y="150"/>
                      </a:moveTo>
                      <a:lnTo>
                        <a:pt x="0" y="130"/>
                      </a:lnTo>
                      <a:lnTo>
                        <a:pt x="137" y="0"/>
                      </a:lnTo>
                      <a:lnTo>
                        <a:pt x="140" y="19"/>
                      </a:lnTo>
                      <a:lnTo>
                        <a:pt x="3" y="15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08" name="Line 303"/>
                <p:cNvSpPr>
                  <a:spLocks noChangeShapeType="1"/>
                </p:cNvSpPr>
                <p:nvPr/>
              </p:nvSpPr>
              <p:spPr bwMode="auto">
                <a:xfrm flipV="1">
                  <a:off x="2076" y="258"/>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09" name="Freeform 304"/>
                <p:cNvSpPr>
                  <a:spLocks/>
                </p:cNvSpPr>
                <p:nvPr/>
              </p:nvSpPr>
              <p:spPr bwMode="auto">
                <a:xfrm>
                  <a:off x="2069" y="199"/>
                  <a:ext cx="141" cy="170"/>
                </a:xfrm>
                <a:custGeom>
                  <a:avLst/>
                  <a:gdLst>
                    <a:gd name="T0" fmla="*/ 4 w 141"/>
                    <a:gd name="T1" fmla="*/ 170 h 170"/>
                    <a:gd name="T2" fmla="*/ 0 w 141"/>
                    <a:gd name="T3" fmla="*/ 131 h 170"/>
                    <a:gd name="T4" fmla="*/ 139 w 141"/>
                    <a:gd name="T5" fmla="*/ 0 h 170"/>
                    <a:gd name="T6" fmla="*/ 141 w 141"/>
                    <a:gd name="T7" fmla="*/ 40 h 170"/>
                    <a:gd name="T8" fmla="*/ 4 w 141"/>
                    <a:gd name="T9" fmla="*/ 170 h 170"/>
                    <a:gd name="T10" fmla="*/ 0 60000 65536"/>
                    <a:gd name="T11" fmla="*/ 0 60000 65536"/>
                    <a:gd name="T12" fmla="*/ 0 60000 65536"/>
                    <a:gd name="T13" fmla="*/ 0 60000 65536"/>
                    <a:gd name="T14" fmla="*/ 0 60000 65536"/>
                    <a:gd name="T15" fmla="*/ 0 w 141"/>
                    <a:gd name="T16" fmla="*/ 0 h 170"/>
                    <a:gd name="T17" fmla="*/ 141 w 141"/>
                    <a:gd name="T18" fmla="*/ 170 h 170"/>
                  </a:gdLst>
                  <a:ahLst/>
                  <a:cxnLst>
                    <a:cxn ang="T10">
                      <a:pos x="T0" y="T1"/>
                    </a:cxn>
                    <a:cxn ang="T11">
                      <a:pos x="T2" y="T3"/>
                    </a:cxn>
                    <a:cxn ang="T12">
                      <a:pos x="T4" y="T5"/>
                    </a:cxn>
                    <a:cxn ang="T13">
                      <a:pos x="T6" y="T7"/>
                    </a:cxn>
                    <a:cxn ang="T14">
                      <a:pos x="T8" y="T9"/>
                    </a:cxn>
                  </a:cxnLst>
                  <a:rect l="T15" t="T16" r="T17" b="T18"/>
                  <a:pathLst>
                    <a:path w="141" h="170">
                      <a:moveTo>
                        <a:pt x="4" y="170"/>
                      </a:moveTo>
                      <a:lnTo>
                        <a:pt x="0" y="131"/>
                      </a:lnTo>
                      <a:lnTo>
                        <a:pt x="139" y="0"/>
                      </a:lnTo>
                      <a:lnTo>
                        <a:pt x="141" y="40"/>
                      </a:lnTo>
                      <a:lnTo>
                        <a:pt x="4"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10" name="Line 305"/>
                <p:cNvSpPr>
                  <a:spLocks noChangeShapeType="1"/>
                </p:cNvSpPr>
                <p:nvPr/>
              </p:nvSpPr>
              <p:spPr bwMode="auto">
                <a:xfrm flipV="1">
                  <a:off x="2073" y="23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11" name="Freeform 306"/>
                <p:cNvSpPr>
                  <a:spLocks/>
                </p:cNvSpPr>
                <p:nvPr/>
              </p:nvSpPr>
              <p:spPr bwMode="auto">
                <a:xfrm>
                  <a:off x="2069" y="159"/>
                  <a:ext cx="139" cy="171"/>
                </a:xfrm>
                <a:custGeom>
                  <a:avLst/>
                  <a:gdLst>
                    <a:gd name="T0" fmla="*/ 0 w 139"/>
                    <a:gd name="T1" fmla="*/ 171 h 171"/>
                    <a:gd name="T2" fmla="*/ 0 w 139"/>
                    <a:gd name="T3" fmla="*/ 130 h 171"/>
                    <a:gd name="T4" fmla="*/ 137 w 139"/>
                    <a:gd name="T5" fmla="*/ 0 h 171"/>
                    <a:gd name="T6" fmla="*/ 139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0" y="130"/>
                      </a:lnTo>
                      <a:lnTo>
                        <a:pt x="137" y="0"/>
                      </a:lnTo>
                      <a:lnTo>
                        <a:pt x="139"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12" name="Line 307"/>
                <p:cNvSpPr>
                  <a:spLocks noChangeShapeType="1"/>
                </p:cNvSpPr>
                <p:nvPr/>
              </p:nvSpPr>
              <p:spPr bwMode="auto">
                <a:xfrm flipV="1">
                  <a:off x="2069" y="199"/>
                  <a:ext cx="139"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13" name="Freeform 308"/>
                <p:cNvSpPr>
                  <a:spLocks/>
                </p:cNvSpPr>
                <p:nvPr/>
              </p:nvSpPr>
              <p:spPr bwMode="auto">
                <a:xfrm>
                  <a:off x="2069" y="118"/>
                  <a:ext cx="140" cy="171"/>
                </a:xfrm>
                <a:custGeom>
                  <a:avLst/>
                  <a:gdLst>
                    <a:gd name="T0" fmla="*/ 0 w 140"/>
                    <a:gd name="T1" fmla="*/ 171 h 171"/>
                    <a:gd name="T2" fmla="*/ 3 w 140"/>
                    <a:gd name="T3" fmla="*/ 131 h 171"/>
                    <a:gd name="T4" fmla="*/ 140 w 140"/>
                    <a:gd name="T5" fmla="*/ 0 h 171"/>
                    <a:gd name="T6" fmla="*/ 137 w 140"/>
                    <a:gd name="T7" fmla="*/ 41 h 171"/>
                    <a:gd name="T8" fmla="*/ 0 w 140"/>
                    <a:gd name="T9" fmla="*/ 171 h 171"/>
                    <a:gd name="T10" fmla="*/ 0 60000 65536"/>
                    <a:gd name="T11" fmla="*/ 0 60000 65536"/>
                    <a:gd name="T12" fmla="*/ 0 60000 65536"/>
                    <a:gd name="T13" fmla="*/ 0 60000 65536"/>
                    <a:gd name="T14" fmla="*/ 0 60000 65536"/>
                    <a:gd name="T15" fmla="*/ 0 w 140"/>
                    <a:gd name="T16" fmla="*/ 0 h 171"/>
                    <a:gd name="T17" fmla="*/ 140 w 140"/>
                    <a:gd name="T18" fmla="*/ 171 h 171"/>
                  </a:gdLst>
                  <a:ahLst/>
                  <a:cxnLst>
                    <a:cxn ang="T10">
                      <a:pos x="T0" y="T1"/>
                    </a:cxn>
                    <a:cxn ang="T11">
                      <a:pos x="T2" y="T3"/>
                    </a:cxn>
                    <a:cxn ang="T12">
                      <a:pos x="T4" y="T5"/>
                    </a:cxn>
                    <a:cxn ang="T13">
                      <a:pos x="T6" y="T7"/>
                    </a:cxn>
                    <a:cxn ang="T14">
                      <a:pos x="T8" y="T9"/>
                    </a:cxn>
                  </a:cxnLst>
                  <a:rect l="T15" t="T16" r="T17" b="T18"/>
                  <a:pathLst>
                    <a:path w="140" h="171">
                      <a:moveTo>
                        <a:pt x="0" y="171"/>
                      </a:moveTo>
                      <a:lnTo>
                        <a:pt x="3" y="131"/>
                      </a:lnTo>
                      <a:lnTo>
                        <a:pt x="140" y="0"/>
                      </a:lnTo>
                      <a:lnTo>
                        <a:pt x="137" y="41"/>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14" name="Line 309"/>
                <p:cNvSpPr>
                  <a:spLocks noChangeShapeType="1"/>
                </p:cNvSpPr>
                <p:nvPr/>
              </p:nvSpPr>
              <p:spPr bwMode="auto">
                <a:xfrm flipV="1">
                  <a:off x="2069" y="15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15" name="Freeform 310"/>
                <p:cNvSpPr>
                  <a:spLocks/>
                </p:cNvSpPr>
                <p:nvPr/>
              </p:nvSpPr>
              <p:spPr bwMode="auto">
                <a:xfrm>
                  <a:off x="2072" y="79"/>
                  <a:ext cx="140" cy="170"/>
                </a:xfrm>
                <a:custGeom>
                  <a:avLst/>
                  <a:gdLst>
                    <a:gd name="T0" fmla="*/ 0 w 140"/>
                    <a:gd name="T1" fmla="*/ 170 h 170"/>
                    <a:gd name="T2" fmla="*/ 2 w 140"/>
                    <a:gd name="T3" fmla="*/ 130 h 170"/>
                    <a:gd name="T4" fmla="*/ 140 w 140"/>
                    <a:gd name="T5" fmla="*/ 0 h 170"/>
                    <a:gd name="T6" fmla="*/ 137 w 140"/>
                    <a:gd name="T7" fmla="*/ 39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2" y="130"/>
                      </a:lnTo>
                      <a:lnTo>
                        <a:pt x="140" y="0"/>
                      </a:lnTo>
                      <a:lnTo>
                        <a:pt x="137" y="39"/>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16" name="Line 311"/>
                <p:cNvSpPr>
                  <a:spLocks noChangeShapeType="1"/>
                </p:cNvSpPr>
                <p:nvPr/>
              </p:nvSpPr>
              <p:spPr bwMode="auto">
                <a:xfrm flipV="1">
                  <a:off x="2072" y="118"/>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17" name="Freeform 312"/>
                <p:cNvSpPr>
                  <a:spLocks/>
                </p:cNvSpPr>
                <p:nvPr/>
              </p:nvSpPr>
              <p:spPr bwMode="auto">
                <a:xfrm>
                  <a:off x="2074" y="0"/>
                  <a:ext cx="144" cy="209"/>
                </a:xfrm>
                <a:custGeom>
                  <a:avLst/>
                  <a:gdLst>
                    <a:gd name="T0" fmla="*/ 0 w 144"/>
                    <a:gd name="T1" fmla="*/ 209 h 209"/>
                    <a:gd name="T2" fmla="*/ 7 w 144"/>
                    <a:gd name="T3" fmla="*/ 130 h 209"/>
                    <a:gd name="T4" fmla="*/ 144 w 144"/>
                    <a:gd name="T5" fmla="*/ 0 h 209"/>
                    <a:gd name="T6" fmla="*/ 138 w 144"/>
                    <a:gd name="T7" fmla="*/ 79 h 209"/>
                    <a:gd name="T8" fmla="*/ 0 w 144"/>
                    <a:gd name="T9" fmla="*/ 209 h 209"/>
                    <a:gd name="T10" fmla="*/ 0 60000 65536"/>
                    <a:gd name="T11" fmla="*/ 0 60000 65536"/>
                    <a:gd name="T12" fmla="*/ 0 60000 65536"/>
                    <a:gd name="T13" fmla="*/ 0 60000 65536"/>
                    <a:gd name="T14" fmla="*/ 0 60000 65536"/>
                    <a:gd name="T15" fmla="*/ 0 w 144"/>
                    <a:gd name="T16" fmla="*/ 0 h 209"/>
                    <a:gd name="T17" fmla="*/ 144 w 144"/>
                    <a:gd name="T18" fmla="*/ 209 h 209"/>
                  </a:gdLst>
                  <a:ahLst/>
                  <a:cxnLst>
                    <a:cxn ang="T10">
                      <a:pos x="T0" y="T1"/>
                    </a:cxn>
                    <a:cxn ang="T11">
                      <a:pos x="T2" y="T3"/>
                    </a:cxn>
                    <a:cxn ang="T12">
                      <a:pos x="T4" y="T5"/>
                    </a:cxn>
                    <a:cxn ang="T13">
                      <a:pos x="T6" y="T7"/>
                    </a:cxn>
                    <a:cxn ang="T14">
                      <a:pos x="T8" y="T9"/>
                    </a:cxn>
                  </a:cxnLst>
                  <a:rect l="T15" t="T16" r="T17" b="T18"/>
                  <a:pathLst>
                    <a:path w="144" h="209">
                      <a:moveTo>
                        <a:pt x="0" y="209"/>
                      </a:moveTo>
                      <a:lnTo>
                        <a:pt x="7" y="130"/>
                      </a:lnTo>
                      <a:lnTo>
                        <a:pt x="144" y="0"/>
                      </a:lnTo>
                      <a:lnTo>
                        <a:pt x="138" y="79"/>
                      </a:lnTo>
                      <a:lnTo>
                        <a:pt x="0" y="20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18" name="Line 313"/>
                <p:cNvSpPr>
                  <a:spLocks noChangeShapeType="1"/>
                </p:cNvSpPr>
                <p:nvPr/>
              </p:nvSpPr>
              <p:spPr bwMode="auto">
                <a:xfrm flipV="1">
                  <a:off x="2074" y="79"/>
                  <a:ext cx="138"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19" name="Freeform 314"/>
                <p:cNvSpPr>
                  <a:spLocks/>
                </p:cNvSpPr>
                <p:nvPr/>
              </p:nvSpPr>
              <p:spPr bwMode="auto">
                <a:xfrm>
                  <a:off x="100" y="0"/>
                  <a:ext cx="2118" cy="130"/>
                </a:xfrm>
                <a:custGeom>
                  <a:avLst/>
                  <a:gdLst>
                    <a:gd name="T0" fmla="*/ 1981 w 2118"/>
                    <a:gd name="T1" fmla="*/ 130 h 130"/>
                    <a:gd name="T2" fmla="*/ 0 w 2118"/>
                    <a:gd name="T3" fmla="*/ 130 h 130"/>
                    <a:gd name="T4" fmla="*/ 137 w 2118"/>
                    <a:gd name="T5" fmla="*/ 0 h 130"/>
                    <a:gd name="T6" fmla="*/ 2118 w 2118"/>
                    <a:gd name="T7" fmla="*/ 0 h 130"/>
                    <a:gd name="T8" fmla="*/ 1981 w 2118"/>
                    <a:gd name="T9" fmla="*/ 130 h 130"/>
                    <a:gd name="T10" fmla="*/ 0 60000 65536"/>
                    <a:gd name="T11" fmla="*/ 0 60000 65536"/>
                    <a:gd name="T12" fmla="*/ 0 60000 65536"/>
                    <a:gd name="T13" fmla="*/ 0 60000 65536"/>
                    <a:gd name="T14" fmla="*/ 0 60000 65536"/>
                    <a:gd name="T15" fmla="*/ 0 w 2118"/>
                    <a:gd name="T16" fmla="*/ 0 h 130"/>
                    <a:gd name="T17" fmla="*/ 2118 w 2118"/>
                    <a:gd name="T18" fmla="*/ 130 h 130"/>
                  </a:gdLst>
                  <a:ahLst/>
                  <a:cxnLst>
                    <a:cxn ang="T10">
                      <a:pos x="T0" y="T1"/>
                    </a:cxn>
                    <a:cxn ang="T11">
                      <a:pos x="T2" y="T3"/>
                    </a:cxn>
                    <a:cxn ang="T12">
                      <a:pos x="T4" y="T5"/>
                    </a:cxn>
                    <a:cxn ang="T13">
                      <a:pos x="T6" y="T7"/>
                    </a:cxn>
                    <a:cxn ang="T14">
                      <a:pos x="T8" y="T9"/>
                    </a:cxn>
                  </a:cxnLst>
                  <a:rect l="T15" t="T16" r="T17" b="T18"/>
                  <a:pathLst>
                    <a:path w="2118" h="130">
                      <a:moveTo>
                        <a:pt x="1981" y="130"/>
                      </a:moveTo>
                      <a:lnTo>
                        <a:pt x="0" y="130"/>
                      </a:lnTo>
                      <a:lnTo>
                        <a:pt x="137" y="0"/>
                      </a:lnTo>
                      <a:lnTo>
                        <a:pt x="2118" y="0"/>
                      </a:lnTo>
                      <a:lnTo>
                        <a:pt x="1981" y="130"/>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20" name="Line 315"/>
                <p:cNvSpPr>
                  <a:spLocks noChangeShapeType="1"/>
                </p:cNvSpPr>
                <p:nvPr/>
              </p:nvSpPr>
              <p:spPr bwMode="auto">
                <a:xfrm flipV="1">
                  <a:off x="2081" y="0"/>
                  <a:ext cx="137" cy="130"/>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1" name="Freeform 316"/>
                <p:cNvSpPr>
                  <a:spLocks/>
                </p:cNvSpPr>
                <p:nvPr/>
              </p:nvSpPr>
              <p:spPr bwMode="auto">
                <a:xfrm>
                  <a:off x="42" y="130"/>
                  <a:ext cx="2047" cy="407"/>
                </a:xfrm>
                <a:custGeom>
                  <a:avLst/>
                  <a:gdLst>
                    <a:gd name="T0" fmla="*/ 49 w 2047"/>
                    <a:gd name="T1" fmla="*/ 2 h 407"/>
                    <a:gd name="T2" fmla="*/ 32 w 2047"/>
                    <a:gd name="T3" fmla="*/ 3 h 407"/>
                    <a:gd name="T4" fmla="*/ 26 w 2047"/>
                    <a:gd name="T5" fmla="*/ 8 h 407"/>
                    <a:gd name="T6" fmla="*/ 20 w 2047"/>
                    <a:gd name="T7" fmla="*/ 20 h 407"/>
                    <a:gd name="T8" fmla="*/ 18 w 2047"/>
                    <a:gd name="T9" fmla="*/ 47 h 407"/>
                    <a:gd name="T10" fmla="*/ 13 w 2047"/>
                    <a:gd name="T11" fmla="*/ 93 h 407"/>
                    <a:gd name="T12" fmla="*/ 7 w 2047"/>
                    <a:gd name="T13" fmla="*/ 151 h 407"/>
                    <a:gd name="T14" fmla="*/ 5 w 2047"/>
                    <a:gd name="T15" fmla="*/ 210 h 407"/>
                    <a:gd name="T16" fmla="*/ 9 w 2047"/>
                    <a:gd name="T17" fmla="*/ 300 h 407"/>
                    <a:gd name="T18" fmla="*/ 22 w 2047"/>
                    <a:gd name="T19" fmla="*/ 335 h 407"/>
                    <a:gd name="T20" fmla="*/ 26 w 2047"/>
                    <a:gd name="T21" fmla="*/ 363 h 407"/>
                    <a:gd name="T22" fmla="*/ 23 w 2047"/>
                    <a:gd name="T23" fmla="*/ 376 h 407"/>
                    <a:gd name="T24" fmla="*/ 14 w 2047"/>
                    <a:gd name="T25" fmla="*/ 391 h 407"/>
                    <a:gd name="T26" fmla="*/ 1 w 2047"/>
                    <a:gd name="T27" fmla="*/ 401 h 407"/>
                    <a:gd name="T28" fmla="*/ 5 w 2047"/>
                    <a:gd name="T29" fmla="*/ 401 h 407"/>
                    <a:gd name="T30" fmla="*/ 102 w 2047"/>
                    <a:gd name="T31" fmla="*/ 393 h 407"/>
                    <a:gd name="T32" fmla="*/ 180 w 2047"/>
                    <a:gd name="T33" fmla="*/ 391 h 407"/>
                    <a:gd name="T34" fmla="*/ 258 w 2047"/>
                    <a:gd name="T35" fmla="*/ 381 h 407"/>
                    <a:gd name="T36" fmla="*/ 302 w 2047"/>
                    <a:gd name="T37" fmla="*/ 372 h 407"/>
                    <a:gd name="T38" fmla="*/ 383 w 2047"/>
                    <a:gd name="T39" fmla="*/ 366 h 407"/>
                    <a:gd name="T40" fmla="*/ 559 w 2047"/>
                    <a:gd name="T41" fmla="*/ 361 h 407"/>
                    <a:gd name="T42" fmla="*/ 591 w 2047"/>
                    <a:gd name="T43" fmla="*/ 369 h 407"/>
                    <a:gd name="T44" fmla="*/ 657 w 2047"/>
                    <a:gd name="T45" fmla="*/ 387 h 407"/>
                    <a:gd name="T46" fmla="*/ 688 w 2047"/>
                    <a:gd name="T47" fmla="*/ 392 h 407"/>
                    <a:gd name="T48" fmla="*/ 830 w 2047"/>
                    <a:gd name="T49" fmla="*/ 402 h 407"/>
                    <a:gd name="T50" fmla="*/ 917 w 2047"/>
                    <a:gd name="T51" fmla="*/ 407 h 407"/>
                    <a:gd name="T52" fmla="*/ 965 w 2047"/>
                    <a:gd name="T53" fmla="*/ 400 h 407"/>
                    <a:gd name="T54" fmla="*/ 1234 w 2047"/>
                    <a:gd name="T55" fmla="*/ 390 h 407"/>
                    <a:gd name="T56" fmla="*/ 1464 w 2047"/>
                    <a:gd name="T57" fmla="*/ 385 h 407"/>
                    <a:gd name="T58" fmla="*/ 1510 w 2047"/>
                    <a:gd name="T59" fmla="*/ 380 h 407"/>
                    <a:gd name="T60" fmla="*/ 1576 w 2047"/>
                    <a:gd name="T61" fmla="*/ 371 h 407"/>
                    <a:gd name="T62" fmla="*/ 1620 w 2047"/>
                    <a:gd name="T63" fmla="*/ 372 h 407"/>
                    <a:gd name="T64" fmla="*/ 1643 w 2047"/>
                    <a:gd name="T65" fmla="*/ 377 h 407"/>
                    <a:gd name="T66" fmla="*/ 1784 w 2047"/>
                    <a:gd name="T67" fmla="*/ 393 h 407"/>
                    <a:gd name="T68" fmla="*/ 1966 w 2047"/>
                    <a:gd name="T69" fmla="*/ 401 h 407"/>
                    <a:gd name="T70" fmla="*/ 2000 w 2047"/>
                    <a:gd name="T71" fmla="*/ 387 h 407"/>
                    <a:gd name="T72" fmla="*/ 2014 w 2047"/>
                    <a:gd name="T73" fmla="*/ 385 h 407"/>
                    <a:gd name="T74" fmla="*/ 2022 w 2047"/>
                    <a:gd name="T75" fmla="*/ 386 h 407"/>
                    <a:gd name="T76" fmla="*/ 2034 w 2047"/>
                    <a:gd name="T77" fmla="*/ 396 h 407"/>
                    <a:gd name="T78" fmla="*/ 2047 w 2047"/>
                    <a:gd name="T79" fmla="*/ 316 h 407"/>
                    <a:gd name="T80" fmla="*/ 2036 w 2047"/>
                    <a:gd name="T81" fmla="*/ 278 h 407"/>
                    <a:gd name="T82" fmla="*/ 2031 w 2047"/>
                    <a:gd name="T83" fmla="*/ 239 h 407"/>
                    <a:gd name="T84" fmla="*/ 2027 w 2047"/>
                    <a:gd name="T85" fmla="*/ 159 h 407"/>
                    <a:gd name="T86" fmla="*/ 2032 w 2047"/>
                    <a:gd name="T87" fmla="*/ 79 h 407"/>
                    <a:gd name="T88" fmla="*/ 58 w 2047"/>
                    <a:gd name="T89" fmla="*/ 0 h 4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7"/>
                    <a:gd name="T137" fmla="*/ 2047 w 2047"/>
                    <a:gd name="T138" fmla="*/ 407 h 4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7">
                      <a:moveTo>
                        <a:pt x="58" y="0"/>
                      </a:moveTo>
                      <a:lnTo>
                        <a:pt x="49" y="2"/>
                      </a:lnTo>
                      <a:lnTo>
                        <a:pt x="40" y="2"/>
                      </a:lnTo>
                      <a:lnTo>
                        <a:pt x="32" y="3"/>
                      </a:lnTo>
                      <a:lnTo>
                        <a:pt x="28" y="5"/>
                      </a:lnTo>
                      <a:lnTo>
                        <a:pt x="26" y="8"/>
                      </a:lnTo>
                      <a:lnTo>
                        <a:pt x="22" y="14"/>
                      </a:lnTo>
                      <a:lnTo>
                        <a:pt x="20" y="20"/>
                      </a:lnTo>
                      <a:lnTo>
                        <a:pt x="19" y="34"/>
                      </a:lnTo>
                      <a:lnTo>
                        <a:pt x="18" y="47"/>
                      </a:lnTo>
                      <a:lnTo>
                        <a:pt x="18" y="62"/>
                      </a:lnTo>
                      <a:lnTo>
                        <a:pt x="13" y="93"/>
                      </a:lnTo>
                      <a:lnTo>
                        <a:pt x="10" y="122"/>
                      </a:lnTo>
                      <a:lnTo>
                        <a:pt x="7" y="151"/>
                      </a:lnTo>
                      <a:lnTo>
                        <a:pt x="6" y="180"/>
                      </a:lnTo>
                      <a:lnTo>
                        <a:pt x="5" y="210"/>
                      </a:lnTo>
                      <a:lnTo>
                        <a:pt x="6" y="238"/>
                      </a:lnTo>
                      <a:lnTo>
                        <a:pt x="9" y="300"/>
                      </a:lnTo>
                      <a:lnTo>
                        <a:pt x="15" y="316"/>
                      </a:lnTo>
                      <a:lnTo>
                        <a:pt x="22" y="335"/>
                      </a:lnTo>
                      <a:lnTo>
                        <a:pt x="26" y="354"/>
                      </a:lnTo>
                      <a:lnTo>
                        <a:pt x="26" y="363"/>
                      </a:lnTo>
                      <a:lnTo>
                        <a:pt x="26" y="370"/>
                      </a:lnTo>
                      <a:lnTo>
                        <a:pt x="23" y="376"/>
                      </a:lnTo>
                      <a:lnTo>
                        <a:pt x="20" y="382"/>
                      </a:lnTo>
                      <a:lnTo>
                        <a:pt x="14" y="391"/>
                      </a:lnTo>
                      <a:lnTo>
                        <a:pt x="6" y="397"/>
                      </a:lnTo>
                      <a:lnTo>
                        <a:pt x="1" y="401"/>
                      </a:lnTo>
                      <a:lnTo>
                        <a:pt x="0" y="402"/>
                      </a:lnTo>
                      <a:lnTo>
                        <a:pt x="5" y="401"/>
                      </a:lnTo>
                      <a:lnTo>
                        <a:pt x="41" y="392"/>
                      </a:lnTo>
                      <a:lnTo>
                        <a:pt x="102" y="393"/>
                      </a:lnTo>
                      <a:lnTo>
                        <a:pt x="141" y="392"/>
                      </a:lnTo>
                      <a:lnTo>
                        <a:pt x="180" y="391"/>
                      </a:lnTo>
                      <a:lnTo>
                        <a:pt x="235" y="385"/>
                      </a:lnTo>
                      <a:lnTo>
                        <a:pt x="258" y="381"/>
                      </a:lnTo>
                      <a:lnTo>
                        <a:pt x="280" y="376"/>
                      </a:lnTo>
                      <a:lnTo>
                        <a:pt x="302" y="372"/>
                      </a:lnTo>
                      <a:lnTo>
                        <a:pt x="324" y="370"/>
                      </a:lnTo>
                      <a:lnTo>
                        <a:pt x="383" y="366"/>
                      </a:lnTo>
                      <a:lnTo>
                        <a:pt x="442" y="365"/>
                      </a:lnTo>
                      <a:lnTo>
                        <a:pt x="559" y="361"/>
                      </a:lnTo>
                      <a:lnTo>
                        <a:pt x="574" y="365"/>
                      </a:lnTo>
                      <a:lnTo>
                        <a:pt x="591" y="369"/>
                      </a:lnTo>
                      <a:lnTo>
                        <a:pt x="625" y="379"/>
                      </a:lnTo>
                      <a:lnTo>
                        <a:pt x="657" y="387"/>
                      </a:lnTo>
                      <a:lnTo>
                        <a:pt x="674" y="391"/>
                      </a:lnTo>
                      <a:lnTo>
                        <a:pt x="688" y="392"/>
                      </a:lnTo>
                      <a:lnTo>
                        <a:pt x="772" y="397"/>
                      </a:lnTo>
                      <a:lnTo>
                        <a:pt x="830" y="402"/>
                      </a:lnTo>
                      <a:lnTo>
                        <a:pt x="896" y="407"/>
                      </a:lnTo>
                      <a:lnTo>
                        <a:pt x="917" y="407"/>
                      </a:lnTo>
                      <a:lnTo>
                        <a:pt x="938" y="404"/>
                      </a:lnTo>
                      <a:lnTo>
                        <a:pt x="965" y="400"/>
                      </a:lnTo>
                      <a:lnTo>
                        <a:pt x="1004" y="392"/>
                      </a:lnTo>
                      <a:lnTo>
                        <a:pt x="1234" y="390"/>
                      </a:lnTo>
                      <a:lnTo>
                        <a:pt x="1349" y="387"/>
                      </a:lnTo>
                      <a:lnTo>
                        <a:pt x="1464" y="385"/>
                      </a:lnTo>
                      <a:lnTo>
                        <a:pt x="1488" y="383"/>
                      </a:lnTo>
                      <a:lnTo>
                        <a:pt x="1510" y="380"/>
                      </a:lnTo>
                      <a:lnTo>
                        <a:pt x="1554" y="374"/>
                      </a:lnTo>
                      <a:lnTo>
                        <a:pt x="1576" y="371"/>
                      </a:lnTo>
                      <a:lnTo>
                        <a:pt x="1598" y="370"/>
                      </a:lnTo>
                      <a:lnTo>
                        <a:pt x="1620" y="372"/>
                      </a:lnTo>
                      <a:lnTo>
                        <a:pt x="1631" y="374"/>
                      </a:lnTo>
                      <a:lnTo>
                        <a:pt x="1643" y="377"/>
                      </a:lnTo>
                      <a:lnTo>
                        <a:pt x="1722" y="387"/>
                      </a:lnTo>
                      <a:lnTo>
                        <a:pt x="1784" y="393"/>
                      </a:lnTo>
                      <a:lnTo>
                        <a:pt x="1856" y="397"/>
                      </a:lnTo>
                      <a:lnTo>
                        <a:pt x="1966" y="401"/>
                      </a:lnTo>
                      <a:lnTo>
                        <a:pt x="1984" y="392"/>
                      </a:lnTo>
                      <a:lnTo>
                        <a:pt x="2000" y="387"/>
                      </a:lnTo>
                      <a:lnTo>
                        <a:pt x="2008" y="386"/>
                      </a:lnTo>
                      <a:lnTo>
                        <a:pt x="2014" y="385"/>
                      </a:lnTo>
                      <a:lnTo>
                        <a:pt x="2018" y="385"/>
                      </a:lnTo>
                      <a:lnTo>
                        <a:pt x="2022" y="386"/>
                      </a:lnTo>
                      <a:lnTo>
                        <a:pt x="2027" y="391"/>
                      </a:lnTo>
                      <a:lnTo>
                        <a:pt x="2034" y="396"/>
                      </a:lnTo>
                      <a:lnTo>
                        <a:pt x="2039" y="401"/>
                      </a:lnTo>
                      <a:lnTo>
                        <a:pt x="2047" y="316"/>
                      </a:lnTo>
                      <a:lnTo>
                        <a:pt x="2041" y="297"/>
                      </a:lnTo>
                      <a:lnTo>
                        <a:pt x="2036" y="278"/>
                      </a:lnTo>
                      <a:lnTo>
                        <a:pt x="2034" y="259"/>
                      </a:lnTo>
                      <a:lnTo>
                        <a:pt x="2031" y="239"/>
                      </a:lnTo>
                      <a:lnTo>
                        <a:pt x="2027" y="200"/>
                      </a:lnTo>
                      <a:lnTo>
                        <a:pt x="2027" y="159"/>
                      </a:lnTo>
                      <a:lnTo>
                        <a:pt x="2030" y="119"/>
                      </a:lnTo>
                      <a:lnTo>
                        <a:pt x="2032"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822" name="Line 317"/>
                <p:cNvSpPr>
                  <a:spLocks noChangeShapeType="1"/>
                </p:cNvSpPr>
                <p:nvPr/>
              </p:nvSpPr>
              <p:spPr bwMode="auto">
                <a:xfrm flipH="1">
                  <a:off x="91" y="130"/>
                  <a:ext cx="9" cy="2"/>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3" name="Line 318"/>
                <p:cNvSpPr>
                  <a:spLocks noChangeShapeType="1"/>
                </p:cNvSpPr>
                <p:nvPr/>
              </p:nvSpPr>
              <p:spPr bwMode="auto">
                <a:xfrm flipH="1">
                  <a:off x="82" y="132"/>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4" name="Line 319"/>
                <p:cNvSpPr>
                  <a:spLocks noChangeShapeType="1"/>
                </p:cNvSpPr>
                <p:nvPr/>
              </p:nvSpPr>
              <p:spPr bwMode="auto">
                <a:xfrm flipH="1">
                  <a:off x="74" y="132"/>
                  <a:ext cx="8"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5" name="Line 320"/>
                <p:cNvSpPr>
                  <a:spLocks noChangeShapeType="1"/>
                </p:cNvSpPr>
                <p:nvPr/>
              </p:nvSpPr>
              <p:spPr bwMode="auto">
                <a:xfrm flipH="1">
                  <a:off x="70" y="133"/>
                  <a:ext cx="4" cy="2"/>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6" name="Line 321"/>
                <p:cNvSpPr>
                  <a:spLocks noChangeShapeType="1"/>
                </p:cNvSpPr>
                <p:nvPr/>
              </p:nvSpPr>
              <p:spPr bwMode="auto">
                <a:xfrm flipH="1">
                  <a:off x="68" y="135"/>
                  <a:ext cx="2" cy="3"/>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7" name="Line 322"/>
                <p:cNvSpPr>
                  <a:spLocks noChangeShapeType="1"/>
                </p:cNvSpPr>
                <p:nvPr/>
              </p:nvSpPr>
              <p:spPr bwMode="auto">
                <a:xfrm flipH="1">
                  <a:off x="64" y="138"/>
                  <a:ext cx="4"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8" name="Line 323"/>
                <p:cNvSpPr>
                  <a:spLocks noChangeShapeType="1"/>
                </p:cNvSpPr>
                <p:nvPr/>
              </p:nvSpPr>
              <p:spPr bwMode="auto">
                <a:xfrm flipH="1">
                  <a:off x="62" y="144"/>
                  <a:ext cx="2" cy="6"/>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29" name="Line 324"/>
                <p:cNvSpPr>
                  <a:spLocks noChangeShapeType="1"/>
                </p:cNvSpPr>
                <p:nvPr/>
              </p:nvSpPr>
              <p:spPr bwMode="auto">
                <a:xfrm flipH="1">
                  <a:off x="61" y="150"/>
                  <a:ext cx="1" cy="14"/>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0" name="Line 325"/>
                <p:cNvSpPr>
                  <a:spLocks noChangeShapeType="1"/>
                </p:cNvSpPr>
                <p:nvPr/>
              </p:nvSpPr>
              <p:spPr bwMode="auto">
                <a:xfrm flipH="1">
                  <a:off x="60" y="164"/>
                  <a:ext cx="1" cy="13"/>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1" name="Line 326"/>
                <p:cNvSpPr>
                  <a:spLocks noChangeShapeType="1"/>
                </p:cNvSpPr>
                <p:nvPr/>
              </p:nvSpPr>
              <p:spPr bwMode="auto">
                <a:xfrm>
                  <a:off x="60" y="177"/>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2" name="Line 327"/>
                <p:cNvSpPr>
                  <a:spLocks noChangeShapeType="1"/>
                </p:cNvSpPr>
                <p:nvPr/>
              </p:nvSpPr>
              <p:spPr bwMode="auto">
                <a:xfrm flipH="1">
                  <a:off x="55" y="192"/>
                  <a:ext cx="5" cy="31"/>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3" name="Line 328"/>
                <p:cNvSpPr>
                  <a:spLocks noChangeShapeType="1"/>
                </p:cNvSpPr>
                <p:nvPr/>
              </p:nvSpPr>
              <p:spPr bwMode="auto">
                <a:xfrm flipH="1">
                  <a:off x="52" y="223"/>
                  <a:ext cx="3" cy="2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4" name="Line 329"/>
                <p:cNvSpPr>
                  <a:spLocks noChangeShapeType="1"/>
                </p:cNvSpPr>
                <p:nvPr/>
              </p:nvSpPr>
              <p:spPr bwMode="auto">
                <a:xfrm flipH="1">
                  <a:off x="49" y="252"/>
                  <a:ext cx="3" cy="2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5" name="Line 330"/>
                <p:cNvSpPr>
                  <a:spLocks noChangeShapeType="1"/>
                </p:cNvSpPr>
                <p:nvPr/>
              </p:nvSpPr>
              <p:spPr bwMode="auto">
                <a:xfrm flipH="1">
                  <a:off x="48" y="281"/>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6" name="Line 331"/>
                <p:cNvSpPr>
                  <a:spLocks noChangeShapeType="1"/>
                </p:cNvSpPr>
                <p:nvPr/>
              </p:nvSpPr>
              <p:spPr bwMode="auto">
                <a:xfrm flipH="1">
                  <a:off x="47" y="310"/>
                  <a:ext cx="1"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7" name="Line 332"/>
                <p:cNvSpPr>
                  <a:spLocks noChangeShapeType="1"/>
                </p:cNvSpPr>
                <p:nvPr/>
              </p:nvSpPr>
              <p:spPr bwMode="auto">
                <a:xfrm>
                  <a:off x="47" y="340"/>
                  <a:ext cx="1" cy="28"/>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8" name="Line 333"/>
                <p:cNvSpPr>
                  <a:spLocks noChangeShapeType="1"/>
                </p:cNvSpPr>
                <p:nvPr/>
              </p:nvSpPr>
              <p:spPr bwMode="auto">
                <a:xfrm>
                  <a:off x="48" y="368"/>
                  <a:ext cx="3" cy="62"/>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39" name="Line 334"/>
                <p:cNvSpPr>
                  <a:spLocks noChangeShapeType="1"/>
                </p:cNvSpPr>
                <p:nvPr/>
              </p:nvSpPr>
              <p:spPr bwMode="auto">
                <a:xfrm>
                  <a:off x="51" y="430"/>
                  <a:ext cx="6"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0" name="Line 335"/>
                <p:cNvSpPr>
                  <a:spLocks noChangeShapeType="1"/>
                </p:cNvSpPr>
                <p:nvPr/>
              </p:nvSpPr>
              <p:spPr bwMode="auto">
                <a:xfrm>
                  <a:off x="57" y="446"/>
                  <a:ext cx="7" cy="19"/>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1" name="Line 336"/>
                <p:cNvSpPr>
                  <a:spLocks noChangeShapeType="1"/>
                </p:cNvSpPr>
                <p:nvPr/>
              </p:nvSpPr>
              <p:spPr bwMode="auto">
                <a:xfrm>
                  <a:off x="64" y="465"/>
                  <a:ext cx="4" cy="19"/>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2" name="Line 337"/>
                <p:cNvSpPr>
                  <a:spLocks noChangeShapeType="1"/>
                </p:cNvSpPr>
                <p:nvPr/>
              </p:nvSpPr>
              <p:spPr bwMode="auto">
                <a:xfrm>
                  <a:off x="68" y="484"/>
                  <a:ext cx="1" cy="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3" name="Line 338"/>
                <p:cNvSpPr>
                  <a:spLocks noChangeShapeType="1"/>
                </p:cNvSpPr>
                <p:nvPr/>
              </p:nvSpPr>
              <p:spPr bwMode="auto">
                <a:xfrm>
                  <a:off x="68" y="493"/>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4" name="Line 339"/>
                <p:cNvSpPr>
                  <a:spLocks noChangeShapeType="1"/>
                </p:cNvSpPr>
                <p:nvPr/>
              </p:nvSpPr>
              <p:spPr bwMode="auto">
                <a:xfrm flipH="1">
                  <a:off x="65" y="500"/>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5" name="Line 340"/>
                <p:cNvSpPr>
                  <a:spLocks noChangeShapeType="1"/>
                </p:cNvSpPr>
                <p:nvPr/>
              </p:nvSpPr>
              <p:spPr bwMode="auto">
                <a:xfrm flipH="1">
                  <a:off x="62" y="506"/>
                  <a:ext cx="3"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6" name="Line 341"/>
                <p:cNvSpPr>
                  <a:spLocks noChangeShapeType="1"/>
                </p:cNvSpPr>
                <p:nvPr/>
              </p:nvSpPr>
              <p:spPr bwMode="auto">
                <a:xfrm flipH="1">
                  <a:off x="56" y="512"/>
                  <a:ext cx="6"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7" name="Line 342"/>
                <p:cNvSpPr>
                  <a:spLocks noChangeShapeType="1"/>
                </p:cNvSpPr>
                <p:nvPr/>
              </p:nvSpPr>
              <p:spPr bwMode="auto">
                <a:xfrm flipH="1">
                  <a:off x="48" y="521"/>
                  <a:ext cx="8"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8" name="Line 343"/>
                <p:cNvSpPr>
                  <a:spLocks noChangeShapeType="1"/>
                </p:cNvSpPr>
                <p:nvPr/>
              </p:nvSpPr>
              <p:spPr bwMode="auto">
                <a:xfrm flipH="1">
                  <a:off x="43" y="527"/>
                  <a:ext cx="5"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49" name="Line 344"/>
                <p:cNvSpPr>
                  <a:spLocks noChangeShapeType="1"/>
                </p:cNvSpPr>
                <p:nvPr/>
              </p:nvSpPr>
              <p:spPr bwMode="auto">
                <a:xfrm flipH="1">
                  <a:off x="42" y="531"/>
                  <a:ext cx="1"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0" name="Line 345"/>
                <p:cNvSpPr>
                  <a:spLocks noChangeShapeType="1"/>
                </p:cNvSpPr>
                <p:nvPr/>
              </p:nvSpPr>
              <p:spPr bwMode="auto">
                <a:xfrm flipV="1">
                  <a:off x="42" y="531"/>
                  <a:ext cx="5"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1" name="Line 346"/>
                <p:cNvSpPr>
                  <a:spLocks noChangeShapeType="1"/>
                </p:cNvSpPr>
                <p:nvPr/>
              </p:nvSpPr>
              <p:spPr bwMode="auto">
                <a:xfrm flipV="1">
                  <a:off x="47" y="522"/>
                  <a:ext cx="36" cy="9"/>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2" name="Line 347"/>
                <p:cNvSpPr>
                  <a:spLocks noChangeShapeType="1"/>
                </p:cNvSpPr>
                <p:nvPr/>
              </p:nvSpPr>
              <p:spPr bwMode="auto">
                <a:xfrm>
                  <a:off x="83" y="522"/>
                  <a:ext cx="6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3" name="Line 348"/>
                <p:cNvSpPr>
                  <a:spLocks noChangeShapeType="1"/>
                </p:cNvSpPr>
                <p:nvPr/>
              </p:nvSpPr>
              <p:spPr bwMode="auto">
                <a:xfrm flipV="1">
                  <a:off x="144" y="522"/>
                  <a:ext cx="39"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4" name="Line 349"/>
                <p:cNvSpPr>
                  <a:spLocks noChangeShapeType="1"/>
                </p:cNvSpPr>
                <p:nvPr/>
              </p:nvSpPr>
              <p:spPr bwMode="auto">
                <a:xfrm flipV="1">
                  <a:off x="183" y="521"/>
                  <a:ext cx="39" cy="1"/>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5" name="Line 350"/>
                <p:cNvSpPr>
                  <a:spLocks noChangeShapeType="1"/>
                </p:cNvSpPr>
                <p:nvPr/>
              </p:nvSpPr>
              <p:spPr bwMode="auto">
                <a:xfrm flipV="1">
                  <a:off x="222" y="515"/>
                  <a:ext cx="55"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6" name="Line 351"/>
                <p:cNvSpPr>
                  <a:spLocks noChangeShapeType="1"/>
                </p:cNvSpPr>
                <p:nvPr/>
              </p:nvSpPr>
              <p:spPr bwMode="auto">
                <a:xfrm flipV="1">
                  <a:off x="277" y="511"/>
                  <a:ext cx="23"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7" name="Line 352"/>
                <p:cNvSpPr>
                  <a:spLocks noChangeShapeType="1"/>
                </p:cNvSpPr>
                <p:nvPr/>
              </p:nvSpPr>
              <p:spPr bwMode="auto">
                <a:xfrm flipV="1">
                  <a:off x="300" y="506"/>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8" name="Line 353"/>
                <p:cNvSpPr>
                  <a:spLocks noChangeShapeType="1"/>
                </p:cNvSpPr>
                <p:nvPr/>
              </p:nvSpPr>
              <p:spPr bwMode="auto">
                <a:xfrm flipV="1">
                  <a:off x="322" y="502"/>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59" name="Line 354"/>
                <p:cNvSpPr>
                  <a:spLocks noChangeShapeType="1"/>
                </p:cNvSpPr>
                <p:nvPr/>
              </p:nvSpPr>
              <p:spPr bwMode="auto">
                <a:xfrm flipV="1">
                  <a:off x="344" y="500"/>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0" name="Line 355"/>
                <p:cNvSpPr>
                  <a:spLocks noChangeShapeType="1"/>
                </p:cNvSpPr>
                <p:nvPr/>
              </p:nvSpPr>
              <p:spPr bwMode="auto">
                <a:xfrm flipV="1">
                  <a:off x="366" y="496"/>
                  <a:ext cx="59"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1" name="Line 356"/>
                <p:cNvSpPr>
                  <a:spLocks noChangeShapeType="1"/>
                </p:cNvSpPr>
                <p:nvPr/>
              </p:nvSpPr>
              <p:spPr bwMode="auto">
                <a:xfrm flipV="1">
                  <a:off x="425" y="495"/>
                  <a:ext cx="59"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2" name="Line 357"/>
                <p:cNvSpPr>
                  <a:spLocks noChangeShapeType="1"/>
                </p:cNvSpPr>
                <p:nvPr/>
              </p:nvSpPr>
              <p:spPr bwMode="auto">
                <a:xfrm flipV="1">
                  <a:off x="484" y="491"/>
                  <a:ext cx="117"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3" name="Line 358"/>
                <p:cNvSpPr>
                  <a:spLocks noChangeShapeType="1"/>
                </p:cNvSpPr>
                <p:nvPr/>
              </p:nvSpPr>
              <p:spPr bwMode="auto">
                <a:xfrm>
                  <a:off x="601" y="491"/>
                  <a:ext cx="15"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4" name="Line 359"/>
                <p:cNvSpPr>
                  <a:spLocks noChangeShapeType="1"/>
                </p:cNvSpPr>
                <p:nvPr/>
              </p:nvSpPr>
              <p:spPr bwMode="auto">
                <a:xfrm>
                  <a:off x="616" y="495"/>
                  <a:ext cx="17" cy="4"/>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5" name="Line 360"/>
                <p:cNvSpPr>
                  <a:spLocks noChangeShapeType="1"/>
                </p:cNvSpPr>
                <p:nvPr/>
              </p:nvSpPr>
              <p:spPr bwMode="auto">
                <a:xfrm>
                  <a:off x="633" y="499"/>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6" name="Line 361"/>
                <p:cNvSpPr>
                  <a:spLocks noChangeShapeType="1"/>
                </p:cNvSpPr>
                <p:nvPr/>
              </p:nvSpPr>
              <p:spPr bwMode="auto">
                <a:xfrm>
                  <a:off x="667" y="509"/>
                  <a:ext cx="32" cy="8"/>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7" name="Line 362"/>
                <p:cNvSpPr>
                  <a:spLocks noChangeShapeType="1"/>
                </p:cNvSpPr>
                <p:nvPr/>
              </p:nvSpPr>
              <p:spPr bwMode="auto">
                <a:xfrm>
                  <a:off x="699" y="517"/>
                  <a:ext cx="17"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8" name="Line 363"/>
                <p:cNvSpPr>
                  <a:spLocks noChangeShapeType="1"/>
                </p:cNvSpPr>
                <p:nvPr/>
              </p:nvSpPr>
              <p:spPr bwMode="auto">
                <a:xfrm>
                  <a:off x="716" y="521"/>
                  <a:ext cx="14" cy="1"/>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69" name="Line 364"/>
                <p:cNvSpPr>
                  <a:spLocks noChangeShapeType="1"/>
                </p:cNvSpPr>
                <p:nvPr/>
              </p:nvSpPr>
              <p:spPr bwMode="auto">
                <a:xfrm>
                  <a:off x="730" y="522"/>
                  <a:ext cx="84"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0" name="Line 365"/>
                <p:cNvSpPr>
                  <a:spLocks noChangeShapeType="1"/>
                </p:cNvSpPr>
                <p:nvPr/>
              </p:nvSpPr>
              <p:spPr bwMode="auto">
                <a:xfrm>
                  <a:off x="814" y="527"/>
                  <a:ext cx="58"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1" name="Line 366"/>
                <p:cNvSpPr>
                  <a:spLocks noChangeShapeType="1"/>
                </p:cNvSpPr>
                <p:nvPr/>
              </p:nvSpPr>
              <p:spPr bwMode="auto">
                <a:xfrm>
                  <a:off x="872" y="532"/>
                  <a:ext cx="66"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2" name="Line 367"/>
                <p:cNvSpPr>
                  <a:spLocks noChangeShapeType="1"/>
                </p:cNvSpPr>
                <p:nvPr/>
              </p:nvSpPr>
              <p:spPr bwMode="auto">
                <a:xfrm>
                  <a:off x="938" y="537"/>
                  <a:ext cx="2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3" name="Line 368"/>
                <p:cNvSpPr>
                  <a:spLocks noChangeShapeType="1"/>
                </p:cNvSpPr>
                <p:nvPr/>
              </p:nvSpPr>
              <p:spPr bwMode="auto">
                <a:xfrm flipV="1">
                  <a:off x="959" y="534"/>
                  <a:ext cx="21" cy="3"/>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4" name="Line 369"/>
                <p:cNvSpPr>
                  <a:spLocks noChangeShapeType="1"/>
                </p:cNvSpPr>
                <p:nvPr/>
              </p:nvSpPr>
              <p:spPr bwMode="auto">
                <a:xfrm flipV="1">
                  <a:off x="980" y="530"/>
                  <a:ext cx="2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5" name="Line 370"/>
                <p:cNvSpPr>
                  <a:spLocks noChangeShapeType="1"/>
                </p:cNvSpPr>
                <p:nvPr/>
              </p:nvSpPr>
              <p:spPr bwMode="auto">
                <a:xfrm flipV="1">
                  <a:off x="1007" y="522"/>
                  <a:ext cx="39" cy="8"/>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6" name="Line 371"/>
                <p:cNvSpPr>
                  <a:spLocks noChangeShapeType="1"/>
                </p:cNvSpPr>
                <p:nvPr/>
              </p:nvSpPr>
              <p:spPr bwMode="auto">
                <a:xfrm flipV="1">
                  <a:off x="1046" y="520"/>
                  <a:ext cx="230"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7" name="Line 372"/>
                <p:cNvSpPr>
                  <a:spLocks noChangeShapeType="1"/>
                </p:cNvSpPr>
                <p:nvPr/>
              </p:nvSpPr>
              <p:spPr bwMode="auto">
                <a:xfrm flipV="1">
                  <a:off x="1276" y="517"/>
                  <a:ext cx="115"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8" name="Line 373"/>
                <p:cNvSpPr>
                  <a:spLocks noChangeShapeType="1"/>
                </p:cNvSpPr>
                <p:nvPr/>
              </p:nvSpPr>
              <p:spPr bwMode="auto">
                <a:xfrm flipV="1">
                  <a:off x="1391" y="515"/>
                  <a:ext cx="115"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79" name="Line 374"/>
                <p:cNvSpPr>
                  <a:spLocks noChangeShapeType="1"/>
                </p:cNvSpPr>
                <p:nvPr/>
              </p:nvSpPr>
              <p:spPr bwMode="auto">
                <a:xfrm flipV="1">
                  <a:off x="1506" y="513"/>
                  <a:ext cx="24"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0" name="Line 375"/>
                <p:cNvSpPr>
                  <a:spLocks noChangeShapeType="1"/>
                </p:cNvSpPr>
                <p:nvPr/>
              </p:nvSpPr>
              <p:spPr bwMode="auto">
                <a:xfrm flipV="1">
                  <a:off x="1530" y="510"/>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1" name="Line 376"/>
                <p:cNvSpPr>
                  <a:spLocks noChangeShapeType="1"/>
                </p:cNvSpPr>
                <p:nvPr/>
              </p:nvSpPr>
              <p:spPr bwMode="auto">
                <a:xfrm flipV="1">
                  <a:off x="1552" y="504"/>
                  <a:ext cx="44" cy="6"/>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2" name="Line 377"/>
                <p:cNvSpPr>
                  <a:spLocks noChangeShapeType="1"/>
                </p:cNvSpPr>
                <p:nvPr/>
              </p:nvSpPr>
              <p:spPr bwMode="auto">
                <a:xfrm flipV="1">
                  <a:off x="1596" y="501"/>
                  <a:ext cx="22" cy="3"/>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3" name="Line 378"/>
                <p:cNvSpPr>
                  <a:spLocks noChangeShapeType="1"/>
                </p:cNvSpPr>
                <p:nvPr/>
              </p:nvSpPr>
              <p:spPr bwMode="auto">
                <a:xfrm flipV="1">
                  <a:off x="1618" y="500"/>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4" name="Line 379"/>
                <p:cNvSpPr>
                  <a:spLocks noChangeShapeType="1"/>
                </p:cNvSpPr>
                <p:nvPr/>
              </p:nvSpPr>
              <p:spPr bwMode="auto">
                <a:xfrm>
                  <a:off x="1640" y="500"/>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5" name="Line 380"/>
                <p:cNvSpPr>
                  <a:spLocks noChangeShapeType="1"/>
                </p:cNvSpPr>
                <p:nvPr/>
              </p:nvSpPr>
              <p:spPr bwMode="auto">
                <a:xfrm>
                  <a:off x="1662" y="502"/>
                  <a:ext cx="11"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6" name="Line 381"/>
                <p:cNvSpPr>
                  <a:spLocks noChangeShapeType="1"/>
                </p:cNvSpPr>
                <p:nvPr/>
              </p:nvSpPr>
              <p:spPr bwMode="auto">
                <a:xfrm>
                  <a:off x="1673" y="504"/>
                  <a:ext cx="12" cy="3"/>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7" name="Line 382"/>
                <p:cNvSpPr>
                  <a:spLocks noChangeShapeType="1"/>
                </p:cNvSpPr>
                <p:nvPr/>
              </p:nvSpPr>
              <p:spPr bwMode="auto">
                <a:xfrm>
                  <a:off x="1685" y="507"/>
                  <a:ext cx="79"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8" name="Line 383"/>
                <p:cNvSpPr>
                  <a:spLocks noChangeShapeType="1"/>
                </p:cNvSpPr>
                <p:nvPr/>
              </p:nvSpPr>
              <p:spPr bwMode="auto">
                <a:xfrm>
                  <a:off x="1764" y="517"/>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89" name="Line 384"/>
                <p:cNvSpPr>
                  <a:spLocks noChangeShapeType="1"/>
                </p:cNvSpPr>
                <p:nvPr/>
              </p:nvSpPr>
              <p:spPr bwMode="auto">
                <a:xfrm>
                  <a:off x="1826" y="523"/>
                  <a:ext cx="72"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0" name="Line 385"/>
                <p:cNvSpPr>
                  <a:spLocks noChangeShapeType="1"/>
                </p:cNvSpPr>
                <p:nvPr/>
              </p:nvSpPr>
              <p:spPr bwMode="auto">
                <a:xfrm>
                  <a:off x="1898" y="527"/>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1" name="Line 386"/>
                <p:cNvSpPr>
                  <a:spLocks noChangeShapeType="1"/>
                </p:cNvSpPr>
                <p:nvPr/>
              </p:nvSpPr>
              <p:spPr bwMode="auto">
                <a:xfrm flipV="1">
                  <a:off x="2008" y="522"/>
                  <a:ext cx="18"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2" name="Line 387"/>
                <p:cNvSpPr>
                  <a:spLocks noChangeShapeType="1"/>
                </p:cNvSpPr>
                <p:nvPr/>
              </p:nvSpPr>
              <p:spPr bwMode="auto">
                <a:xfrm flipV="1">
                  <a:off x="2026" y="517"/>
                  <a:ext cx="16"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3" name="Line 388"/>
                <p:cNvSpPr>
                  <a:spLocks noChangeShapeType="1"/>
                </p:cNvSpPr>
                <p:nvPr/>
              </p:nvSpPr>
              <p:spPr bwMode="auto">
                <a:xfrm flipV="1">
                  <a:off x="2042" y="516"/>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4" name="Line 389"/>
                <p:cNvSpPr>
                  <a:spLocks noChangeShapeType="1"/>
                </p:cNvSpPr>
                <p:nvPr/>
              </p:nvSpPr>
              <p:spPr bwMode="auto">
                <a:xfrm flipV="1">
                  <a:off x="2050" y="515"/>
                  <a:ext cx="6"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5" name="Line 390"/>
                <p:cNvSpPr>
                  <a:spLocks noChangeShapeType="1"/>
                </p:cNvSpPr>
                <p:nvPr/>
              </p:nvSpPr>
              <p:spPr bwMode="auto">
                <a:xfrm>
                  <a:off x="2056" y="515"/>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6" name="Line 391"/>
                <p:cNvSpPr>
                  <a:spLocks noChangeShapeType="1"/>
                </p:cNvSpPr>
                <p:nvPr/>
              </p:nvSpPr>
              <p:spPr bwMode="auto">
                <a:xfrm>
                  <a:off x="2060" y="515"/>
                  <a:ext cx="4"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7" name="Line 392"/>
                <p:cNvSpPr>
                  <a:spLocks noChangeShapeType="1"/>
                </p:cNvSpPr>
                <p:nvPr/>
              </p:nvSpPr>
              <p:spPr bwMode="auto">
                <a:xfrm>
                  <a:off x="2064" y="516"/>
                  <a:ext cx="5"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8" name="Line 393"/>
                <p:cNvSpPr>
                  <a:spLocks noChangeShapeType="1"/>
                </p:cNvSpPr>
                <p:nvPr/>
              </p:nvSpPr>
              <p:spPr bwMode="auto">
                <a:xfrm>
                  <a:off x="2069" y="521"/>
                  <a:ext cx="7"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899" name="Line 394"/>
                <p:cNvSpPr>
                  <a:spLocks noChangeShapeType="1"/>
                </p:cNvSpPr>
                <p:nvPr/>
              </p:nvSpPr>
              <p:spPr bwMode="auto">
                <a:xfrm>
                  <a:off x="2076" y="526"/>
                  <a:ext cx="5"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0" name="Line 395"/>
                <p:cNvSpPr>
                  <a:spLocks noChangeShapeType="1"/>
                </p:cNvSpPr>
                <p:nvPr/>
              </p:nvSpPr>
              <p:spPr bwMode="auto">
                <a:xfrm flipV="1">
                  <a:off x="2081" y="446"/>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1" name="Line 396"/>
                <p:cNvSpPr>
                  <a:spLocks noChangeShapeType="1"/>
                </p:cNvSpPr>
                <p:nvPr/>
              </p:nvSpPr>
              <p:spPr bwMode="auto">
                <a:xfrm flipH="1" flipV="1">
                  <a:off x="2083" y="427"/>
                  <a:ext cx="6" cy="19"/>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2" name="Line 397"/>
                <p:cNvSpPr>
                  <a:spLocks noChangeShapeType="1"/>
                </p:cNvSpPr>
                <p:nvPr/>
              </p:nvSpPr>
              <p:spPr bwMode="auto">
                <a:xfrm flipH="1" flipV="1">
                  <a:off x="2078" y="408"/>
                  <a:ext cx="5" cy="19"/>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3" name="Line 398"/>
                <p:cNvSpPr>
                  <a:spLocks noChangeShapeType="1"/>
                </p:cNvSpPr>
                <p:nvPr/>
              </p:nvSpPr>
              <p:spPr bwMode="auto">
                <a:xfrm flipH="1" flipV="1">
                  <a:off x="2076" y="389"/>
                  <a:ext cx="2" cy="1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4" name="Line 399"/>
                <p:cNvSpPr>
                  <a:spLocks noChangeShapeType="1"/>
                </p:cNvSpPr>
                <p:nvPr/>
              </p:nvSpPr>
              <p:spPr bwMode="auto">
                <a:xfrm flipH="1" flipV="1">
                  <a:off x="2073" y="369"/>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5" name="Line 400"/>
                <p:cNvSpPr>
                  <a:spLocks noChangeShapeType="1"/>
                </p:cNvSpPr>
                <p:nvPr/>
              </p:nvSpPr>
              <p:spPr bwMode="auto">
                <a:xfrm flipH="1" flipV="1">
                  <a:off x="2069" y="330"/>
                  <a:ext cx="4"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6" name="Line 401"/>
                <p:cNvSpPr>
                  <a:spLocks noChangeShapeType="1"/>
                </p:cNvSpPr>
                <p:nvPr/>
              </p:nvSpPr>
              <p:spPr bwMode="auto">
                <a:xfrm flipV="1">
                  <a:off x="2069" y="289"/>
                  <a:ext cx="1"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7" name="Line 402"/>
                <p:cNvSpPr>
                  <a:spLocks noChangeShapeType="1"/>
                </p:cNvSpPr>
                <p:nvPr/>
              </p:nvSpPr>
              <p:spPr bwMode="auto">
                <a:xfrm flipV="1">
                  <a:off x="2069" y="249"/>
                  <a:ext cx="3"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8" name="Line 403"/>
                <p:cNvSpPr>
                  <a:spLocks noChangeShapeType="1"/>
                </p:cNvSpPr>
                <p:nvPr/>
              </p:nvSpPr>
              <p:spPr bwMode="auto">
                <a:xfrm flipV="1">
                  <a:off x="2072" y="209"/>
                  <a:ext cx="2"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09" name="Line 404"/>
                <p:cNvSpPr>
                  <a:spLocks noChangeShapeType="1"/>
                </p:cNvSpPr>
                <p:nvPr/>
              </p:nvSpPr>
              <p:spPr bwMode="auto">
                <a:xfrm flipV="1">
                  <a:off x="2074" y="130"/>
                  <a:ext cx="7"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10" name="Line 405"/>
                <p:cNvSpPr>
                  <a:spLocks noChangeShapeType="1"/>
                </p:cNvSpPr>
                <p:nvPr/>
              </p:nvSpPr>
              <p:spPr bwMode="auto">
                <a:xfrm flipH="1">
                  <a:off x="100" y="130"/>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11" name="Freeform 406"/>
                <p:cNvSpPr>
                  <a:spLocks/>
                </p:cNvSpPr>
                <p:nvPr/>
              </p:nvSpPr>
              <p:spPr bwMode="auto">
                <a:xfrm>
                  <a:off x="11" y="76"/>
                  <a:ext cx="145" cy="132"/>
                </a:xfrm>
                <a:custGeom>
                  <a:avLst/>
                  <a:gdLst>
                    <a:gd name="T0" fmla="*/ 7 w 145"/>
                    <a:gd name="T1" fmla="*/ 131 h 132"/>
                    <a:gd name="T2" fmla="*/ 0 w 145"/>
                    <a:gd name="T3" fmla="*/ 132 h 132"/>
                    <a:gd name="T4" fmla="*/ 137 w 145"/>
                    <a:gd name="T5" fmla="*/ 1 h 132"/>
                    <a:gd name="T6" fmla="*/ 145 w 145"/>
                    <a:gd name="T7" fmla="*/ 0 h 132"/>
                    <a:gd name="T8" fmla="*/ 7 w 145"/>
                    <a:gd name="T9" fmla="*/ 131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7" y="131"/>
                      </a:moveTo>
                      <a:lnTo>
                        <a:pt x="0" y="132"/>
                      </a:lnTo>
                      <a:lnTo>
                        <a:pt x="137" y="1"/>
                      </a:lnTo>
                      <a:lnTo>
                        <a:pt x="145" y="0"/>
                      </a:lnTo>
                      <a:lnTo>
                        <a:pt x="7"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12" name="Line 407"/>
                <p:cNvSpPr>
                  <a:spLocks noChangeShapeType="1"/>
                </p:cNvSpPr>
                <p:nvPr/>
              </p:nvSpPr>
              <p:spPr bwMode="auto">
                <a:xfrm flipV="1">
                  <a:off x="18" y="76"/>
                  <a:ext cx="138"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13" name="Freeform 408"/>
                <p:cNvSpPr>
                  <a:spLocks/>
                </p:cNvSpPr>
                <p:nvPr/>
              </p:nvSpPr>
              <p:spPr bwMode="auto">
                <a:xfrm>
                  <a:off x="15" y="76"/>
                  <a:ext cx="141" cy="131"/>
                </a:xfrm>
                <a:custGeom>
                  <a:avLst/>
                  <a:gdLst>
                    <a:gd name="T0" fmla="*/ 3 w 141"/>
                    <a:gd name="T1" fmla="*/ 131 h 131"/>
                    <a:gd name="T2" fmla="*/ 0 w 141"/>
                    <a:gd name="T3" fmla="*/ 131 h 131"/>
                    <a:gd name="T4" fmla="*/ 137 w 141"/>
                    <a:gd name="T5" fmla="*/ 0 h 131"/>
                    <a:gd name="T6" fmla="*/ 141 w 141"/>
                    <a:gd name="T7" fmla="*/ 0 h 131"/>
                    <a:gd name="T8" fmla="*/ 3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3" y="131"/>
                      </a:moveTo>
                      <a:lnTo>
                        <a:pt x="0" y="131"/>
                      </a:lnTo>
                      <a:lnTo>
                        <a:pt x="137" y="0"/>
                      </a:lnTo>
                      <a:lnTo>
                        <a:pt x="141" y="0"/>
                      </a:lnTo>
                      <a:lnTo>
                        <a:pt x="3"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14" name="Freeform 409"/>
                <p:cNvSpPr>
                  <a:spLocks/>
                </p:cNvSpPr>
                <p:nvPr/>
              </p:nvSpPr>
              <p:spPr bwMode="auto">
                <a:xfrm>
                  <a:off x="11" y="76"/>
                  <a:ext cx="141" cy="132"/>
                </a:xfrm>
                <a:custGeom>
                  <a:avLst/>
                  <a:gdLst>
                    <a:gd name="T0" fmla="*/ 4 w 141"/>
                    <a:gd name="T1" fmla="*/ 131 h 132"/>
                    <a:gd name="T2" fmla="*/ 0 w 141"/>
                    <a:gd name="T3" fmla="*/ 132 h 132"/>
                    <a:gd name="T4" fmla="*/ 137 w 141"/>
                    <a:gd name="T5" fmla="*/ 1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7" y="1"/>
                      </a:lnTo>
                      <a:lnTo>
                        <a:pt x="141" y="0"/>
                      </a:lnTo>
                      <a:lnTo>
                        <a:pt x="4"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15" name="Freeform 410"/>
                <p:cNvSpPr>
                  <a:spLocks/>
                </p:cNvSpPr>
                <p:nvPr/>
              </p:nvSpPr>
              <p:spPr bwMode="auto">
                <a:xfrm>
                  <a:off x="0" y="77"/>
                  <a:ext cx="148" cy="131"/>
                </a:xfrm>
                <a:custGeom>
                  <a:avLst/>
                  <a:gdLst>
                    <a:gd name="T0" fmla="*/ 11 w 148"/>
                    <a:gd name="T1" fmla="*/ 131 h 131"/>
                    <a:gd name="T2" fmla="*/ 0 w 148"/>
                    <a:gd name="T3" fmla="*/ 131 h 131"/>
                    <a:gd name="T4" fmla="*/ 139 w 148"/>
                    <a:gd name="T5" fmla="*/ 0 h 131"/>
                    <a:gd name="T6" fmla="*/ 148 w 148"/>
                    <a:gd name="T7" fmla="*/ 0 h 131"/>
                    <a:gd name="T8" fmla="*/ 11 w 148"/>
                    <a:gd name="T9" fmla="*/ 131 h 131"/>
                    <a:gd name="T10" fmla="*/ 0 60000 65536"/>
                    <a:gd name="T11" fmla="*/ 0 60000 65536"/>
                    <a:gd name="T12" fmla="*/ 0 60000 65536"/>
                    <a:gd name="T13" fmla="*/ 0 60000 65536"/>
                    <a:gd name="T14" fmla="*/ 0 60000 65536"/>
                    <a:gd name="T15" fmla="*/ 0 w 148"/>
                    <a:gd name="T16" fmla="*/ 0 h 131"/>
                    <a:gd name="T17" fmla="*/ 148 w 148"/>
                    <a:gd name="T18" fmla="*/ 131 h 131"/>
                  </a:gdLst>
                  <a:ahLst/>
                  <a:cxnLst>
                    <a:cxn ang="T10">
                      <a:pos x="T0" y="T1"/>
                    </a:cxn>
                    <a:cxn ang="T11">
                      <a:pos x="T2" y="T3"/>
                    </a:cxn>
                    <a:cxn ang="T12">
                      <a:pos x="T4" y="T5"/>
                    </a:cxn>
                    <a:cxn ang="T13">
                      <a:pos x="T6" y="T7"/>
                    </a:cxn>
                    <a:cxn ang="T14">
                      <a:pos x="T8" y="T9"/>
                    </a:cxn>
                  </a:cxnLst>
                  <a:rect l="T15" t="T16" r="T17" b="T18"/>
                  <a:pathLst>
                    <a:path w="148" h="131">
                      <a:moveTo>
                        <a:pt x="11" y="131"/>
                      </a:moveTo>
                      <a:lnTo>
                        <a:pt x="0" y="131"/>
                      </a:lnTo>
                      <a:lnTo>
                        <a:pt x="139" y="0"/>
                      </a:lnTo>
                      <a:lnTo>
                        <a:pt x="148" y="0"/>
                      </a:lnTo>
                      <a:lnTo>
                        <a:pt x="11"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16" name="Line 411"/>
                <p:cNvSpPr>
                  <a:spLocks noChangeShapeType="1"/>
                </p:cNvSpPr>
                <p:nvPr/>
              </p:nvSpPr>
              <p:spPr bwMode="auto">
                <a:xfrm flipV="1">
                  <a:off x="11" y="77"/>
                  <a:ext cx="137" cy="131"/>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4917" name="Group 412"/>
              <p:cNvGrpSpPr>
                <a:grpSpLocks/>
              </p:cNvGrpSpPr>
              <p:nvPr/>
            </p:nvGrpSpPr>
            <p:grpSpPr bwMode="auto">
              <a:xfrm>
                <a:off x="268" y="80"/>
                <a:ext cx="2789" cy="1632"/>
                <a:chOff x="-11" y="0"/>
                <a:chExt cx="2789" cy="1632"/>
              </a:xfrm>
            </p:grpSpPr>
            <p:sp>
              <p:nvSpPr>
                <p:cNvPr id="234918" name="Freeform 413"/>
                <p:cNvSpPr>
                  <a:spLocks/>
                </p:cNvSpPr>
                <p:nvPr/>
              </p:nvSpPr>
              <p:spPr bwMode="auto">
                <a:xfrm>
                  <a:off x="46" y="914"/>
                  <a:ext cx="141" cy="131"/>
                </a:xfrm>
                <a:custGeom>
                  <a:avLst/>
                  <a:gdLst>
                    <a:gd name="T0" fmla="*/ 4 w 141"/>
                    <a:gd name="T1" fmla="*/ 131 h 131"/>
                    <a:gd name="T2" fmla="*/ 0 w 141"/>
                    <a:gd name="T3" fmla="*/ 131 h 131"/>
                    <a:gd name="T4" fmla="*/ 137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7" y="0"/>
                      </a:lnTo>
                      <a:lnTo>
                        <a:pt x="141" y="0"/>
                      </a:lnTo>
                      <a:lnTo>
                        <a:pt x="4"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19" name="Freeform 414"/>
                <p:cNvSpPr>
                  <a:spLocks/>
                </p:cNvSpPr>
                <p:nvPr/>
              </p:nvSpPr>
              <p:spPr bwMode="auto">
                <a:xfrm>
                  <a:off x="43" y="914"/>
                  <a:ext cx="140" cy="131"/>
                </a:xfrm>
                <a:custGeom>
                  <a:avLst/>
                  <a:gdLst>
                    <a:gd name="T0" fmla="*/ 3 w 140"/>
                    <a:gd name="T1" fmla="*/ 131 h 131"/>
                    <a:gd name="T2" fmla="*/ 0 w 140"/>
                    <a:gd name="T3" fmla="*/ 131 h 131"/>
                    <a:gd name="T4" fmla="*/ 137 w 140"/>
                    <a:gd name="T5" fmla="*/ 0 h 131"/>
                    <a:gd name="T6" fmla="*/ 140 w 140"/>
                    <a:gd name="T7" fmla="*/ 0 h 131"/>
                    <a:gd name="T8" fmla="*/ 3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3" y="131"/>
                      </a:moveTo>
                      <a:lnTo>
                        <a:pt x="0" y="131"/>
                      </a:lnTo>
                      <a:lnTo>
                        <a:pt x="137" y="0"/>
                      </a:lnTo>
                      <a:lnTo>
                        <a:pt x="140" y="0"/>
                      </a:lnTo>
                      <a:lnTo>
                        <a:pt x="3"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0" name="Freeform 415"/>
                <p:cNvSpPr>
                  <a:spLocks/>
                </p:cNvSpPr>
                <p:nvPr/>
              </p:nvSpPr>
              <p:spPr bwMode="auto">
                <a:xfrm>
                  <a:off x="39" y="914"/>
                  <a:ext cx="141" cy="131"/>
                </a:xfrm>
                <a:custGeom>
                  <a:avLst/>
                  <a:gdLst>
                    <a:gd name="T0" fmla="*/ 4 w 141"/>
                    <a:gd name="T1" fmla="*/ 131 h 131"/>
                    <a:gd name="T2" fmla="*/ 0 w 141"/>
                    <a:gd name="T3" fmla="*/ 131 h 131"/>
                    <a:gd name="T4" fmla="*/ 139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9" y="0"/>
                      </a:lnTo>
                      <a:lnTo>
                        <a:pt x="141" y="0"/>
                      </a:lnTo>
                      <a:lnTo>
                        <a:pt x="4"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1" name="Freeform 416"/>
                <p:cNvSpPr>
                  <a:spLocks/>
                </p:cNvSpPr>
                <p:nvPr/>
              </p:nvSpPr>
              <p:spPr bwMode="auto">
                <a:xfrm>
                  <a:off x="32" y="914"/>
                  <a:ext cx="146" cy="132"/>
                </a:xfrm>
                <a:custGeom>
                  <a:avLst/>
                  <a:gdLst>
                    <a:gd name="T0" fmla="*/ 7 w 146"/>
                    <a:gd name="T1" fmla="*/ 131 h 132"/>
                    <a:gd name="T2" fmla="*/ 0 w 146"/>
                    <a:gd name="T3" fmla="*/ 132 h 132"/>
                    <a:gd name="T4" fmla="*/ 137 w 146"/>
                    <a:gd name="T5" fmla="*/ 2 h 132"/>
                    <a:gd name="T6" fmla="*/ 146 w 146"/>
                    <a:gd name="T7" fmla="*/ 0 h 132"/>
                    <a:gd name="T8" fmla="*/ 7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7" y="131"/>
                      </a:moveTo>
                      <a:lnTo>
                        <a:pt x="0" y="132"/>
                      </a:lnTo>
                      <a:lnTo>
                        <a:pt x="137" y="2"/>
                      </a:lnTo>
                      <a:lnTo>
                        <a:pt x="146" y="0"/>
                      </a:lnTo>
                      <a:lnTo>
                        <a:pt x="7"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2" name="Line 417"/>
                <p:cNvSpPr>
                  <a:spLocks noChangeShapeType="1"/>
                </p:cNvSpPr>
                <p:nvPr/>
              </p:nvSpPr>
              <p:spPr bwMode="auto">
                <a:xfrm flipV="1">
                  <a:off x="39" y="914"/>
                  <a:ext cx="139" cy="131"/>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23" name="Freeform 418"/>
                <p:cNvSpPr>
                  <a:spLocks/>
                </p:cNvSpPr>
                <p:nvPr/>
              </p:nvSpPr>
              <p:spPr bwMode="auto">
                <a:xfrm>
                  <a:off x="35" y="914"/>
                  <a:ext cx="143" cy="131"/>
                </a:xfrm>
                <a:custGeom>
                  <a:avLst/>
                  <a:gdLst>
                    <a:gd name="T0" fmla="*/ 4 w 143"/>
                    <a:gd name="T1" fmla="*/ 131 h 131"/>
                    <a:gd name="T2" fmla="*/ 0 w 143"/>
                    <a:gd name="T3" fmla="*/ 131 h 131"/>
                    <a:gd name="T4" fmla="*/ 138 w 143"/>
                    <a:gd name="T5" fmla="*/ 0 h 131"/>
                    <a:gd name="T6" fmla="*/ 143 w 143"/>
                    <a:gd name="T7" fmla="*/ 0 h 131"/>
                    <a:gd name="T8" fmla="*/ 4 w 143"/>
                    <a:gd name="T9" fmla="*/ 131 h 131"/>
                    <a:gd name="T10" fmla="*/ 0 60000 65536"/>
                    <a:gd name="T11" fmla="*/ 0 60000 65536"/>
                    <a:gd name="T12" fmla="*/ 0 60000 65536"/>
                    <a:gd name="T13" fmla="*/ 0 60000 65536"/>
                    <a:gd name="T14" fmla="*/ 0 60000 65536"/>
                    <a:gd name="T15" fmla="*/ 0 w 143"/>
                    <a:gd name="T16" fmla="*/ 0 h 131"/>
                    <a:gd name="T17" fmla="*/ 143 w 143"/>
                    <a:gd name="T18" fmla="*/ 131 h 131"/>
                  </a:gdLst>
                  <a:ahLst/>
                  <a:cxnLst>
                    <a:cxn ang="T10">
                      <a:pos x="T0" y="T1"/>
                    </a:cxn>
                    <a:cxn ang="T11">
                      <a:pos x="T2" y="T3"/>
                    </a:cxn>
                    <a:cxn ang="T12">
                      <a:pos x="T4" y="T5"/>
                    </a:cxn>
                    <a:cxn ang="T13">
                      <a:pos x="T6" y="T7"/>
                    </a:cxn>
                    <a:cxn ang="T14">
                      <a:pos x="T8" y="T9"/>
                    </a:cxn>
                  </a:cxnLst>
                  <a:rect l="T15" t="T16" r="T17" b="T18"/>
                  <a:pathLst>
                    <a:path w="143" h="131">
                      <a:moveTo>
                        <a:pt x="4" y="131"/>
                      </a:moveTo>
                      <a:lnTo>
                        <a:pt x="0" y="131"/>
                      </a:lnTo>
                      <a:lnTo>
                        <a:pt x="138" y="0"/>
                      </a:lnTo>
                      <a:lnTo>
                        <a:pt x="143" y="0"/>
                      </a:lnTo>
                      <a:lnTo>
                        <a:pt x="4"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4" name="Freeform 419"/>
                <p:cNvSpPr>
                  <a:spLocks/>
                </p:cNvSpPr>
                <p:nvPr/>
              </p:nvSpPr>
              <p:spPr bwMode="auto">
                <a:xfrm>
                  <a:off x="32" y="914"/>
                  <a:ext cx="141" cy="132"/>
                </a:xfrm>
                <a:custGeom>
                  <a:avLst/>
                  <a:gdLst>
                    <a:gd name="T0" fmla="*/ 3 w 141"/>
                    <a:gd name="T1" fmla="*/ 131 h 132"/>
                    <a:gd name="T2" fmla="*/ 0 w 141"/>
                    <a:gd name="T3" fmla="*/ 132 h 132"/>
                    <a:gd name="T4" fmla="*/ 137 w 141"/>
                    <a:gd name="T5" fmla="*/ 2 h 132"/>
                    <a:gd name="T6" fmla="*/ 141 w 141"/>
                    <a:gd name="T7" fmla="*/ 0 h 132"/>
                    <a:gd name="T8" fmla="*/ 3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3" y="131"/>
                      </a:moveTo>
                      <a:lnTo>
                        <a:pt x="0" y="132"/>
                      </a:lnTo>
                      <a:lnTo>
                        <a:pt x="137" y="2"/>
                      </a:lnTo>
                      <a:lnTo>
                        <a:pt x="141" y="0"/>
                      </a:lnTo>
                      <a:lnTo>
                        <a:pt x="3"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5" name="Freeform 420"/>
                <p:cNvSpPr>
                  <a:spLocks/>
                </p:cNvSpPr>
                <p:nvPr/>
              </p:nvSpPr>
              <p:spPr bwMode="auto">
                <a:xfrm>
                  <a:off x="28" y="916"/>
                  <a:ext cx="141" cy="131"/>
                </a:xfrm>
                <a:custGeom>
                  <a:avLst/>
                  <a:gdLst>
                    <a:gd name="T0" fmla="*/ 4 w 141"/>
                    <a:gd name="T1" fmla="*/ 130 h 131"/>
                    <a:gd name="T2" fmla="*/ 0 w 141"/>
                    <a:gd name="T3" fmla="*/ 131 h 131"/>
                    <a:gd name="T4" fmla="*/ 138 w 141"/>
                    <a:gd name="T5" fmla="*/ 1 h 131"/>
                    <a:gd name="T6" fmla="*/ 141 w 141"/>
                    <a:gd name="T7" fmla="*/ 0 h 131"/>
                    <a:gd name="T8" fmla="*/ 4 w 141"/>
                    <a:gd name="T9" fmla="*/ 130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0"/>
                      </a:moveTo>
                      <a:lnTo>
                        <a:pt x="0" y="131"/>
                      </a:lnTo>
                      <a:lnTo>
                        <a:pt x="138" y="1"/>
                      </a:lnTo>
                      <a:lnTo>
                        <a:pt x="141" y="0"/>
                      </a:lnTo>
                      <a:lnTo>
                        <a:pt x="4" y="130"/>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6" name="Line 421"/>
                <p:cNvSpPr>
                  <a:spLocks noChangeShapeType="1"/>
                </p:cNvSpPr>
                <p:nvPr/>
              </p:nvSpPr>
              <p:spPr bwMode="auto">
                <a:xfrm flipV="1">
                  <a:off x="32" y="916"/>
                  <a:ext cx="137" cy="130"/>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27" name="Freeform 422"/>
                <p:cNvSpPr>
                  <a:spLocks/>
                </p:cNvSpPr>
                <p:nvPr/>
              </p:nvSpPr>
              <p:spPr bwMode="auto">
                <a:xfrm>
                  <a:off x="7" y="1304"/>
                  <a:ext cx="144" cy="136"/>
                </a:xfrm>
                <a:custGeom>
                  <a:avLst/>
                  <a:gdLst>
                    <a:gd name="T0" fmla="*/ 6 w 144"/>
                    <a:gd name="T1" fmla="*/ 130 h 136"/>
                    <a:gd name="T2" fmla="*/ 0 w 144"/>
                    <a:gd name="T3" fmla="*/ 136 h 136"/>
                    <a:gd name="T4" fmla="*/ 137 w 144"/>
                    <a:gd name="T5" fmla="*/ 6 h 136"/>
                    <a:gd name="T6" fmla="*/ 144 w 144"/>
                    <a:gd name="T7" fmla="*/ 0 h 136"/>
                    <a:gd name="T8" fmla="*/ 6 w 144"/>
                    <a:gd name="T9" fmla="*/ 130 h 136"/>
                    <a:gd name="T10" fmla="*/ 0 60000 65536"/>
                    <a:gd name="T11" fmla="*/ 0 60000 65536"/>
                    <a:gd name="T12" fmla="*/ 0 60000 65536"/>
                    <a:gd name="T13" fmla="*/ 0 60000 65536"/>
                    <a:gd name="T14" fmla="*/ 0 60000 65536"/>
                    <a:gd name="T15" fmla="*/ 0 w 144"/>
                    <a:gd name="T16" fmla="*/ 0 h 136"/>
                    <a:gd name="T17" fmla="*/ 144 w 144"/>
                    <a:gd name="T18" fmla="*/ 136 h 136"/>
                  </a:gdLst>
                  <a:ahLst/>
                  <a:cxnLst>
                    <a:cxn ang="T10">
                      <a:pos x="T0" y="T1"/>
                    </a:cxn>
                    <a:cxn ang="T11">
                      <a:pos x="T2" y="T3"/>
                    </a:cxn>
                    <a:cxn ang="T12">
                      <a:pos x="T4" y="T5"/>
                    </a:cxn>
                    <a:cxn ang="T13">
                      <a:pos x="T6" y="T7"/>
                    </a:cxn>
                    <a:cxn ang="T14">
                      <a:pos x="T8" y="T9"/>
                    </a:cxn>
                  </a:cxnLst>
                  <a:rect l="T15" t="T16" r="T17" b="T18"/>
                  <a:pathLst>
                    <a:path w="144" h="136">
                      <a:moveTo>
                        <a:pt x="6" y="130"/>
                      </a:moveTo>
                      <a:lnTo>
                        <a:pt x="0" y="136"/>
                      </a:lnTo>
                      <a:lnTo>
                        <a:pt x="137" y="6"/>
                      </a:lnTo>
                      <a:lnTo>
                        <a:pt x="144" y="0"/>
                      </a:lnTo>
                      <a:lnTo>
                        <a:pt x="6" y="130"/>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28" name="Line 423"/>
                <p:cNvSpPr>
                  <a:spLocks noChangeShapeType="1"/>
                </p:cNvSpPr>
                <p:nvPr/>
              </p:nvSpPr>
              <p:spPr bwMode="auto">
                <a:xfrm flipV="1">
                  <a:off x="13" y="1304"/>
                  <a:ext cx="138" cy="130"/>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29" name="Freeform 424"/>
                <p:cNvSpPr>
                  <a:spLocks/>
                </p:cNvSpPr>
                <p:nvPr/>
              </p:nvSpPr>
              <p:spPr bwMode="auto">
                <a:xfrm>
                  <a:off x="2" y="1310"/>
                  <a:ext cx="142" cy="134"/>
                </a:xfrm>
                <a:custGeom>
                  <a:avLst/>
                  <a:gdLst>
                    <a:gd name="T0" fmla="*/ 5 w 142"/>
                    <a:gd name="T1" fmla="*/ 130 h 134"/>
                    <a:gd name="T2" fmla="*/ 0 w 142"/>
                    <a:gd name="T3" fmla="*/ 134 h 134"/>
                    <a:gd name="T4" fmla="*/ 137 w 142"/>
                    <a:gd name="T5" fmla="*/ 4 h 134"/>
                    <a:gd name="T6" fmla="*/ 142 w 142"/>
                    <a:gd name="T7" fmla="*/ 0 h 134"/>
                    <a:gd name="T8" fmla="*/ 5 w 142"/>
                    <a:gd name="T9" fmla="*/ 130 h 134"/>
                    <a:gd name="T10" fmla="*/ 0 60000 65536"/>
                    <a:gd name="T11" fmla="*/ 0 60000 65536"/>
                    <a:gd name="T12" fmla="*/ 0 60000 65536"/>
                    <a:gd name="T13" fmla="*/ 0 60000 65536"/>
                    <a:gd name="T14" fmla="*/ 0 60000 65536"/>
                    <a:gd name="T15" fmla="*/ 0 w 142"/>
                    <a:gd name="T16" fmla="*/ 0 h 134"/>
                    <a:gd name="T17" fmla="*/ 142 w 142"/>
                    <a:gd name="T18" fmla="*/ 134 h 134"/>
                  </a:gdLst>
                  <a:ahLst/>
                  <a:cxnLst>
                    <a:cxn ang="T10">
                      <a:pos x="T0" y="T1"/>
                    </a:cxn>
                    <a:cxn ang="T11">
                      <a:pos x="T2" y="T3"/>
                    </a:cxn>
                    <a:cxn ang="T12">
                      <a:pos x="T4" y="T5"/>
                    </a:cxn>
                    <a:cxn ang="T13">
                      <a:pos x="T6" y="T7"/>
                    </a:cxn>
                    <a:cxn ang="T14">
                      <a:pos x="T8" y="T9"/>
                    </a:cxn>
                  </a:cxnLst>
                  <a:rect l="T15" t="T16" r="T17" b="T18"/>
                  <a:pathLst>
                    <a:path w="142" h="134">
                      <a:moveTo>
                        <a:pt x="5" y="130"/>
                      </a:moveTo>
                      <a:lnTo>
                        <a:pt x="0" y="134"/>
                      </a:lnTo>
                      <a:lnTo>
                        <a:pt x="137" y="4"/>
                      </a:lnTo>
                      <a:lnTo>
                        <a:pt x="142" y="0"/>
                      </a:lnTo>
                      <a:lnTo>
                        <a:pt x="5" y="130"/>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30" name="Line 425"/>
                <p:cNvSpPr>
                  <a:spLocks noChangeShapeType="1"/>
                </p:cNvSpPr>
                <p:nvPr/>
              </p:nvSpPr>
              <p:spPr bwMode="auto">
                <a:xfrm flipV="1">
                  <a:off x="7" y="1310"/>
                  <a:ext cx="137" cy="130"/>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31" name="Freeform 426"/>
                <p:cNvSpPr>
                  <a:spLocks/>
                </p:cNvSpPr>
                <p:nvPr/>
              </p:nvSpPr>
              <p:spPr bwMode="auto">
                <a:xfrm>
                  <a:off x="2031" y="1259"/>
                  <a:ext cx="146" cy="184"/>
                </a:xfrm>
                <a:custGeom>
                  <a:avLst/>
                  <a:gdLst>
                    <a:gd name="T0" fmla="*/ 9 w 146"/>
                    <a:gd name="T1" fmla="*/ 184 h 184"/>
                    <a:gd name="T2" fmla="*/ 0 w 146"/>
                    <a:gd name="T3" fmla="*/ 131 h 184"/>
                    <a:gd name="T4" fmla="*/ 138 w 146"/>
                    <a:gd name="T5" fmla="*/ 0 h 184"/>
                    <a:gd name="T6" fmla="*/ 146 w 146"/>
                    <a:gd name="T7" fmla="*/ 53 h 184"/>
                    <a:gd name="T8" fmla="*/ 9 w 146"/>
                    <a:gd name="T9" fmla="*/ 184 h 184"/>
                    <a:gd name="T10" fmla="*/ 0 60000 65536"/>
                    <a:gd name="T11" fmla="*/ 0 60000 65536"/>
                    <a:gd name="T12" fmla="*/ 0 60000 65536"/>
                    <a:gd name="T13" fmla="*/ 0 60000 65536"/>
                    <a:gd name="T14" fmla="*/ 0 60000 65536"/>
                    <a:gd name="T15" fmla="*/ 0 w 146"/>
                    <a:gd name="T16" fmla="*/ 0 h 184"/>
                    <a:gd name="T17" fmla="*/ 146 w 146"/>
                    <a:gd name="T18" fmla="*/ 184 h 184"/>
                  </a:gdLst>
                  <a:ahLst/>
                  <a:cxnLst>
                    <a:cxn ang="T10">
                      <a:pos x="T0" y="T1"/>
                    </a:cxn>
                    <a:cxn ang="T11">
                      <a:pos x="T2" y="T3"/>
                    </a:cxn>
                    <a:cxn ang="T12">
                      <a:pos x="T4" y="T5"/>
                    </a:cxn>
                    <a:cxn ang="T13">
                      <a:pos x="T6" y="T7"/>
                    </a:cxn>
                    <a:cxn ang="T14">
                      <a:pos x="T8" y="T9"/>
                    </a:cxn>
                  </a:cxnLst>
                  <a:rect l="T15" t="T16" r="T17" b="T18"/>
                  <a:pathLst>
                    <a:path w="146" h="184">
                      <a:moveTo>
                        <a:pt x="9" y="184"/>
                      </a:moveTo>
                      <a:lnTo>
                        <a:pt x="0" y="131"/>
                      </a:lnTo>
                      <a:lnTo>
                        <a:pt x="138" y="0"/>
                      </a:lnTo>
                      <a:lnTo>
                        <a:pt x="146" y="53"/>
                      </a:lnTo>
                      <a:lnTo>
                        <a:pt x="9" y="184"/>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32" name="Line 427"/>
                <p:cNvSpPr>
                  <a:spLocks noChangeShapeType="1"/>
                </p:cNvSpPr>
                <p:nvPr/>
              </p:nvSpPr>
              <p:spPr bwMode="auto">
                <a:xfrm flipV="1">
                  <a:off x="2040" y="131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33" name="Freeform 428"/>
                <p:cNvSpPr>
                  <a:spLocks/>
                </p:cNvSpPr>
                <p:nvPr/>
              </p:nvSpPr>
              <p:spPr bwMode="auto">
                <a:xfrm>
                  <a:off x="2027" y="1217"/>
                  <a:ext cx="142" cy="173"/>
                </a:xfrm>
                <a:custGeom>
                  <a:avLst/>
                  <a:gdLst>
                    <a:gd name="T0" fmla="*/ 4 w 142"/>
                    <a:gd name="T1" fmla="*/ 173 h 173"/>
                    <a:gd name="T2" fmla="*/ 0 w 142"/>
                    <a:gd name="T3" fmla="*/ 131 h 173"/>
                    <a:gd name="T4" fmla="*/ 137 w 142"/>
                    <a:gd name="T5" fmla="*/ 0 h 173"/>
                    <a:gd name="T6" fmla="*/ 142 w 142"/>
                    <a:gd name="T7" fmla="*/ 42 h 173"/>
                    <a:gd name="T8" fmla="*/ 4 w 142"/>
                    <a:gd name="T9" fmla="*/ 173 h 173"/>
                    <a:gd name="T10" fmla="*/ 0 60000 65536"/>
                    <a:gd name="T11" fmla="*/ 0 60000 65536"/>
                    <a:gd name="T12" fmla="*/ 0 60000 65536"/>
                    <a:gd name="T13" fmla="*/ 0 60000 65536"/>
                    <a:gd name="T14" fmla="*/ 0 60000 65536"/>
                    <a:gd name="T15" fmla="*/ 0 w 142"/>
                    <a:gd name="T16" fmla="*/ 0 h 173"/>
                    <a:gd name="T17" fmla="*/ 142 w 142"/>
                    <a:gd name="T18" fmla="*/ 173 h 173"/>
                  </a:gdLst>
                  <a:ahLst/>
                  <a:cxnLst>
                    <a:cxn ang="T10">
                      <a:pos x="T0" y="T1"/>
                    </a:cxn>
                    <a:cxn ang="T11">
                      <a:pos x="T2" y="T3"/>
                    </a:cxn>
                    <a:cxn ang="T12">
                      <a:pos x="T4" y="T5"/>
                    </a:cxn>
                    <a:cxn ang="T13">
                      <a:pos x="T6" y="T7"/>
                    </a:cxn>
                    <a:cxn ang="T14">
                      <a:pos x="T8" y="T9"/>
                    </a:cxn>
                  </a:cxnLst>
                  <a:rect l="T15" t="T16" r="T17" b="T18"/>
                  <a:pathLst>
                    <a:path w="142" h="173">
                      <a:moveTo>
                        <a:pt x="4" y="173"/>
                      </a:moveTo>
                      <a:lnTo>
                        <a:pt x="0" y="131"/>
                      </a:lnTo>
                      <a:lnTo>
                        <a:pt x="137" y="0"/>
                      </a:lnTo>
                      <a:lnTo>
                        <a:pt x="142" y="42"/>
                      </a:lnTo>
                      <a:lnTo>
                        <a:pt x="4" y="173"/>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34" name="Line 429"/>
                <p:cNvSpPr>
                  <a:spLocks noChangeShapeType="1"/>
                </p:cNvSpPr>
                <p:nvPr/>
              </p:nvSpPr>
              <p:spPr bwMode="auto">
                <a:xfrm flipV="1">
                  <a:off x="2031" y="1259"/>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35" name="Freeform 430"/>
                <p:cNvSpPr>
                  <a:spLocks/>
                </p:cNvSpPr>
                <p:nvPr/>
              </p:nvSpPr>
              <p:spPr bwMode="auto">
                <a:xfrm>
                  <a:off x="2025" y="1199"/>
                  <a:ext cx="139" cy="149"/>
                </a:xfrm>
                <a:custGeom>
                  <a:avLst/>
                  <a:gdLst>
                    <a:gd name="T0" fmla="*/ 2 w 139"/>
                    <a:gd name="T1" fmla="*/ 149 h 149"/>
                    <a:gd name="T2" fmla="*/ 0 w 139"/>
                    <a:gd name="T3" fmla="*/ 131 h 149"/>
                    <a:gd name="T4" fmla="*/ 138 w 139"/>
                    <a:gd name="T5" fmla="*/ 0 h 149"/>
                    <a:gd name="T6" fmla="*/ 139 w 139"/>
                    <a:gd name="T7" fmla="*/ 18 h 149"/>
                    <a:gd name="T8" fmla="*/ 2 w 139"/>
                    <a:gd name="T9" fmla="*/ 149 h 149"/>
                    <a:gd name="T10" fmla="*/ 0 60000 65536"/>
                    <a:gd name="T11" fmla="*/ 0 60000 65536"/>
                    <a:gd name="T12" fmla="*/ 0 60000 65536"/>
                    <a:gd name="T13" fmla="*/ 0 60000 65536"/>
                    <a:gd name="T14" fmla="*/ 0 60000 65536"/>
                    <a:gd name="T15" fmla="*/ 0 w 139"/>
                    <a:gd name="T16" fmla="*/ 0 h 149"/>
                    <a:gd name="T17" fmla="*/ 139 w 139"/>
                    <a:gd name="T18" fmla="*/ 149 h 149"/>
                  </a:gdLst>
                  <a:ahLst/>
                  <a:cxnLst>
                    <a:cxn ang="T10">
                      <a:pos x="T0" y="T1"/>
                    </a:cxn>
                    <a:cxn ang="T11">
                      <a:pos x="T2" y="T3"/>
                    </a:cxn>
                    <a:cxn ang="T12">
                      <a:pos x="T4" y="T5"/>
                    </a:cxn>
                    <a:cxn ang="T13">
                      <a:pos x="T6" y="T7"/>
                    </a:cxn>
                    <a:cxn ang="T14">
                      <a:pos x="T8" y="T9"/>
                    </a:cxn>
                  </a:cxnLst>
                  <a:rect l="T15" t="T16" r="T17" b="T18"/>
                  <a:pathLst>
                    <a:path w="139" h="149">
                      <a:moveTo>
                        <a:pt x="2" y="149"/>
                      </a:moveTo>
                      <a:lnTo>
                        <a:pt x="0" y="131"/>
                      </a:lnTo>
                      <a:lnTo>
                        <a:pt x="138" y="0"/>
                      </a:lnTo>
                      <a:lnTo>
                        <a:pt x="139" y="18"/>
                      </a:lnTo>
                      <a:lnTo>
                        <a:pt x="2" y="14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36" name="Line 431"/>
                <p:cNvSpPr>
                  <a:spLocks noChangeShapeType="1"/>
                </p:cNvSpPr>
                <p:nvPr/>
              </p:nvSpPr>
              <p:spPr bwMode="auto">
                <a:xfrm flipV="1">
                  <a:off x="2027" y="1217"/>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37" name="Freeform 432"/>
                <p:cNvSpPr>
                  <a:spLocks/>
                </p:cNvSpPr>
                <p:nvPr/>
              </p:nvSpPr>
              <p:spPr bwMode="auto">
                <a:xfrm>
                  <a:off x="2025" y="1185"/>
                  <a:ext cx="138" cy="145"/>
                </a:xfrm>
                <a:custGeom>
                  <a:avLst/>
                  <a:gdLst>
                    <a:gd name="T0" fmla="*/ 0 w 138"/>
                    <a:gd name="T1" fmla="*/ 145 h 145"/>
                    <a:gd name="T2" fmla="*/ 0 w 138"/>
                    <a:gd name="T3" fmla="*/ 131 h 145"/>
                    <a:gd name="T4" fmla="*/ 138 w 138"/>
                    <a:gd name="T5" fmla="*/ 0 h 145"/>
                    <a:gd name="T6" fmla="*/ 138 w 138"/>
                    <a:gd name="T7" fmla="*/ 14 h 145"/>
                    <a:gd name="T8" fmla="*/ 0 w 138"/>
                    <a:gd name="T9" fmla="*/ 145 h 145"/>
                    <a:gd name="T10" fmla="*/ 0 60000 65536"/>
                    <a:gd name="T11" fmla="*/ 0 60000 65536"/>
                    <a:gd name="T12" fmla="*/ 0 60000 65536"/>
                    <a:gd name="T13" fmla="*/ 0 60000 65536"/>
                    <a:gd name="T14" fmla="*/ 0 60000 65536"/>
                    <a:gd name="T15" fmla="*/ 0 w 138"/>
                    <a:gd name="T16" fmla="*/ 0 h 145"/>
                    <a:gd name="T17" fmla="*/ 138 w 138"/>
                    <a:gd name="T18" fmla="*/ 145 h 145"/>
                  </a:gdLst>
                  <a:ahLst/>
                  <a:cxnLst>
                    <a:cxn ang="T10">
                      <a:pos x="T0" y="T1"/>
                    </a:cxn>
                    <a:cxn ang="T11">
                      <a:pos x="T2" y="T3"/>
                    </a:cxn>
                    <a:cxn ang="T12">
                      <a:pos x="T4" y="T5"/>
                    </a:cxn>
                    <a:cxn ang="T13">
                      <a:pos x="T6" y="T7"/>
                    </a:cxn>
                    <a:cxn ang="T14">
                      <a:pos x="T8" y="T9"/>
                    </a:cxn>
                  </a:cxnLst>
                  <a:rect l="T15" t="T16" r="T17" b="T18"/>
                  <a:pathLst>
                    <a:path w="138" h="145">
                      <a:moveTo>
                        <a:pt x="0" y="145"/>
                      </a:moveTo>
                      <a:lnTo>
                        <a:pt x="0" y="131"/>
                      </a:lnTo>
                      <a:lnTo>
                        <a:pt x="138" y="0"/>
                      </a:lnTo>
                      <a:lnTo>
                        <a:pt x="138" y="14"/>
                      </a:lnTo>
                      <a:lnTo>
                        <a:pt x="0" y="145"/>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38" name="Line 433"/>
                <p:cNvSpPr>
                  <a:spLocks noChangeShapeType="1"/>
                </p:cNvSpPr>
                <p:nvPr/>
              </p:nvSpPr>
              <p:spPr bwMode="auto">
                <a:xfrm flipV="1">
                  <a:off x="2025" y="1199"/>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39" name="Freeform 434"/>
                <p:cNvSpPr>
                  <a:spLocks/>
                </p:cNvSpPr>
                <p:nvPr/>
              </p:nvSpPr>
              <p:spPr bwMode="auto">
                <a:xfrm>
                  <a:off x="2025" y="1169"/>
                  <a:ext cx="140" cy="147"/>
                </a:xfrm>
                <a:custGeom>
                  <a:avLst/>
                  <a:gdLst>
                    <a:gd name="T0" fmla="*/ 0 w 140"/>
                    <a:gd name="T1" fmla="*/ 147 h 147"/>
                    <a:gd name="T2" fmla="*/ 3 w 140"/>
                    <a:gd name="T3" fmla="*/ 131 h 147"/>
                    <a:gd name="T4" fmla="*/ 140 w 140"/>
                    <a:gd name="T5" fmla="*/ 0 h 147"/>
                    <a:gd name="T6" fmla="*/ 138 w 140"/>
                    <a:gd name="T7" fmla="*/ 16 h 147"/>
                    <a:gd name="T8" fmla="*/ 0 w 140"/>
                    <a:gd name="T9" fmla="*/ 147 h 147"/>
                    <a:gd name="T10" fmla="*/ 0 60000 65536"/>
                    <a:gd name="T11" fmla="*/ 0 60000 65536"/>
                    <a:gd name="T12" fmla="*/ 0 60000 65536"/>
                    <a:gd name="T13" fmla="*/ 0 60000 65536"/>
                    <a:gd name="T14" fmla="*/ 0 60000 65536"/>
                    <a:gd name="T15" fmla="*/ 0 w 140"/>
                    <a:gd name="T16" fmla="*/ 0 h 147"/>
                    <a:gd name="T17" fmla="*/ 140 w 140"/>
                    <a:gd name="T18" fmla="*/ 147 h 147"/>
                  </a:gdLst>
                  <a:ahLst/>
                  <a:cxnLst>
                    <a:cxn ang="T10">
                      <a:pos x="T0" y="T1"/>
                    </a:cxn>
                    <a:cxn ang="T11">
                      <a:pos x="T2" y="T3"/>
                    </a:cxn>
                    <a:cxn ang="T12">
                      <a:pos x="T4" y="T5"/>
                    </a:cxn>
                    <a:cxn ang="T13">
                      <a:pos x="T6" y="T7"/>
                    </a:cxn>
                    <a:cxn ang="T14">
                      <a:pos x="T8" y="T9"/>
                    </a:cxn>
                  </a:cxnLst>
                  <a:rect l="T15" t="T16" r="T17" b="T18"/>
                  <a:pathLst>
                    <a:path w="140" h="147">
                      <a:moveTo>
                        <a:pt x="0" y="147"/>
                      </a:moveTo>
                      <a:lnTo>
                        <a:pt x="3" y="131"/>
                      </a:lnTo>
                      <a:lnTo>
                        <a:pt x="140" y="0"/>
                      </a:lnTo>
                      <a:lnTo>
                        <a:pt x="138" y="16"/>
                      </a:lnTo>
                      <a:lnTo>
                        <a:pt x="0" y="147"/>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40" name="Line 435"/>
                <p:cNvSpPr>
                  <a:spLocks noChangeShapeType="1"/>
                </p:cNvSpPr>
                <p:nvPr/>
              </p:nvSpPr>
              <p:spPr bwMode="auto">
                <a:xfrm flipV="1">
                  <a:off x="2025" y="1185"/>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41" name="Freeform 436"/>
                <p:cNvSpPr>
                  <a:spLocks/>
                </p:cNvSpPr>
                <p:nvPr/>
              </p:nvSpPr>
              <p:spPr bwMode="auto">
                <a:xfrm>
                  <a:off x="2028" y="1153"/>
                  <a:ext cx="141" cy="147"/>
                </a:xfrm>
                <a:custGeom>
                  <a:avLst/>
                  <a:gdLst>
                    <a:gd name="T0" fmla="*/ 0 w 141"/>
                    <a:gd name="T1" fmla="*/ 147 h 147"/>
                    <a:gd name="T2" fmla="*/ 4 w 141"/>
                    <a:gd name="T3" fmla="*/ 131 h 147"/>
                    <a:gd name="T4" fmla="*/ 141 w 141"/>
                    <a:gd name="T5" fmla="*/ 0 h 147"/>
                    <a:gd name="T6" fmla="*/ 137 w 141"/>
                    <a:gd name="T7" fmla="*/ 16 h 147"/>
                    <a:gd name="T8" fmla="*/ 0 w 141"/>
                    <a:gd name="T9" fmla="*/ 147 h 147"/>
                    <a:gd name="T10" fmla="*/ 0 60000 65536"/>
                    <a:gd name="T11" fmla="*/ 0 60000 65536"/>
                    <a:gd name="T12" fmla="*/ 0 60000 65536"/>
                    <a:gd name="T13" fmla="*/ 0 60000 65536"/>
                    <a:gd name="T14" fmla="*/ 0 60000 65536"/>
                    <a:gd name="T15" fmla="*/ 0 w 141"/>
                    <a:gd name="T16" fmla="*/ 0 h 147"/>
                    <a:gd name="T17" fmla="*/ 141 w 141"/>
                    <a:gd name="T18" fmla="*/ 147 h 147"/>
                  </a:gdLst>
                  <a:ahLst/>
                  <a:cxnLst>
                    <a:cxn ang="T10">
                      <a:pos x="T0" y="T1"/>
                    </a:cxn>
                    <a:cxn ang="T11">
                      <a:pos x="T2" y="T3"/>
                    </a:cxn>
                    <a:cxn ang="T12">
                      <a:pos x="T4" y="T5"/>
                    </a:cxn>
                    <a:cxn ang="T13">
                      <a:pos x="T6" y="T7"/>
                    </a:cxn>
                    <a:cxn ang="T14">
                      <a:pos x="T8" y="T9"/>
                    </a:cxn>
                  </a:cxnLst>
                  <a:rect l="T15" t="T16" r="T17" b="T18"/>
                  <a:pathLst>
                    <a:path w="141" h="147">
                      <a:moveTo>
                        <a:pt x="0" y="147"/>
                      </a:moveTo>
                      <a:lnTo>
                        <a:pt x="4" y="131"/>
                      </a:lnTo>
                      <a:lnTo>
                        <a:pt x="141" y="0"/>
                      </a:lnTo>
                      <a:lnTo>
                        <a:pt x="137" y="16"/>
                      </a:lnTo>
                      <a:lnTo>
                        <a:pt x="0" y="147"/>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42" name="Line 437"/>
                <p:cNvSpPr>
                  <a:spLocks noChangeShapeType="1"/>
                </p:cNvSpPr>
                <p:nvPr/>
              </p:nvSpPr>
              <p:spPr bwMode="auto">
                <a:xfrm flipV="1">
                  <a:off x="2028" y="116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43" name="Freeform 438"/>
                <p:cNvSpPr>
                  <a:spLocks/>
                </p:cNvSpPr>
                <p:nvPr/>
              </p:nvSpPr>
              <p:spPr bwMode="auto">
                <a:xfrm>
                  <a:off x="2028" y="1161"/>
                  <a:ext cx="138" cy="139"/>
                </a:xfrm>
                <a:custGeom>
                  <a:avLst/>
                  <a:gdLst>
                    <a:gd name="T0" fmla="*/ 0 w 138"/>
                    <a:gd name="T1" fmla="*/ 139 h 139"/>
                    <a:gd name="T2" fmla="*/ 1 w 138"/>
                    <a:gd name="T3" fmla="*/ 130 h 139"/>
                    <a:gd name="T4" fmla="*/ 138 w 138"/>
                    <a:gd name="T5" fmla="*/ 0 h 139"/>
                    <a:gd name="T6" fmla="*/ 137 w 138"/>
                    <a:gd name="T7" fmla="*/ 8 h 139"/>
                    <a:gd name="T8" fmla="*/ 0 w 138"/>
                    <a:gd name="T9" fmla="*/ 139 h 139"/>
                    <a:gd name="T10" fmla="*/ 0 60000 65536"/>
                    <a:gd name="T11" fmla="*/ 0 60000 65536"/>
                    <a:gd name="T12" fmla="*/ 0 60000 65536"/>
                    <a:gd name="T13" fmla="*/ 0 60000 65536"/>
                    <a:gd name="T14" fmla="*/ 0 60000 65536"/>
                    <a:gd name="T15" fmla="*/ 0 w 138"/>
                    <a:gd name="T16" fmla="*/ 0 h 139"/>
                    <a:gd name="T17" fmla="*/ 138 w 138"/>
                    <a:gd name="T18" fmla="*/ 139 h 139"/>
                  </a:gdLst>
                  <a:ahLst/>
                  <a:cxnLst>
                    <a:cxn ang="T10">
                      <a:pos x="T0" y="T1"/>
                    </a:cxn>
                    <a:cxn ang="T11">
                      <a:pos x="T2" y="T3"/>
                    </a:cxn>
                    <a:cxn ang="T12">
                      <a:pos x="T4" y="T5"/>
                    </a:cxn>
                    <a:cxn ang="T13">
                      <a:pos x="T6" y="T7"/>
                    </a:cxn>
                    <a:cxn ang="T14">
                      <a:pos x="T8" y="T9"/>
                    </a:cxn>
                  </a:cxnLst>
                  <a:rect l="T15" t="T16" r="T17" b="T18"/>
                  <a:pathLst>
                    <a:path w="138" h="139">
                      <a:moveTo>
                        <a:pt x="0" y="139"/>
                      </a:moveTo>
                      <a:lnTo>
                        <a:pt x="1" y="130"/>
                      </a:lnTo>
                      <a:lnTo>
                        <a:pt x="138" y="0"/>
                      </a:lnTo>
                      <a:lnTo>
                        <a:pt x="137" y="8"/>
                      </a:lnTo>
                      <a:lnTo>
                        <a:pt x="0" y="13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44" name="Freeform 439"/>
                <p:cNvSpPr>
                  <a:spLocks/>
                </p:cNvSpPr>
                <p:nvPr/>
              </p:nvSpPr>
              <p:spPr bwMode="auto">
                <a:xfrm>
                  <a:off x="2029" y="1153"/>
                  <a:ext cx="140" cy="138"/>
                </a:xfrm>
                <a:custGeom>
                  <a:avLst/>
                  <a:gdLst>
                    <a:gd name="T0" fmla="*/ 0 w 140"/>
                    <a:gd name="T1" fmla="*/ 138 h 138"/>
                    <a:gd name="T2" fmla="*/ 3 w 140"/>
                    <a:gd name="T3" fmla="*/ 131 h 138"/>
                    <a:gd name="T4" fmla="*/ 140 w 140"/>
                    <a:gd name="T5" fmla="*/ 0 h 138"/>
                    <a:gd name="T6" fmla="*/ 137 w 140"/>
                    <a:gd name="T7" fmla="*/ 8 h 138"/>
                    <a:gd name="T8" fmla="*/ 0 w 140"/>
                    <a:gd name="T9" fmla="*/ 138 h 138"/>
                    <a:gd name="T10" fmla="*/ 0 60000 65536"/>
                    <a:gd name="T11" fmla="*/ 0 60000 65536"/>
                    <a:gd name="T12" fmla="*/ 0 60000 65536"/>
                    <a:gd name="T13" fmla="*/ 0 60000 65536"/>
                    <a:gd name="T14" fmla="*/ 0 60000 65536"/>
                    <a:gd name="T15" fmla="*/ 0 w 140"/>
                    <a:gd name="T16" fmla="*/ 0 h 138"/>
                    <a:gd name="T17" fmla="*/ 140 w 140"/>
                    <a:gd name="T18" fmla="*/ 138 h 138"/>
                  </a:gdLst>
                  <a:ahLst/>
                  <a:cxnLst>
                    <a:cxn ang="T10">
                      <a:pos x="T0" y="T1"/>
                    </a:cxn>
                    <a:cxn ang="T11">
                      <a:pos x="T2" y="T3"/>
                    </a:cxn>
                    <a:cxn ang="T12">
                      <a:pos x="T4" y="T5"/>
                    </a:cxn>
                    <a:cxn ang="T13">
                      <a:pos x="T6" y="T7"/>
                    </a:cxn>
                    <a:cxn ang="T14">
                      <a:pos x="T8" y="T9"/>
                    </a:cxn>
                  </a:cxnLst>
                  <a:rect l="T15" t="T16" r="T17" b="T18"/>
                  <a:pathLst>
                    <a:path w="140" h="138">
                      <a:moveTo>
                        <a:pt x="0" y="138"/>
                      </a:moveTo>
                      <a:lnTo>
                        <a:pt x="3" y="131"/>
                      </a:lnTo>
                      <a:lnTo>
                        <a:pt x="140" y="0"/>
                      </a:lnTo>
                      <a:lnTo>
                        <a:pt x="137" y="8"/>
                      </a:lnTo>
                      <a:lnTo>
                        <a:pt x="0" y="138"/>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45" name="Freeform 440"/>
                <p:cNvSpPr>
                  <a:spLocks/>
                </p:cNvSpPr>
                <p:nvPr/>
              </p:nvSpPr>
              <p:spPr bwMode="auto">
                <a:xfrm>
                  <a:off x="2032" y="1120"/>
                  <a:ext cx="147" cy="164"/>
                </a:xfrm>
                <a:custGeom>
                  <a:avLst/>
                  <a:gdLst>
                    <a:gd name="T0" fmla="*/ 0 w 147"/>
                    <a:gd name="T1" fmla="*/ 164 h 164"/>
                    <a:gd name="T2" fmla="*/ 10 w 147"/>
                    <a:gd name="T3" fmla="*/ 131 h 164"/>
                    <a:gd name="T4" fmla="*/ 147 w 147"/>
                    <a:gd name="T5" fmla="*/ 0 h 164"/>
                    <a:gd name="T6" fmla="*/ 137 w 147"/>
                    <a:gd name="T7" fmla="*/ 33 h 164"/>
                    <a:gd name="T8" fmla="*/ 0 w 147"/>
                    <a:gd name="T9" fmla="*/ 164 h 164"/>
                    <a:gd name="T10" fmla="*/ 0 60000 65536"/>
                    <a:gd name="T11" fmla="*/ 0 60000 65536"/>
                    <a:gd name="T12" fmla="*/ 0 60000 65536"/>
                    <a:gd name="T13" fmla="*/ 0 60000 65536"/>
                    <a:gd name="T14" fmla="*/ 0 60000 65536"/>
                    <a:gd name="T15" fmla="*/ 0 w 147"/>
                    <a:gd name="T16" fmla="*/ 0 h 164"/>
                    <a:gd name="T17" fmla="*/ 147 w 147"/>
                    <a:gd name="T18" fmla="*/ 164 h 164"/>
                  </a:gdLst>
                  <a:ahLst/>
                  <a:cxnLst>
                    <a:cxn ang="T10">
                      <a:pos x="T0" y="T1"/>
                    </a:cxn>
                    <a:cxn ang="T11">
                      <a:pos x="T2" y="T3"/>
                    </a:cxn>
                    <a:cxn ang="T12">
                      <a:pos x="T4" y="T5"/>
                    </a:cxn>
                    <a:cxn ang="T13">
                      <a:pos x="T6" y="T7"/>
                    </a:cxn>
                    <a:cxn ang="T14">
                      <a:pos x="T8" y="T9"/>
                    </a:cxn>
                  </a:cxnLst>
                  <a:rect l="T15" t="T16" r="T17" b="T18"/>
                  <a:pathLst>
                    <a:path w="147" h="164">
                      <a:moveTo>
                        <a:pt x="0" y="164"/>
                      </a:moveTo>
                      <a:lnTo>
                        <a:pt x="10" y="131"/>
                      </a:lnTo>
                      <a:lnTo>
                        <a:pt x="147" y="0"/>
                      </a:lnTo>
                      <a:lnTo>
                        <a:pt x="137" y="33"/>
                      </a:lnTo>
                      <a:lnTo>
                        <a:pt x="0" y="164"/>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46" name="Line 441"/>
                <p:cNvSpPr>
                  <a:spLocks noChangeShapeType="1"/>
                </p:cNvSpPr>
                <p:nvPr/>
              </p:nvSpPr>
              <p:spPr bwMode="auto">
                <a:xfrm flipV="1">
                  <a:off x="2032" y="1153"/>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47" name="Freeform 442"/>
                <p:cNvSpPr>
                  <a:spLocks/>
                </p:cNvSpPr>
                <p:nvPr/>
              </p:nvSpPr>
              <p:spPr bwMode="auto">
                <a:xfrm>
                  <a:off x="2042" y="1088"/>
                  <a:ext cx="148" cy="163"/>
                </a:xfrm>
                <a:custGeom>
                  <a:avLst/>
                  <a:gdLst>
                    <a:gd name="T0" fmla="*/ 0 w 148"/>
                    <a:gd name="T1" fmla="*/ 163 h 163"/>
                    <a:gd name="T2" fmla="*/ 11 w 148"/>
                    <a:gd name="T3" fmla="*/ 131 h 163"/>
                    <a:gd name="T4" fmla="*/ 148 w 148"/>
                    <a:gd name="T5" fmla="*/ 0 h 163"/>
                    <a:gd name="T6" fmla="*/ 137 w 148"/>
                    <a:gd name="T7" fmla="*/ 32 h 163"/>
                    <a:gd name="T8" fmla="*/ 0 w 148"/>
                    <a:gd name="T9" fmla="*/ 163 h 163"/>
                    <a:gd name="T10" fmla="*/ 0 60000 65536"/>
                    <a:gd name="T11" fmla="*/ 0 60000 65536"/>
                    <a:gd name="T12" fmla="*/ 0 60000 65536"/>
                    <a:gd name="T13" fmla="*/ 0 60000 65536"/>
                    <a:gd name="T14" fmla="*/ 0 60000 65536"/>
                    <a:gd name="T15" fmla="*/ 0 w 148"/>
                    <a:gd name="T16" fmla="*/ 0 h 163"/>
                    <a:gd name="T17" fmla="*/ 148 w 148"/>
                    <a:gd name="T18" fmla="*/ 163 h 163"/>
                  </a:gdLst>
                  <a:ahLst/>
                  <a:cxnLst>
                    <a:cxn ang="T10">
                      <a:pos x="T0" y="T1"/>
                    </a:cxn>
                    <a:cxn ang="T11">
                      <a:pos x="T2" y="T3"/>
                    </a:cxn>
                    <a:cxn ang="T12">
                      <a:pos x="T4" y="T5"/>
                    </a:cxn>
                    <a:cxn ang="T13">
                      <a:pos x="T6" y="T7"/>
                    </a:cxn>
                    <a:cxn ang="T14">
                      <a:pos x="T8" y="T9"/>
                    </a:cxn>
                  </a:cxnLst>
                  <a:rect l="T15" t="T16" r="T17" b="T18"/>
                  <a:pathLst>
                    <a:path w="148" h="163">
                      <a:moveTo>
                        <a:pt x="0" y="163"/>
                      </a:moveTo>
                      <a:lnTo>
                        <a:pt x="11" y="131"/>
                      </a:lnTo>
                      <a:lnTo>
                        <a:pt x="148" y="0"/>
                      </a:lnTo>
                      <a:lnTo>
                        <a:pt x="137" y="32"/>
                      </a:lnTo>
                      <a:lnTo>
                        <a:pt x="0" y="163"/>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48" name="Line 443"/>
                <p:cNvSpPr>
                  <a:spLocks noChangeShapeType="1"/>
                </p:cNvSpPr>
                <p:nvPr/>
              </p:nvSpPr>
              <p:spPr bwMode="auto">
                <a:xfrm flipV="1">
                  <a:off x="2042" y="1120"/>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49" name="Freeform 444"/>
                <p:cNvSpPr>
                  <a:spLocks/>
                </p:cNvSpPr>
                <p:nvPr/>
              </p:nvSpPr>
              <p:spPr bwMode="auto">
                <a:xfrm>
                  <a:off x="2053" y="1071"/>
                  <a:ext cx="139" cy="148"/>
                </a:xfrm>
                <a:custGeom>
                  <a:avLst/>
                  <a:gdLst>
                    <a:gd name="T0" fmla="*/ 0 w 139"/>
                    <a:gd name="T1" fmla="*/ 148 h 148"/>
                    <a:gd name="T2" fmla="*/ 2 w 139"/>
                    <a:gd name="T3" fmla="*/ 130 h 148"/>
                    <a:gd name="T4" fmla="*/ 139 w 139"/>
                    <a:gd name="T5" fmla="*/ 0 h 148"/>
                    <a:gd name="T6" fmla="*/ 137 w 139"/>
                    <a:gd name="T7" fmla="*/ 17 h 148"/>
                    <a:gd name="T8" fmla="*/ 0 w 139"/>
                    <a:gd name="T9" fmla="*/ 148 h 148"/>
                    <a:gd name="T10" fmla="*/ 0 60000 65536"/>
                    <a:gd name="T11" fmla="*/ 0 60000 65536"/>
                    <a:gd name="T12" fmla="*/ 0 60000 65536"/>
                    <a:gd name="T13" fmla="*/ 0 60000 65536"/>
                    <a:gd name="T14" fmla="*/ 0 60000 65536"/>
                    <a:gd name="T15" fmla="*/ 0 w 139"/>
                    <a:gd name="T16" fmla="*/ 0 h 148"/>
                    <a:gd name="T17" fmla="*/ 139 w 139"/>
                    <a:gd name="T18" fmla="*/ 148 h 148"/>
                  </a:gdLst>
                  <a:ahLst/>
                  <a:cxnLst>
                    <a:cxn ang="T10">
                      <a:pos x="T0" y="T1"/>
                    </a:cxn>
                    <a:cxn ang="T11">
                      <a:pos x="T2" y="T3"/>
                    </a:cxn>
                    <a:cxn ang="T12">
                      <a:pos x="T4" y="T5"/>
                    </a:cxn>
                    <a:cxn ang="T13">
                      <a:pos x="T6" y="T7"/>
                    </a:cxn>
                    <a:cxn ang="T14">
                      <a:pos x="T8" y="T9"/>
                    </a:cxn>
                  </a:cxnLst>
                  <a:rect l="T15" t="T16" r="T17" b="T18"/>
                  <a:pathLst>
                    <a:path w="139" h="148">
                      <a:moveTo>
                        <a:pt x="0" y="148"/>
                      </a:moveTo>
                      <a:lnTo>
                        <a:pt x="2" y="130"/>
                      </a:lnTo>
                      <a:lnTo>
                        <a:pt x="139" y="0"/>
                      </a:lnTo>
                      <a:lnTo>
                        <a:pt x="137" y="17"/>
                      </a:lnTo>
                      <a:lnTo>
                        <a:pt x="0" y="148"/>
                      </a:lnTo>
                      <a:close/>
                    </a:path>
                  </a:pathLst>
                </a:custGeom>
                <a:solidFill>
                  <a:srgbClr val="5A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50" name="Line 445"/>
                <p:cNvSpPr>
                  <a:spLocks noChangeShapeType="1"/>
                </p:cNvSpPr>
                <p:nvPr/>
              </p:nvSpPr>
              <p:spPr bwMode="auto">
                <a:xfrm flipV="1">
                  <a:off x="2053" y="1088"/>
                  <a:ext cx="137" cy="131"/>
                </a:xfrm>
                <a:prstGeom prst="line">
                  <a:avLst/>
                </a:prstGeom>
                <a:noFill/>
                <a:ln w="1588">
                  <a:solidFill>
                    <a:srgbClr val="5A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51" name="Freeform 446"/>
                <p:cNvSpPr>
                  <a:spLocks/>
                </p:cNvSpPr>
                <p:nvPr/>
              </p:nvSpPr>
              <p:spPr bwMode="auto">
                <a:xfrm>
                  <a:off x="2055" y="1055"/>
                  <a:ext cx="140" cy="146"/>
                </a:xfrm>
                <a:custGeom>
                  <a:avLst/>
                  <a:gdLst>
                    <a:gd name="T0" fmla="*/ 0 w 140"/>
                    <a:gd name="T1" fmla="*/ 146 h 146"/>
                    <a:gd name="T2" fmla="*/ 3 w 140"/>
                    <a:gd name="T3" fmla="*/ 130 h 146"/>
                    <a:gd name="T4" fmla="*/ 140 w 140"/>
                    <a:gd name="T5" fmla="*/ 0 h 146"/>
                    <a:gd name="T6" fmla="*/ 137 w 140"/>
                    <a:gd name="T7" fmla="*/ 16 h 146"/>
                    <a:gd name="T8" fmla="*/ 0 w 140"/>
                    <a:gd name="T9" fmla="*/ 146 h 146"/>
                    <a:gd name="T10" fmla="*/ 0 60000 65536"/>
                    <a:gd name="T11" fmla="*/ 0 60000 65536"/>
                    <a:gd name="T12" fmla="*/ 0 60000 65536"/>
                    <a:gd name="T13" fmla="*/ 0 60000 65536"/>
                    <a:gd name="T14" fmla="*/ 0 60000 65536"/>
                    <a:gd name="T15" fmla="*/ 0 w 140"/>
                    <a:gd name="T16" fmla="*/ 0 h 146"/>
                    <a:gd name="T17" fmla="*/ 140 w 140"/>
                    <a:gd name="T18" fmla="*/ 146 h 146"/>
                  </a:gdLst>
                  <a:ahLst/>
                  <a:cxnLst>
                    <a:cxn ang="T10">
                      <a:pos x="T0" y="T1"/>
                    </a:cxn>
                    <a:cxn ang="T11">
                      <a:pos x="T2" y="T3"/>
                    </a:cxn>
                    <a:cxn ang="T12">
                      <a:pos x="T4" y="T5"/>
                    </a:cxn>
                    <a:cxn ang="T13">
                      <a:pos x="T6" y="T7"/>
                    </a:cxn>
                    <a:cxn ang="T14">
                      <a:pos x="T8" y="T9"/>
                    </a:cxn>
                  </a:cxnLst>
                  <a:rect l="T15" t="T16" r="T17" b="T18"/>
                  <a:pathLst>
                    <a:path w="140" h="146">
                      <a:moveTo>
                        <a:pt x="0" y="146"/>
                      </a:moveTo>
                      <a:lnTo>
                        <a:pt x="3" y="130"/>
                      </a:lnTo>
                      <a:lnTo>
                        <a:pt x="140" y="0"/>
                      </a:lnTo>
                      <a:lnTo>
                        <a:pt x="137" y="16"/>
                      </a:lnTo>
                      <a:lnTo>
                        <a:pt x="0" y="14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52" name="Line 447"/>
                <p:cNvSpPr>
                  <a:spLocks noChangeShapeType="1"/>
                </p:cNvSpPr>
                <p:nvPr/>
              </p:nvSpPr>
              <p:spPr bwMode="auto">
                <a:xfrm flipV="1">
                  <a:off x="2055" y="1071"/>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53" name="Freeform 448"/>
                <p:cNvSpPr>
                  <a:spLocks/>
                </p:cNvSpPr>
                <p:nvPr/>
              </p:nvSpPr>
              <p:spPr bwMode="auto">
                <a:xfrm>
                  <a:off x="2040" y="913"/>
                  <a:ext cx="155" cy="272"/>
                </a:xfrm>
                <a:custGeom>
                  <a:avLst/>
                  <a:gdLst>
                    <a:gd name="T0" fmla="*/ 18 w 155"/>
                    <a:gd name="T1" fmla="*/ 272 h 272"/>
                    <a:gd name="T2" fmla="*/ 0 w 155"/>
                    <a:gd name="T3" fmla="*/ 131 h 272"/>
                    <a:gd name="T4" fmla="*/ 137 w 155"/>
                    <a:gd name="T5" fmla="*/ 0 h 272"/>
                    <a:gd name="T6" fmla="*/ 155 w 155"/>
                    <a:gd name="T7" fmla="*/ 142 h 272"/>
                    <a:gd name="T8" fmla="*/ 18 w 155"/>
                    <a:gd name="T9" fmla="*/ 272 h 272"/>
                    <a:gd name="T10" fmla="*/ 0 60000 65536"/>
                    <a:gd name="T11" fmla="*/ 0 60000 65536"/>
                    <a:gd name="T12" fmla="*/ 0 60000 65536"/>
                    <a:gd name="T13" fmla="*/ 0 60000 65536"/>
                    <a:gd name="T14" fmla="*/ 0 60000 65536"/>
                    <a:gd name="T15" fmla="*/ 0 w 155"/>
                    <a:gd name="T16" fmla="*/ 0 h 272"/>
                    <a:gd name="T17" fmla="*/ 155 w 155"/>
                    <a:gd name="T18" fmla="*/ 272 h 272"/>
                  </a:gdLst>
                  <a:ahLst/>
                  <a:cxnLst>
                    <a:cxn ang="T10">
                      <a:pos x="T0" y="T1"/>
                    </a:cxn>
                    <a:cxn ang="T11">
                      <a:pos x="T2" y="T3"/>
                    </a:cxn>
                    <a:cxn ang="T12">
                      <a:pos x="T4" y="T5"/>
                    </a:cxn>
                    <a:cxn ang="T13">
                      <a:pos x="T6" y="T7"/>
                    </a:cxn>
                    <a:cxn ang="T14">
                      <a:pos x="T8" y="T9"/>
                    </a:cxn>
                  </a:cxnLst>
                  <a:rect l="T15" t="T16" r="T17" b="T18"/>
                  <a:pathLst>
                    <a:path w="155" h="272">
                      <a:moveTo>
                        <a:pt x="18" y="272"/>
                      </a:moveTo>
                      <a:lnTo>
                        <a:pt x="0" y="131"/>
                      </a:lnTo>
                      <a:lnTo>
                        <a:pt x="137" y="0"/>
                      </a:lnTo>
                      <a:lnTo>
                        <a:pt x="155" y="142"/>
                      </a:lnTo>
                      <a:lnTo>
                        <a:pt x="18" y="272"/>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54" name="Line 449"/>
                <p:cNvSpPr>
                  <a:spLocks noChangeShapeType="1"/>
                </p:cNvSpPr>
                <p:nvPr/>
              </p:nvSpPr>
              <p:spPr bwMode="auto">
                <a:xfrm flipV="1">
                  <a:off x="2058" y="1055"/>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55" name="Freeform 450"/>
                <p:cNvSpPr>
                  <a:spLocks/>
                </p:cNvSpPr>
                <p:nvPr/>
              </p:nvSpPr>
              <p:spPr bwMode="auto">
                <a:xfrm>
                  <a:off x="57" y="913"/>
                  <a:ext cx="2120" cy="131"/>
                </a:xfrm>
                <a:custGeom>
                  <a:avLst/>
                  <a:gdLst>
                    <a:gd name="T0" fmla="*/ 1983 w 2120"/>
                    <a:gd name="T1" fmla="*/ 131 h 131"/>
                    <a:gd name="T2" fmla="*/ 0 w 2120"/>
                    <a:gd name="T3" fmla="*/ 131 h 131"/>
                    <a:gd name="T4" fmla="*/ 138 w 2120"/>
                    <a:gd name="T5" fmla="*/ 0 h 131"/>
                    <a:gd name="T6" fmla="*/ 2120 w 2120"/>
                    <a:gd name="T7" fmla="*/ 0 h 131"/>
                    <a:gd name="T8" fmla="*/ 1983 w 2120"/>
                    <a:gd name="T9" fmla="*/ 131 h 131"/>
                    <a:gd name="T10" fmla="*/ 0 60000 65536"/>
                    <a:gd name="T11" fmla="*/ 0 60000 65536"/>
                    <a:gd name="T12" fmla="*/ 0 60000 65536"/>
                    <a:gd name="T13" fmla="*/ 0 60000 65536"/>
                    <a:gd name="T14" fmla="*/ 0 60000 65536"/>
                    <a:gd name="T15" fmla="*/ 0 w 2120"/>
                    <a:gd name="T16" fmla="*/ 0 h 131"/>
                    <a:gd name="T17" fmla="*/ 2120 w 2120"/>
                    <a:gd name="T18" fmla="*/ 131 h 131"/>
                  </a:gdLst>
                  <a:ahLst/>
                  <a:cxnLst>
                    <a:cxn ang="T10">
                      <a:pos x="T0" y="T1"/>
                    </a:cxn>
                    <a:cxn ang="T11">
                      <a:pos x="T2" y="T3"/>
                    </a:cxn>
                    <a:cxn ang="T12">
                      <a:pos x="T4" y="T5"/>
                    </a:cxn>
                    <a:cxn ang="T13">
                      <a:pos x="T6" y="T7"/>
                    </a:cxn>
                    <a:cxn ang="T14">
                      <a:pos x="T8" y="T9"/>
                    </a:cxn>
                  </a:cxnLst>
                  <a:rect l="T15" t="T16" r="T17" b="T18"/>
                  <a:pathLst>
                    <a:path w="2120" h="131">
                      <a:moveTo>
                        <a:pt x="1983" y="131"/>
                      </a:moveTo>
                      <a:lnTo>
                        <a:pt x="0" y="131"/>
                      </a:lnTo>
                      <a:lnTo>
                        <a:pt x="138" y="0"/>
                      </a:lnTo>
                      <a:lnTo>
                        <a:pt x="2120" y="0"/>
                      </a:lnTo>
                      <a:lnTo>
                        <a:pt x="1983"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56" name="Line 451"/>
                <p:cNvSpPr>
                  <a:spLocks noChangeShapeType="1"/>
                </p:cNvSpPr>
                <p:nvPr/>
              </p:nvSpPr>
              <p:spPr bwMode="auto">
                <a:xfrm flipV="1">
                  <a:off x="2040" y="913"/>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57" name="Freeform 452"/>
                <p:cNvSpPr>
                  <a:spLocks/>
                </p:cNvSpPr>
                <p:nvPr/>
              </p:nvSpPr>
              <p:spPr bwMode="auto">
                <a:xfrm>
                  <a:off x="-6" y="1044"/>
                  <a:ext cx="2058" cy="405"/>
                </a:xfrm>
                <a:custGeom>
                  <a:avLst/>
                  <a:gdLst>
                    <a:gd name="T0" fmla="*/ 50 w 2058"/>
                    <a:gd name="T1" fmla="*/ 1 h 405"/>
                    <a:gd name="T2" fmla="*/ 32 w 2058"/>
                    <a:gd name="T3" fmla="*/ 2 h 405"/>
                    <a:gd name="T4" fmla="*/ 25 w 2058"/>
                    <a:gd name="T5" fmla="*/ 6 h 405"/>
                    <a:gd name="T6" fmla="*/ 20 w 2058"/>
                    <a:gd name="T7" fmla="*/ 19 h 405"/>
                    <a:gd name="T8" fmla="*/ 19 w 2058"/>
                    <a:gd name="T9" fmla="*/ 47 h 405"/>
                    <a:gd name="T10" fmla="*/ 20 w 2058"/>
                    <a:gd name="T11" fmla="*/ 71 h 405"/>
                    <a:gd name="T12" fmla="*/ 37 w 2058"/>
                    <a:gd name="T13" fmla="*/ 107 h 405"/>
                    <a:gd name="T14" fmla="*/ 47 w 2058"/>
                    <a:gd name="T15" fmla="*/ 135 h 405"/>
                    <a:gd name="T16" fmla="*/ 52 w 2058"/>
                    <a:gd name="T17" fmla="*/ 164 h 405"/>
                    <a:gd name="T18" fmla="*/ 44 w 2058"/>
                    <a:gd name="T19" fmla="*/ 197 h 405"/>
                    <a:gd name="T20" fmla="*/ 29 w 2058"/>
                    <a:gd name="T21" fmla="*/ 235 h 405"/>
                    <a:gd name="T22" fmla="*/ 15 w 2058"/>
                    <a:gd name="T23" fmla="*/ 271 h 405"/>
                    <a:gd name="T24" fmla="*/ 10 w 2058"/>
                    <a:gd name="T25" fmla="*/ 293 h 405"/>
                    <a:gd name="T26" fmla="*/ 15 w 2058"/>
                    <a:gd name="T27" fmla="*/ 315 h 405"/>
                    <a:gd name="T28" fmla="*/ 25 w 2058"/>
                    <a:gd name="T29" fmla="*/ 353 h 405"/>
                    <a:gd name="T30" fmla="*/ 25 w 2058"/>
                    <a:gd name="T31" fmla="*/ 368 h 405"/>
                    <a:gd name="T32" fmla="*/ 21 w 2058"/>
                    <a:gd name="T33" fmla="*/ 380 h 405"/>
                    <a:gd name="T34" fmla="*/ 7 w 2058"/>
                    <a:gd name="T35" fmla="*/ 396 h 405"/>
                    <a:gd name="T36" fmla="*/ 0 w 2058"/>
                    <a:gd name="T37" fmla="*/ 401 h 405"/>
                    <a:gd name="T38" fmla="*/ 42 w 2058"/>
                    <a:gd name="T39" fmla="*/ 392 h 405"/>
                    <a:gd name="T40" fmla="*/ 142 w 2058"/>
                    <a:gd name="T41" fmla="*/ 392 h 405"/>
                    <a:gd name="T42" fmla="*/ 236 w 2058"/>
                    <a:gd name="T43" fmla="*/ 384 h 405"/>
                    <a:gd name="T44" fmla="*/ 280 w 2058"/>
                    <a:gd name="T45" fmla="*/ 375 h 405"/>
                    <a:gd name="T46" fmla="*/ 325 w 2058"/>
                    <a:gd name="T47" fmla="*/ 368 h 405"/>
                    <a:gd name="T48" fmla="*/ 442 w 2058"/>
                    <a:gd name="T49" fmla="*/ 363 h 405"/>
                    <a:gd name="T50" fmla="*/ 575 w 2058"/>
                    <a:gd name="T51" fmla="*/ 363 h 405"/>
                    <a:gd name="T52" fmla="*/ 624 w 2058"/>
                    <a:gd name="T53" fmla="*/ 378 h 405"/>
                    <a:gd name="T54" fmla="*/ 673 w 2058"/>
                    <a:gd name="T55" fmla="*/ 390 h 405"/>
                    <a:gd name="T56" fmla="*/ 772 w 2058"/>
                    <a:gd name="T57" fmla="*/ 396 h 405"/>
                    <a:gd name="T58" fmla="*/ 897 w 2058"/>
                    <a:gd name="T59" fmla="*/ 405 h 405"/>
                    <a:gd name="T60" fmla="*/ 939 w 2058"/>
                    <a:gd name="T61" fmla="*/ 404 h 405"/>
                    <a:gd name="T62" fmla="*/ 1005 w 2058"/>
                    <a:gd name="T63" fmla="*/ 392 h 405"/>
                    <a:gd name="T64" fmla="*/ 1350 w 2058"/>
                    <a:gd name="T65" fmla="*/ 387 h 405"/>
                    <a:gd name="T66" fmla="*/ 1487 w 2058"/>
                    <a:gd name="T67" fmla="*/ 382 h 405"/>
                    <a:gd name="T68" fmla="*/ 1553 w 2058"/>
                    <a:gd name="T69" fmla="*/ 372 h 405"/>
                    <a:gd name="T70" fmla="*/ 1598 w 2058"/>
                    <a:gd name="T71" fmla="*/ 369 h 405"/>
                    <a:gd name="T72" fmla="*/ 1632 w 2058"/>
                    <a:gd name="T73" fmla="*/ 373 h 405"/>
                    <a:gd name="T74" fmla="*/ 1721 w 2058"/>
                    <a:gd name="T75" fmla="*/ 387 h 405"/>
                    <a:gd name="T76" fmla="*/ 1856 w 2058"/>
                    <a:gd name="T77" fmla="*/ 395 h 405"/>
                    <a:gd name="T78" fmla="*/ 1984 w 2058"/>
                    <a:gd name="T79" fmla="*/ 392 h 405"/>
                    <a:gd name="T80" fmla="*/ 2007 w 2058"/>
                    <a:gd name="T81" fmla="*/ 384 h 405"/>
                    <a:gd name="T82" fmla="*/ 2019 w 2058"/>
                    <a:gd name="T83" fmla="*/ 384 h 405"/>
                    <a:gd name="T84" fmla="*/ 2028 w 2058"/>
                    <a:gd name="T85" fmla="*/ 389 h 405"/>
                    <a:gd name="T86" fmla="*/ 2040 w 2058"/>
                    <a:gd name="T87" fmla="*/ 399 h 405"/>
                    <a:gd name="T88" fmla="*/ 2027 w 2058"/>
                    <a:gd name="T89" fmla="*/ 304 h 405"/>
                    <a:gd name="T90" fmla="*/ 2025 w 2058"/>
                    <a:gd name="T91" fmla="*/ 272 h 405"/>
                    <a:gd name="T92" fmla="*/ 2032 w 2058"/>
                    <a:gd name="T93" fmla="*/ 240 h 405"/>
                    <a:gd name="T94" fmla="*/ 2053 w 2058"/>
                    <a:gd name="T95" fmla="*/ 175 h 405"/>
                    <a:gd name="T96" fmla="*/ 2058 w 2058"/>
                    <a:gd name="T97" fmla="*/ 141 h 405"/>
                    <a:gd name="T98" fmla="*/ 57 w 2058"/>
                    <a:gd name="T99" fmla="*/ 0 h 4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58"/>
                    <a:gd name="T151" fmla="*/ 0 h 405"/>
                    <a:gd name="T152" fmla="*/ 2058 w 2058"/>
                    <a:gd name="T153" fmla="*/ 405 h 4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58" h="405">
                      <a:moveTo>
                        <a:pt x="57" y="0"/>
                      </a:moveTo>
                      <a:lnTo>
                        <a:pt x="50" y="1"/>
                      </a:lnTo>
                      <a:lnTo>
                        <a:pt x="39" y="1"/>
                      </a:lnTo>
                      <a:lnTo>
                        <a:pt x="32" y="2"/>
                      </a:lnTo>
                      <a:lnTo>
                        <a:pt x="28" y="3"/>
                      </a:lnTo>
                      <a:lnTo>
                        <a:pt x="25" y="6"/>
                      </a:lnTo>
                      <a:lnTo>
                        <a:pt x="22" y="12"/>
                      </a:lnTo>
                      <a:lnTo>
                        <a:pt x="20" y="19"/>
                      </a:lnTo>
                      <a:lnTo>
                        <a:pt x="19" y="33"/>
                      </a:lnTo>
                      <a:lnTo>
                        <a:pt x="19" y="47"/>
                      </a:lnTo>
                      <a:lnTo>
                        <a:pt x="17" y="60"/>
                      </a:lnTo>
                      <a:lnTo>
                        <a:pt x="20" y="71"/>
                      </a:lnTo>
                      <a:lnTo>
                        <a:pt x="25" y="82"/>
                      </a:lnTo>
                      <a:lnTo>
                        <a:pt x="37" y="107"/>
                      </a:lnTo>
                      <a:lnTo>
                        <a:pt x="43" y="120"/>
                      </a:lnTo>
                      <a:lnTo>
                        <a:pt x="47" y="135"/>
                      </a:lnTo>
                      <a:lnTo>
                        <a:pt x="51" y="149"/>
                      </a:lnTo>
                      <a:lnTo>
                        <a:pt x="52" y="164"/>
                      </a:lnTo>
                      <a:lnTo>
                        <a:pt x="50" y="180"/>
                      </a:lnTo>
                      <a:lnTo>
                        <a:pt x="44" y="197"/>
                      </a:lnTo>
                      <a:lnTo>
                        <a:pt x="37" y="215"/>
                      </a:lnTo>
                      <a:lnTo>
                        <a:pt x="29" y="235"/>
                      </a:lnTo>
                      <a:lnTo>
                        <a:pt x="21" y="254"/>
                      </a:lnTo>
                      <a:lnTo>
                        <a:pt x="15" y="271"/>
                      </a:lnTo>
                      <a:lnTo>
                        <a:pt x="11" y="286"/>
                      </a:lnTo>
                      <a:lnTo>
                        <a:pt x="10" y="293"/>
                      </a:lnTo>
                      <a:lnTo>
                        <a:pt x="10" y="299"/>
                      </a:lnTo>
                      <a:lnTo>
                        <a:pt x="15" y="315"/>
                      </a:lnTo>
                      <a:lnTo>
                        <a:pt x="21" y="335"/>
                      </a:lnTo>
                      <a:lnTo>
                        <a:pt x="25" y="353"/>
                      </a:lnTo>
                      <a:lnTo>
                        <a:pt x="26" y="361"/>
                      </a:lnTo>
                      <a:lnTo>
                        <a:pt x="25" y="368"/>
                      </a:lnTo>
                      <a:lnTo>
                        <a:pt x="24" y="375"/>
                      </a:lnTo>
                      <a:lnTo>
                        <a:pt x="21" y="380"/>
                      </a:lnTo>
                      <a:lnTo>
                        <a:pt x="13" y="390"/>
                      </a:lnTo>
                      <a:lnTo>
                        <a:pt x="7" y="396"/>
                      </a:lnTo>
                      <a:lnTo>
                        <a:pt x="2" y="400"/>
                      </a:lnTo>
                      <a:lnTo>
                        <a:pt x="0" y="401"/>
                      </a:lnTo>
                      <a:lnTo>
                        <a:pt x="4" y="400"/>
                      </a:lnTo>
                      <a:lnTo>
                        <a:pt x="42" y="392"/>
                      </a:lnTo>
                      <a:lnTo>
                        <a:pt x="101" y="392"/>
                      </a:lnTo>
                      <a:lnTo>
                        <a:pt x="142" y="392"/>
                      </a:lnTo>
                      <a:lnTo>
                        <a:pt x="179" y="389"/>
                      </a:lnTo>
                      <a:lnTo>
                        <a:pt x="236" y="384"/>
                      </a:lnTo>
                      <a:lnTo>
                        <a:pt x="258" y="380"/>
                      </a:lnTo>
                      <a:lnTo>
                        <a:pt x="280" y="375"/>
                      </a:lnTo>
                      <a:lnTo>
                        <a:pt x="302" y="371"/>
                      </a:lnTo>
                      <a:lnTo>
                        <a:pt x="325" y="368"/>
                      </a:lnTo>
                      <a:lnTo>
                        <a:pt x="383" y="366"/>
                      </a:lnTo>
                      <a:lnTo>
                        <a:pt x="442" y="363"/>
                      </a:lnTo>
                      <a:lnTo>
                        <a:pt x="559" y="361"/>
                      </a:lnTo>
                      <a:lnTo>
                        <a:pt x="575" y="363"/>
                      </a:lnTo>
                      <a:lnTo>
                        <a:pt x="590" y="368"/>
                      </a:lnTo>
                      <a:lnTo>
                        <a:pt x="624" y="378"/>
                      </a:lnTo>
                      <a:lnTo>
                        <a:pt x="658" y="387"/>
                      </a:lnTo>
                      <a:lnTo>
                        <a:pt x="673" y="390"/>
                      </a:lnTo>
                      <a:lnTo>
                        <a:pt x="689" y="392"/>
                      </a:lnTo>
                      <a:lnTo>
                        <a:pt x="772" y="396"/>
                      </a:lnTo>
                      <a:lnTo>
                        <a:pt x="830" y="400"/>
                      </a:lnTo>
                      <a:lnTo>
                        <a:pt x="897" y="405"/>
                      </a:lnTo>
                      <a:lnTo>
                        <a:pt x="918" y="405"/>
                      </a:lnTo>
                      <a:lnTo>
                        <a:pt x="939" y="404"/>
                      </a:lnTo>
                      <a:lnTo>
                        <a:pt x="964" y="399"/>
                      </a:lnTo>
                      <a:lnTo>
                        <a:pt x="1005" y="392"/>
                      </a:lnTo>
                      <a:lnTo>
                        <a:pt x="1235" y="388"/>
                      </a:lnTo>
                      <a:lnTo>
                        <a:pt x="1350" y="387"/>
                      </a:lnTo>
                      <a:lnTo>
                        <a:pt x="1465" y="384"/>
                      </a:lnTo>
                      <a:lnTo>
                        <a:pt x="1487" y="382"/>
                      </a:lnTo>
                      <a:lnTo>
                        <a:pt x="1509" y="379"/>
                      </a:lnTo>
                      <a:lnTo>
                        <a:pt x="1553" y="372"/>
                      </a:lnTo>
                      <a:lnTo>
                        <a:pt x="1576" y="369"/>
                      </a:lnTo>
                      <a:lnTo>
                        <a:pt x="1598" y="369"/>
                      </a:lnTo>
                      <a:lnTo>
                        <a:pt x="1620" y="371"/>
                      </a:lnTo>
                      <a:lnTo>
                        <a:pt x="1632" y="373"/>
                      </a:lnTo>
                      <a:lnTo>
                        <a:pt x="1642" y="375"/>
                      </a:lnTo>
                      <a:lnTo>
                        <a:pt x="1721" y="387"/>
                      </a:lnTo>
                      <a:lnTo>
                        <a:pt x="1783" y="392"/>
                      </a:lnTo>
                      <a:lnTo>
                        <a:pt x="1856" y="395"/>
                      </a:lnTo>
                      <a:lnTo>
                        <a:pt x="1966" y="399"/>
                      </a:lnTo>
                      <a:lnTo>
                        <a:pt x="1984" y="392"/>
                      </a:lnTo>
                      <a:lnTo>
                        <a:pt x="1999" y="387"/>
                      </a:lnTo>
                      <a:lnTo>
                        <a:pt x="2007" y="384"/>
                      </a:lnTo>
                      <a:lnTo>
                        <a:pt x="2015" y="384"/>
                      </a:lnTo>
                      <a:lnTo>
                        <a:pt x="2019" y="384"/>
                      </a:lnTo>
                      <a:lnTo>
                        <a:pt x="2021" y="385"/>
                      </a:lnTo>
                      <a:lnTo>
                        <a:pt x="2028" y="389"/>
                      </a:lnTo>
                      <a:lnTo>
                        <a:pt x="2033" y="395"/>
                      </a:lnTo>
                      <a:lnTo>
                        <a:pt x="2040" y="399"/>
                      </a:lnTo>
                      <a:lnTo>
                        <a:pt x="2031" y="346"/>
                      </a:lnTo>
                      <a:lnTo>
                        <a:pt x="2027" y="304"/>
                      </a:lnTo>
                      <a:lnTo>
                        <a:pt x="2025" y="286"/>
                      </a:lnTo>
                      <a:lnTo>
                        <a:pt x="2025" y="272"/>
                      </a:lnTo>
                      <a:lnTo>
                        <a:pt x="2028" y="256"/>
                      </a:lnTo>
                      <a:lnTo>
                        <a:pt x="2032" y="240"/>
                      </a:lnTo>
                      <a:lnTo>
                        <a:pt x="2042" y="207"/>
                      </a:lnTo>
                      <a:lnTo>
                        <a:pt x="2053" y="175"/>
                      </a:lnTo>
                      <a:lnTo>
                        <a:pt x="2055" y="157"/>
                      </a:lnTo>
                      <a:lnTo>
                        <a:pt x="2058" y="141"/>
                      </a:lnTo>
                      <a:lnTo>
                        <a:pt x="2040" y="0"/>
                      </a:lnTo>
                      <a:lnTo>
                        <a:pt x="57"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958" name="Line 453"/>
                <p:cNvSpPr>
                  <a:spLocks noChangeShapeType="1"/>
                </p:cNvSpPr>
                <p:nvPr/>
              </p:nvSpPr>
              <p:spPr bwMode="auto">
                <a:xfrm flipH="1">
                  <a:off x="50" y="1044"/>
                  <a:ext cx="7"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59" name="Line 454"/>
                <p:cNvSpPr>
                  <a:spLocks noChangeShapeType="1"/>
                </p:cNvSpPr>
                <p:nvPr/>
              </p:nvSpPr>
              <p:spPr bwMode="auto">
                <a:xfrm flipH="1">
                  <a:off x="39" y="1045"/>
                  <a:ext cx="11"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0" name="Line 455"/>
                <p:cNvSpPr>
                  <a:spLocks noChangeShapeType="1"/>
                </p:cNvSpPr>
                <p:nvPr/>
              </p:nvSpPr>
              <p:spPr bwMode="auto">
                <a:xfrm flipH="1">
                  <a:off x="32" y="1045"/>
                  <a:ext cx="7"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1" name="Line 456"/>
                <p:cNvSpPr>
                  <a:spLocks noChangeShapeType="1"/>
                </p:cNvSpPr>
                <p:nvPr/>
              </p:nvSpPr>
              <p:spPr bwMode="auto">
                <a:xfrm flipH="1">
                  <a:off x="28" y="1046"/>
                  <a:ext cx="4" cy="1"/>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2" name="Line 457"/>
                <p:cNvSpPr>
                  <a:spLocks noChangeShapeType="1"/>
                </p:cNvSpPr>
                <p:nvPr/>
              </p:nvSpPr>
              <p:spPr bwMode="auto">
                <a:xfrm flipH="1">
                  <a:off x="25" y="1047"/>
                  <a:ext cx="3" cy="3"/>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3" name="Line 458"/>
                <p:cNvSpPr>
                  <a:spLocks noChangeShapeType="1"/>
                </p:cNvSpPr>
                <p:nvPr/>
              </p:nvSpPr>
              <p:spPr bwMode="auto">
                <a:xfrm flipH="1">
                  <a:off x="22" y="1050"/>
                  <a:ext cx="3"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4" name="Line 459"/>
                <p:cNvSpPr>
                  <a:spLocks noChangeShapeType="1"/>
                </p:cNvSpPr>
                <p:nvPr/>
              </p:nvSpPr>
              <p:spPr bwMode="auto">
                <a:xfrm flipH="1">
                  <a:off x="20" y="1056"/>
                  <a:ext cx="2" cy="7"/>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5" name="Line 460"/>
                <p:cNvSpPr>
                  <a:spLocks noChangeShapeType="1"/>
                </p:cNvSpPr>
                <p:nvPr/>
              </p:nvSpPr>
              <p:spPr bwMode="auto">
                <a:xfrm flipH="1">
                  <a:off x="19" y="1063"/>
                  <a:ext cx="1" cy="14"/>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6" name="Line 461"/>
                <p:cNvSpPr>
                  <a:spLocks noChangeShapeType="1"/>
                </p:cNvSpPr>
                <p:nvPr/>
              </p:nvSpPr>
              <p:spPr bwMode="auto">
                <a:xfrm>
                  <a:off x="19" y="1077"/>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7" name="Line 462"/>
                <p:cNvSpPr>
                  <a:spLocks noChangeShapeType="1"/>
                </p:cNvSpPr>
                <p:nvPr/>
              </p:nvSpPr>
              <p:spPr bwMode="auto">
                <a:xfrm flipH="1">
                  <a:off x="17" y="1091"/>
                  <a:ext cx="2" cy="13"/>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8" name="Line 463"/>
                <p:cNvSpPr>
                  <a:spLocks noChangeShapeType="1"/>
                </p:cNvSpPr>
                <p:nvPr/>
              </p:nvSpPr>
              <p:spPr bwMode="auto">
                <a:xfrm>
                  <a:off x="17" y="1104"/>
                  <a:ext cx="3" cy="11"/>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69" name="Line 464"/>
                <p:cNvSpPr>
                  <a:spLocks noChangeShapeType="1"/>
                </p:cNvSpPr>
                <p:nvPr/>
              </p:nvSpPr>
              <p:spPr bwMode="auto">
                <a:xfrm>
                  <a:off x="20" y="1115"/>
                  <a:ext cx="5" cy="11"/>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0" name="Line 465"/>
                <p:cNvSpPr>
                  <a:spLocks noChangeShapeType="1"/>
                </p:cNvSpPr>
                <p:nvPr/>
              </p:nvSpPr>
              <p:spPr bwMode="auto">
                <a:xfrm>
                  <a:off x="25" y="1126"/>
                  <a:ext cx="12" cy="25"/>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1" name="Line 466"/>
                <p:cNvSpPr>
                  <a:spLocks noChangeShapeType="1"/>
                </p:cNvSpPr>
                <p:nvPr/>
              </p:nvSpPr>
              <p:spPr bwMode="auto">
                <a:xfrm>
                  <a:off x="37" y="1151"/>
                  <a:ext cx="6" cy="13"/>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2" name="Line 467"/>
                <p:cNvSpPr>
                  <a:spLocks noChangeShapeType="1"/>
                </p:cNvSpPr>
                <p:nvPr/>
              </p:nvSpPr>
              <p:spPr bwMode="auto">
                <a:xfrm>
                  <a:off x="43" y="1164"/>
                  <a:ext cx="4" cy="15"/>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3" name="Line 468"/>
                <p:cNvSpPr>
                  <a:spLocks noChangeShapeType="1"/>
                </p:cNvSpPr>
                <p:nvPr/>
              </p:nvSpPr>
              <p:spPr bwMode="auto">
                <a:xfrm>
                  <a:off x="47" y="1179"/>
                  <a:ext cx="4" cy="14"/>
                </a:xfrm>
                <a:prstGeom prst="line">
                  <a:avLst/>
                </a:prstGeom>
                <a:noFill/>
                <a:ln w="15875">
                  <a:solidFill>
                    <a:srgbClr val="55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4" name="Line 469"/>
                <p:cNvSpPr>
                  <a:spLocks noChangeShapeType="1"/>
                </p:cNvSpPr>
                <p:nvPr/>
              </p:nvSpPr>
              <p:spPr bwMode="auto">
                <a:xfrm>
                  <a:off x="51" y="1193"/>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5" name="Line 470"/>
                <p:cNvSpPr>
                  <a:spLocks noChangeShapeType="1"/>
                </p:cNvSpPr>
                <p:nvPr/>
              </p:nvSpPr>
              <p:spPr bwMode="auto">
                <a:xfrm flipH="1">
                  <a:off x="50" y="1208"/>
                  <a:ext cx="2" cy="16"/>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6" name="Line 471"/>
                <p:cNvSpPr>
                  <a:spLocks noChangeShapeType="1"/>
                </p:cNvSpPr>
                <p:nvPr/>
              </p:nvSpPr>
              <p:spPr bwMode="auto">
                <a:xfrm flipH="1">
                  <a:off x="44" y="1224"/>
                  <a:ext cx="6" cy="17"/>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7" name="Line 472"/>
                <p:cNvSpPr>
                  <a:spLocks noChangeShapeType="1"/>
                </p:cNvSpPr>
                <p:nvPr/>
              </p:nvSpPr>
              <p:spPr bwMode="auto">
                <a:xfrm flipH="1">
                  <a:off x="37" y="1241"/>
                  <a:ext cx="7" cy="18"/>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8" name="Line 473"/>
                <p:cNvSpPr>
                  <a:spLocks noChangeShapeType="1"/>
                </p:cNvSpPr>
                <p:nvPr/>
              </p:nvSpPr>
              <p:spPr bwMode="auto">
                <a:xfrm flipH="1">
                  <a:off x="29" y="1259"/>
                  <a:ext cx="8" cy="20"/>
                </a:xfrm>
                <a:prstGeom prst="line">
                  <a:avLst/>
                </a:prstGeom>
                <a:noFill/>
                <a:ln w="15875">
                  <a:solidFill>
                    <a:srgbClr val="54A9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79" name="Line 474"/>
                <p:cNvSpPr>
                  <a:spLocks noChangeShapeType="1"/>
                </p:cNvSpPr>
                <p:nvPr/>
              </p:nvSpPr>
              <p:spPr bwMode="auto">
                <a:xfrm flipH="1">
                  <a:off x="21" y="1279"/>
                  <a:ext cx="8" cy="19"/>
                </a:xfrm>
                <a:prstGeom prst="line">
                  <a:avLst/>
                </a:prstGeom>
                <a:noFill/>
                <a:ln w="15875">
                  <a:solidFill>
                    <a:srgbClr val="54A9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0" name="Line 475"/>
                <p:cNvSpPr>
                  <a:spLocks noChangeShapeType="1"/>
                </p:cNvSpPr>
                <p:nvPr/>
              </p:nvSpPr>
              <p:spPr bwMode="auto">
                <a:xfrm flipH="1">
                  <a:off x="15" y="1298"/>
                  <a:ext cx="6" cy="17"/>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1" name="Line 476"/>
                <p:cNvSpPr>
                  <a:spLocks noChangeShapeType="1"/>
                </p:cNvSpPr>
                <p:nvPr/>
              </p:nvSpPr>
              <p:spPr bwMode="auto">
                <a:xfrm flipH="1">
                  <a:off x="11" y="1315"/>
                  <a:ext cx="4" cy="15"/>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2" name="Line 477"/>
                <p:cNvSpPr>
                  <a:spLocks noChangeShapeType="1"/>
                </p:cNvSpPr>
                <p:nvPr/>
              </p:nvSpPr>
              <p:spPr bwMode="auto">
                <a:xfrm flipH="1">
                  <a:off x="10" y="1330"/>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3" name="Line 478"/>
                <p:cNvSpPr>
                  <a:spLocks noChangeShapeType="1"/>
                </p:cNvSpPr>
                <p:nvPr/>
              </p:nvSpPr>
              <p:spPr bwMode="auto">
                <a:xfrm>
                  <a:off x="10" y="1337"/>
                  <a:ext cx="1" cy="6"/>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4" name="Line 479"/>
                <p:cNvSpPr>
                  <a:spLocks noChangeShapeType="1"/>
                </p:cNvSpPr>
                <p:nvPr/>
              </p:nvSpPr>
              <p:spPr bwMode="auto">
                <a:xfrm>
                  <a:off x="10" y="1343"/>
                  <a:ext cx="5"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5" name="Line 480"/>
                <p:cNvSpPr>
                  <a:spLocks noChangeShapeType="1"/>
                </p:cNvSpPr>
                <p:nvPr/>
              </p:nvSpPr>
              <p:spPr bwMode="auto">
                <a:xfrm>
                  <a:off x="15" y="1359"/>
                  <a:ext cx="6" cy="20"/>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6" name="Line 481"/>
                <p:cNvSpPr>
                  <a:spLocks noChangeShapeType="1"/>
                </p:cNvSpPr>
                <p:nvPr/>
              </p:nvSpPr>
              <p:spPr bwMode="auto">
                <a:xfrm>
                  <a:off x="21" y="1379"/>
                  <a:ext cx="4" cy="18"/>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7" name="Line 482"/>
                <p:cNvSpPr>
                  <a:spLocks noChangeShapeType="1"/>
                </p:cNvSpPr>
                <p:nvPr/>
              </p:nvSpPr>
              <p:spPr bwMode="auto">
                <a:xfrm>
                  <a:off x="25" y="1397"/>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8" name="Line 483"/>
                <p:cNvSpPr>
                  <a:spLocks noChangeShapeType="1"/>
                </p:cNvSpPr>
                <p:nvPr/>
              </p:nvSpPr>
              <p:spPr bwMode="auto">
                <a:xfrm flipH="1">
                  <a:off x="25" y="1405"/>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89" name="Line 484"/>
                <p:cNvSpPr>
                  <a:spLocks noChangeShapeType="1"/>
                </p:cNvSpPr>
                <p:nvPr/>
              </p:nvSpPr>
              <p:spPr bwMode="auto">
                <a:xfrm flipH="1">
                  <a:off x="24" y="1412"/>
                  <a:ext cx="1" cy="7"/>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0" name="Line 485"/>
                <p:cNvSpPr>
                  <a:spLocks noChangeShapeType="1"/>
                </p:cNvSpPr>
                <p:nvPr/>
              </p:nvSpPr>
              <p:spPr bwMode="auto">
                <a:xfrm flipH="1">
                  <a:off x="21" y="1419"/>
                  <a:ext cx="3" cy="5"/>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1" name="Line 486"/>
                <p:cNvSpPr>
                  <a:spLocks noChangeShapeType="1"/>
                </p:cNvSpPr>
                <p:nvPr/>
              </p:nvSpPr>
              <p:spPr bwMode="auto">
                <a:xfrm flipH="1">
                  <a:off x="13" y="1424"/>
                  <a:ext cx="8" cy="10"/>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2" name="Line 487"/>
                <p:cNvSpPr>
                  <a:spLocks noChangeShapeType="1"/>
                </p:cNvSpPr>
                <p:nvPr/>
              </p:nvSpPr>
              <p:spPr bwMode="auto">
                <a:xfrm flipH="1">
                  <a:off x="7" y="1434"/>
                  <a:ext cx="6"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3" name="Line 488"/>
                <p:cNvSpPr>
                  <a:spLocks noChangeShapeType="1"/>
                </p:cNvSpPr>
                <p:nvPr/>
              </p:nvSpPr>
              <p:spPr bwMode="auto">
                <a:xfrm flipH="1">
                  <a:off x="2" y="1440"/>
                  <a:ext cx="5"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4" name="Line 489"/>
                <p:cNvSpPr>
                  <a:spLocks noChangeShapeType="1"/>
                </p:cNvSpPr>
                <p:nvPr/>
              </p:nvSpPr>
              <p:spPr bwMode="auto">
                <a:xfrm flipH="1">
                  <a:off x="0" y="1444"/>
                  <a:ext cx="2"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5" name="Line 490"/>
                <p:cNvSpPr>
                  <a:spLocks noChangeShapeType="1"/>
                </p:cNvSpPr>
                <p:nvPr/>
              </p:nvSpPr>
              <p:spPr bwMode="auto">
                <a:xfrm flipV="1">
                  <a:off x="0" y="1444"/>
                  <a:ext cx="4"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6" name="Line 491"/>
                <p:cNvSpPr>
                  <a:spLocks noChangeShapeType="1"/>
                </p:cNvSpPr>
                <p:nvPr/>
              </p:nvSpPr>
              <p:spPr bwMode="auto">
                <a:xfrm flipV="1">
                  <a:off x="4" y="1436"/>
                  <a:ext cx="38" cy="8"/>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7" name="Line 492"/>
                <p:cNvSpPr>
                  <a:spLocks noChangeShapeType="1"/>
                </p:cNvSpPr>
                <p:nvPr/>
              </p:nvSpPr>
              <p:spPr bwMode="auto">
                <a:xfrm>
                  <a:off x="42" y="1436"/>
                  <a:ext cx="59"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8" name="Line 493"/>
                <p:cNvSpPr>
                  <a:spLocks noChangeShapeType="1"/>
                </p:cNvSpPr>
                <p:nvPr/>
              </p:nvSpPr>
              <p:spPr bwMode="auto">
                <a:xfrm>
                  <a:off x="101" y="1436"/>
                  <a:ext cx="4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999" name="Line 494"/>
                <p:cNvSpPr>
                  <a:spLocks noChangeShapeType="1"/>
                </p:cNvSpPr>
                <p:nvPr/>
              </p:nvSpPr>
              <p:spPr bwMode="auto">
                <a:xfrm flipV="1">
                  <a:off x="142" y="1433"/>
                  <a:ext cx="37" cy="3"/>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0" name="Line 495"/>
                <p:cNvSpPr>
                  <a:spLocks noChangeShapeType="1"/>
                </p:cNvSpPr>
                <p:nvPr/>
              </p:nvSpPr>
              <p:spPr bwMode="auto">
                <a:xfrm flipV="1">
                  <a:off x="179" y="1428"/>
                  <a:ext cx="57" cy="5"/>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1" name="Line 496"/>
                <p:cNvSpPr>
                  <a:spLocks noChangeShapeType="1"/>
                </p:cNvSpPr>
                <p:nvPr/>
              </p:nvSpPr>
              <p:spPr bwMode="auto">
                <a:xfrm flipV="1">
                  <a:off x="236" y="1424"/>
                  <a:ext cx="22"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2" name="Line 497"/>
                <p:cNvSpPr>
                  <a:spLocks noChangeShapeType="1"/>
                </p:cNvSpPr>
                <p:nvPr/>
              </p:nvSpPr>
              <p:spPr bwMode="auto">
                <a:xfrm flipV="1">
                  <a:off x="258" y="1419"/>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3" name="Line 498"/>
                <p:cNvSpPr>
                  <a:spLocks noChangeShapeType="1"/>
                </p:cNvSpPr>
                <p:nvPr/>
              </p:nvSpPr>
              <p:spPr bwMode="auto">
                <a:xfrm flipV="1">
                  <a:off x="280" y="1415"/>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4" name="Line 499"/>
                <p:cNvSpPr>
                  <a:spLocks noChangeShapeType="1"/>
                </p:cNvSpPr>
                <p:nvPr/>
              </p:nvSpPr>
              <p:spPr bwMode="auto">
                <a:xfrm flipV="1">
                  <a:off x="302" y="1412"/>
                  <a:ext cx="23" cy="3"/>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5" name="Line 500"/>
                <p:cNvSpPr>
                  <a:spLocks noChangeShapeType="1"/>
                </p:cNvSpPr>
                <p:nvPr/>
              </p:nvSpPr>
              <p:spPr bwMode="auto">
                <a:xfrm flipV="1">
                  <a:off x="325" y="1410"/>
                  <a:ext cx="58" cy="2"/>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6" name="Line 501"/>
                <p:cNvSpPr>
                  <a:spLocks noChangeShapeType="1"/>
                </p:cNvSpPr>
                <p:nvPr/>
              </p:nvSpPr>
              <p:spPr bwMode="auto">
                <a:xfrm flipV="1">
                  <a:off x="383" y="1407"/>
                  <a:ext cx="59"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7" name="Line 502"/>
                <p:cNvSpPr>
                  <a:spLocks noChangeShapeType="1"/>
                </p:cNvSpPr>
                <p:nvPr/>
              </p:nvSpPr>
              <p:spPr bwMode="auto">
                <a:xfrm flipV="1">
                  <a:off x="442" y="1405"/>
                  <a:ext cx="117"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8" name="Line 503"/>
                <p:cNvSpPr>
                  <a:spLocks noChangeShapeType="1"/>
                </p:cNvSpPr>
                <p:nvPr/>
              </p:nvSpPr>
              <p:spPr bwMode="auto">
                <a:xfrm>
                  <a:off x="559" y="1405"/>
                  <a:ext cx="16"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09" name="Line 504"/>
                <p:cNvSpPr>
                  <a:spLocks noChangeShapeType="1"/>
                </p:cNvSpPr>
                <p:nvPr/>
              </p:nvSpPr>
              <p:spPr bwMode="auto">
                <a:xfrm>
                  <a:off x="575" y="1407"/>
                  <a:ext cx="15" cy="5"/>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0" name="Line 505"/>
                <p:cNvSpPr>
                  <a:spLocks noChangeShapeType="1"/>
                </p:cNvSpPr>
                <p:nvPr/>
              </p:nvSpPr>
              <p:spPr bwMode="auto">
                <a:xfrm>
                  <a:off x="590" y="1412"/>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1" name="Line 506"/>
                <p:cNvSpPr>
                  <a:spLocks noChangeShapeType="1"/>
                </p:cNvSpPr>
                <p:nvPr/>
              </p:nvSpPr>
              <p:spPr bwMode="auto">
                <a:xfrm>
                  <a:off x="624" y="1422"/>
                  <a:ext cx="34"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2" name="Line 507"/>
                <p:cNvSpPr>
                  <a:spLocks noChangeShapeType="1"/>
                </p:cNvSpPr>
                <p:nvPr/>
              </p:nvSpPr>
              <p:spPr bwMode="auto">
                <a:xfrm>
                  <a:off x="658" y="1431"/>
                  <a:ext cx="15" cy="3"/>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3" name="Line 508"/>
                <p:cNvSpPr>
                  <a:spLocks noChangeShapeType="1"/>
                </p:cNvSpPr>
                <p:nvPr/>
              </p:nvSpPr>
              <p:spPr bwMode="auto">
                <a:xfrm>
                  <a:off x="673" y="1434"/>
                  <a:ext cx="16" cy="2"/>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4" name="Line 509"/>
                <p:cNvSpPr>
                  <a:spLocks noChangeShapeType="1"/>
                </p:cNvSpPr>
                <p:nvPr/>
              </p:nvSpPr>
              <p:spPr bwMode="auto">
                <a:xfrm>
                  <a:off x="689" y="1436"/>
                  <a:ext cx="83"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5" name="Line 510"/>
                <p:cNvSpPr>
                  <a:spLocks noChangeShapeType="1"/>
                </p:cNvSpPr>
                <p:nvPr/>
              </p:nvSpPr>
              <p:spPr bwMode="auto">
                <a:xfrm>
                  <a:off x="772" y="1440"/>
                  <a:ext cx="58"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6" name="Line 511"/>
                <p:cNvSpPr>
                  <a:spLocks noChangeShapeType="1"/>
                </p:cNvSpPr>
                <p:nvPr/>
              </p:nvSpPr>
              <p:spPr bwMode="auto">
                <a:xfrm>
                  <a:off x="830" y="1444"/>
                  <a:ext cx="67"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7" name="Line 512"/>
                <p:cNvSpPr>
                  <a:spLocks noChangeShapeType="1"/>
                </p:cNvSpPr>
                <p:nvPr/>
              </p:nvSpPr>
              <p:spPr bwMode="auto">
                <a:xfrm>
                  <a:off x="897" y="1449"/>
                  <a:ext cx="2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8" name="Line 513"/>
                <p:cNvSpPr>
                  <a:spLocks noChangeShapeType="1"/>
                </p:cNvSpPr>
                <p:nvPr/>
              </p:nvSpPr>
              <p:spPr bwMode="auto">
                <a:xfrm flipV="1">
                  <a:off x="918" y="1448"/>
                  <a:ext cx="21"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19" name="Line 514"/>
                <p:cNvSpPr>
                  <a:spLocks noChangeShapeType="1"/>
                </p:cNvSpPr>
                <p:nvPr/>
              </p:nvSpPr>
              <p:spPr bwMode="auto">
                <a:xfrm flipV="1">
                  <a:off x="939" y="1443"/>
                  <a:ext cx="25"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0" name="Line 515"/>
                <p:cNvSpPr>
                  <a:spLocks noChangeShapeType="1"/>
                </p:cNvSpPr>
                <p:nvPr/>
              </p:nvSpPr>
              <p:spPr bwMode="auto">
                <a:xfrm flipV="1">
                  <a:off x="964" y="1436"/>
                  <a:ext cx="41"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1" name="Line 516"/>
                <p:cNvSpPr>
                  <a:spLocks noChangeShapeType="1"/>
                </p:cNvSpPr>
                <p:nvPr/>
              </p:nvSpPr>
              <p:spPr bwMode="auto">
                <a:xfrm flipV="1">
                  <a:off x="1005" y="1432"/>
                  <a:ext cx="230" cy="4"/>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2" name="Line 517"/>
                <p:cNvSpPr>
                  <a:spLocks noChangeShapeType="1"/>
                </p:cNvSpPr>
                <p:nvPr/>
              </p:nvSpPr>
              <p:spPr bwMode="auto">
                <a:xfrm flipV="1">
                  <a:off x="1235" y="1431"/>
                  <a:ext cx="115" cy="1"/>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3" name="Line 518"/>
                <p:cNvSpPr>
                  <a:spLocks noChangeShapeType="1"/>
                </p:cNvSpPr>
                <p:nvPr/>
              </p:nvSpPr>
              <p:spPr bwMode="auto">
                <a:xfrm flipV="1">
                  <a:off x="1350" y="1428"/>
                  <a:ext cx="115"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4" name="Line 519"/>
                <p:cNvSpPr>
                  <a:spLocks noChangeShapeType="1"/>
                </p:cNvSpPr>
                <p:nvPr/>
              </p:nvSpPr>
              <p:spPr bwMode="auto">
                <a:xfrm flipV="1">
                  <a:off x="1465" y="1426"/>
                  <a:ext cx="22"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5" name="Line 520"/>
                <p:cNvSpPr>
                  <a:spLocks noChangeShapeType="1"/>
                </p:cNvSpPr>
                <p:nvPr/>
              </p:nvSpPr>
              <p:spPr bwMode="auto">
                <a:xfrm flipV="1">
                  <a:off x="1487" y="1423"/>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6" name="Line 521"/>
                <p:cNvSpPr>
                  <a:spLocks noChangeShapeType="1"/>
                </p:cNvSpPr>
                <p:nvPr/>
              </p:nvSpPr>
              <p:spPr bwMode="auto">
                <a:xfrm flipV="1">
                  <a:off x="1509" y="1416"/>
                  <a:ext cx="44" cy="7"/>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7" name="Line 522"/>
                <p:cNvSpPr>
                  <a:spLocks noChangeShapeType="1"/>
                </p:cNvSpPr>
                <p:nvPr/>
              </p:nvSpPr>
              <p:spPr bwMode="auto">
                <a:xfrm flipV="1">
                  <a:off x="1553" y="1413"/>
                  <a:ext cx="23" cy="3"/>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8" name="Line 523"/>
                <p:cNvSpPr>
                  <a:spLocks noChangeShapeType="1"/>
                </p:cNvSpPr>
                <p:nvPr/>
              </p:nvSpPr>
              <p:spPr bwMode="auto">
                <a:xfrm>
                  <a:off x="1576" y="1413"/>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29" name="Line 524"/>
                <p:cNvSpPr>
                  <a:spLocks noChangeShapeType="1"/>
                </p:cNvSpPr>
                <p:nvPr/>
              </p:nvSpPr>
              <p:spPr bwMode="auto">
                <a:xfrm>
                  <a:off x="1598" y="1413"/>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0" name="Line 525"/>
                <p:cNvSpPr>
                  <a:spLocks noChangeShapeType="1"/>
                </p:cNvSpPr>
                <p:nvPr/>
              </p:nvSpPr>
              <p:spPr bwMode="auto">
                <a:xfrm>
                  <a:off x="1620" y="1415"/>
                  <a:ext cx="12"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1" name="Line 526"/>
                <p:cNvSpPr>
                  <a:spLocks noChangeShapeType="1"/>
                </p:cNvSpPr>
                <p:nvPr/>
              </p:nvSpPr>
              <p:spPr bwMode="auto">
                <a:xfrm>
                  <a:off x="1632" y="1417"/>
                  <a:ext cx="10" cy="2"/>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2" name="Line 527"/>
                <p:cNvSpPr>
                  <a:spLocks noChangeShapeType="1"/>
                </p:cNvSpPr>
                <p:nvPr/>
              </p:nvSpPr>
              <p:spPr bwMode="auto">
                <a:xfrm>
                  <a:off x="1642" y="1419"/>
                  <a:ext cx="79" cy="12"/>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3" name="Line 528"/>
                <p:cNvSpPr>
                  <a:spLocks noChangeShapeType="1"/>
                </p:cNvSpPr>
                <p:nvPr/>
              </p:nvSpPr>
              <p:spPr bwMode="auto">
                <a:xfrm>
                  <a:off x="1721" y="1431"/>
                  <a:ext cx="62" cy="5"/>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4" name="Line 529"/>
                <p:cNvSpPr>
                  <a:spLocks noChangeShapeType="1"/>
                </p:cNvSpPr>
                <p:nvPr/>
              </p:nvSpPr>
              <p:spPr bwMode="auto">
                <a:xfrm>
                  <a:off x="1783" y="1436"/>
                  <a:ext cx="73" cy="3"/>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5" name="Line 530"/>
                <p:cNvSpPr>
                  <a:spLocks noChangeShapeType="1"/>
                </p:cNvSpPr>
                <p:nvPr/>
              </p:nvSpPr>
              <p:spPr bwMode="auto">
                <a:xfrm>
                  <a:off x="1856" y="1439"/>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6" name="Line 531"/>
                <p:cNvSpPr>
                  <a:spLocks noChangeShapeType="1"/>
                </p:cNvSpPr>
                <p:nvPr/>
              </p:nvSpPr>
              <p:spPr bwMode="auto">
                <a:xfrm flipV="1">
                  <a:off x="1966" y="1436"/>
                  <a:ext cx="18" cy="7"/>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7" name="Line 532"/>
                <p:cNvSpPr>
                  <a:spLocks noChangeShapeType="1"/>
                </p:cNvSpPr>
                <p:nvPr/>
              </p:nvSpPr>
              <p:spPr bwMode="auto">
                <a:xfrm flipV="1">
                  <a:off x="1984" y="1431"/>
                  <a:ext cx="15"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8" name="Line 533"/>
                <p:cNvSpPr>
                  <a:spLocks noChangeShapeType="1"/>
                </p:cNvSpPr>
                <p:nvPr/>
              </p:nvSpPr>
              <p:spPr bwMode="auto">
                <a:xfrm flipV="1">
                  <a:off x="1999" y="1428"/>
                  <a:ext cx="8" cy="3"/>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39" name="Line 534"/>
                <p:cNvSpPr>
                  <a:spLocks noChangeShapeType="1"/>
                </p:cNvSpPr>
                <p:nvPr/>
              </p:nvSpPr>
              <p:spPr bwMode="auto">
                <a:xfrm>
                  <a:off x="2007" y="1428"/>
                  <a:ext cx="8"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0" name="Line 535"/>
                <p:cNvSpPr>
                  <a:spLocks noChangeShapeType="1"/>
                </p:cNvSpPr>
                <p:nvPr/>
              </p:nvSpPr>
              <p:spPr bwMode="auto">
                <a:xfrm>
                  <a:off x="2015" y="1428"/>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1" name="Line 536"/>
                <p:cNvSpPr>
                  <a:spLocks noChangeShapeType="1"/>
                </p:cNvSpPr>
                <p:nvPr/>
              </p:nvSpPr>
              <p:spPr bwMode="auto">
                <a:xfrm>
                  <a:off x="2019" y="1428"/>
                  <a:ext cx="2"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2" name="Line 537"/>
                <p:cNvSpPr>
                  <a:spLocks noChangeShapeType="1"/>
                </p:cNvSpPr>
                <p:nvPr/>
              </p:nvSpPr>
              <p:spPr bwMode="auto">
                <a:xfrm>
                  <a:off x="2021" y="1429"/>
                  <a:ext cx="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3" name="Line 538"/>
                <p:cNvSpPr>
                  <a:spLocks noChangeShapeType="1"/>
                </p:cNvSpPr>
                <p:nvPr/>
              </p:nvSpPr>
              <p:spPr bwMode="auto">
                <a:xfrm>
                  <a:off x="2028" y="1433"/>
                  <a:ext cx="5"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4" name="Line 539"/>
                <p:cNvSpPr>
                  <a:spLocks noChangeShapeType="1"/>
                </p:cNvSpPr>
                <p:nvPr/>
              </p:nvSpPr>
              <p:spPr bwMode="auto">
                <a:xfrm>
                  <a:off x="2033" y="1439"/>
                  <a:ext cx="7" cy="4"/>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5" name="Line 540"/>
                <p:cNvSpPr>
                  <a:spLocks noChangeShapeType="1"/>
                </p:cNvSpPr>
                <p:nvPr/>
              </p:nvSpPr>
              <p:spPr bwMode="auto">
                <a:xfrm flipH="1" flipV="1">
                  <a:off x="2031" y="1390"/>
                  <a:ext cx="9" cy="53"/>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6" name="Line 541"/>
                <p:cNvSpPr>
                  <a:spLocks noChangeShapeType="1"/>
                </p:cNvSpPr>
                <p:nvPr/>
              </p:nvSpPr>
              <p:spPr bwMode="auto">
                <a:xfrm flipH="1" flipV="1">
                  <a:off x="2027" y="1348"/>
                  <a:ext cx="4" cy="42"/>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7" name="Line 542"/>
                <p:cNvSpPr>
                  <a:spLocks noChangeShapeType="1"/>
                </p:cNvSpPr>
                <p:nvPr/>
              </p:nvSpPr>
              <p:spPr bwMode="auto">
                <a:xfrm flipH="1" flipV="1">
                  <a:off x="2025" y="1330"/>
                  <a:ext cx="2" cy="18"/>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8" name="Line 543"/>
                <p:cNvSpPr>
                  <a:spLocks noChangeShapeType="1"/>
                </p:cNvSpPr>
                <p:nvPr/>
              </p:nvSpPr>
              <p:spPr bwMode="auto">
                <a:xfrm flipV="1">
                  <a:off x="2025" y="1316"/>
                  <a:ext cx="1" cy="14"/>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49" name="Line 544"/>
                <p:cNvSpPr>
                  <a:spLocks noChangeShapeType="1"/>
                </p:cNvSpPr>
                <p:nvPr/>
              </p:nvSpPr>
              <p:spPr bwMode="auto">
                <a:xfrm flipV="1">
                  <a:off x="2025" y="1300"/>
                  <a:ext cx="3" cy="16"/>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0" name="Line 545"/>
                <p:cNvSpPr>
                  <a:spLocks noChangeShapeType="1"/>
                </p:cNvSpPr>
                <p:nvPr/>
              </p:nvSpPr>
              <p:spPr bwMode="auto">
                <a:xfrm flipV="1">
                  <a:off x="2028" y="1284"/>
                  <a:ext cx="4" cy="16"/>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1" name="Line 546"/>
                <p:cNvSpPr>
                  <a:spLocks noChangeShapeType="1"/>
                </p:cNvSpPr>
                <p:nvPr/>
              </p:nvSpPr>
              <p:spPr bwMode="auto">
                <a:xfrm flipV="1">
                  <a:off x="2032" y="1251"/>
                  <a:ext cx="10" cy="33"/>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2" name="Line 547"/>
                <p:cNvSpPr>
                  <a:spLocks noChangeShapeType="1"/>
                </p:cNvSpPr>
                <p:nvPr/>
              </p:nvSpPr>
              <p:spPr bwMode="auto">
                <a:xfrm flipV="1">
                  <a:off x="2042" y="1219"/>
                  <a:ext cx="11" cy="32"/>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3" name="Line 548"/>
                <p:cNvSpPr>
                  <a:spLocks noChangeShapeType="1"/>
                </p:cNvSpPr>
                <p:nvPr/>
              </p:nvSpPr>
              <p:spPr bwMode="auto">
                <a:xfrm flipV="1">
                  <a:off x="2053" y="1201"/>
                  <a:ext cx="2" cy="18"/>
                </a:xfrm>
                <a:prstGeom prst="line">
                  <a:avLst/>
                </a:prstGeom>
                <a:noFill/>
                <a:ln w="15875">
                  <a:solidFill>
                    <a:srgbClr val="5EBB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4" name="Line 549"/>
                <p:cNvSpPr>
                  <a:spLocks noChangeShapeType="1"/>
                </p:cNvSpPr>
                <p:nvPr/>
              </p:nvSpPr>
              <p:spPr bwMode="auto">
                <a:xfrm flipV="1">
                  <a:off x="2055" y="1185"/>
                  <a:ext cx="3" cy="16"/>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5" name="Line 550"/>
                <p:cNvSpPr>
                  <a:spLocks noChangeShapeType="1"/>
                </p:cNvSpPr>
                <p:nvPr/>
              </p:nvSpPr>
              <p:spPr bwMode="auto">
                <a:xfrm flipH="1" flipV="1">
                  <a:off x="2040" y="1044"/>
                  <a:ext cx="18" cy="1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6" name="Line 551"/>
                <p:cNvSpPr>
                  <a:spLocks noChangeShapeType="1"/>
                </p:cNvSpPr>
                <p:nvPr/>
              </p:nvSpPr>
              <p:spPr bwMode="auto">
                <a:xfrm flipH="1">
                  <a:off x="57" y="1044"/>
                  <a:ext cx="1983"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57" name="Freeform 552"/>
                <p:cNvSpPr>
                  <a:spLocks noEditPoints="1"/>
                </p:cNvSpPr>
                <p:nvPr/>
              </p:nvSpPr>
              <p:spPr bwMode="auto">
                <a:xfrm>
                  <a:off x="286" y="789"/>
                  <a:ext cx="2236" cy="42"/>
                </a:xfrm>
                <a:custGeom>
                  <a:avLst/>
                  <a:gdLst>
                    <a:gd name="T0" fmla="*/ 0 w 2236"/>
                    <a:gd name="T1" fmla="*/ 9 h 42"/>
                    <a:gd name="T2" fmla="*/ 2139 w 2236"/>
                    <a:gd name="T3" fmla="*/ 11 h 42"/>
                    <a:gd name="T4" fmla="*/ 2139 w 2236"/>
                    <a:gd name="T5" fmla="*/ 30 h 42"/>
                    <a:gd name="T6" fmla="*/ 0 w 2236"/>
                    <a:gd name="T7" fmla="*/ 30 h 42"/>
                    <a:gd name="T8" fmla="*/ 0 w 2236"/>
                    <a:gd name="T9" fmla="*/ 9 h 42"/>
                    <a:gd name="T10" fmla="*/ 2128 w 2236"/>
                    <a:gd name="T11" fmla="*/ 0 h 42"/>
                    <a:gd name="T12" fmla="*/ 2236 w 2236"/>
                    <a:gd name="T13" fmla="*/ 21 h 42"/>
                    <a:gd name="T14" fmla="*/ 2128 w 2236"/>
                    <a:gd name="T15" fmla="*/ 42 h 42"/>
                    <a:gd name="T16" fmla="*/ 2128 w 2236"/>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6"/>
                    <a:gd name="T28" fmla="*/ 0 h 42"/>
                    <a:gd name="T29" fmla="*/ 2236 w 2236"/>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6" h="42">
                      <a:moveTo>
                        <a:pt x="0" y="9"/>
                      </a:moveTo>
                      <a:lnTo>
                        <a:pt x="2139" y="11"/>
                      </a:lnTo>
                      <a:lnTo>
                        <a:pt x="2139" y="30"/>
                      </a:lnTo>
                      <a:lnTo>
                        <a:pt x="0" y="30"/>
                      </a:lnTo>
                      <a:lnTo>
                        <a:pt x="0" y="9"/>
                      </a:lnTo>
                      <a:close/>
                      <a:moveTo>
                        <a:pt x="2128" y="0"/>
                      </a:moveTo>
                      <a:lnTo>
                        <a:pt x="2236" y="21"/>
                      </a:lnTo>
                      <a:lnTo>
                        <a:pt x="2128" y="42"/>
                      </a:lnTo>
                      <a:lnTo>
                        <a:pt x="2128" y="0"/>
                      </a:lnTo>
                      <a:close/>
                    </a:path>
                  </a:pathLst>
                </a:custGeom>
                <a:solidFill>
                  <a:srgbClr val="0000FF"/>
                </a:solidFill>
                <a:ln w="1588" cmpd="sng">
                  <a:solidFill>
                    <a:srgbClr val="0000FF"/>
                  </a:solidFill>
                  <a:round/>
                  <a:headEnd/>
                  <a:tailEnd/>
                </a:ln>
              </p:spPr>
              <p:txBody>
                <a:bodyPr/>
                <a:lstStyle/>
                <a:p>
                  <a:endParaRPr lang="zh-CN" altLang="en-US"/>
                </a:p>
              </p:txBody>
            </p:sp>
            <p:sp>
              <p:nvSpPr>
                <p:cNvPr id="235058" name="Rectangle 553"/>
                <p:cNvSpPr>
                  <a:spLocks noChangeArrowheads="1"/>
                </p:cNvSpPr>
                <p:nvPr/>
              </p:nvSpPr>
              <p:spPr bwMode="auto">
                <a:xfrm>
                  <a:off x="286" y="0"/>
                  <a:ext cx="1981" cy="810"/>
                </a:xfrm>
                <a:prstGeom prst="rect">
                  <a:avLst/>
                </a:prstGeom>
                <a:solidFill>
                  <a:srgbClr val="FFE5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5059" name="Freeform 554"/>
                <p:cNvSpPr>
                  <a:spLocks noEditPoints="1"/>
                </p:cNvSpPr>
                <p:nvPr/>
              </p:nvSpPr>
              <p:spPr bwMode="auto">
                <a:xfrm>
                  <a:off x="885" y="794"/>
                  <a:ext cx="426" cy="351"/>
                </a:xfrm>
                <a:custGeom>
                  <a:avLst/>
                  <a:gdLst>
                    <a:gd name="T0" fmla="*/ 426 w 426"/>
                    <a:gd name="T1" fmla="*/ 16 h 351"/>
                    <a:gd name="T2" fmla="*/ 81 w 426"/>
                    <a:gd name="T3" fmla="*/ 299 h 351"/>
                    <a:gd name="T4" fmla="*/ 66 w 426"/>
                    <a:gd name="T5" fmla="*/ 283 h 351"/>
                    <a:gd name="T6" fmla="*/ 412 w 426"/>
                    <a:gd name="T7" fmla="*/ 0 h 351"/>
                    <a:gd name="T8" fmla="*/ 426 w 426"/>
                    <a:gd name="T9" fmla="*/ 16 h 351"/>
                    <a:gd name="T10" fmla="*/ 96 w 426"/>
                    <a:gd name="T11" fmla="*/ 299 h 351"/>
                    <a:gd name="T12" fmla="*/ 0 w 426"/>
                    <a:gd name="T13" fmla="*/ 351 h 351"/>
                    <a:gd name="T14" fmla="*/ 68 w 426"/>
                    <a:gd name="T15" fmla="*/ 268 h 351"/>
                    <a:gd name="T16" fmla="*/ 96 w 426"/>
                    <a:gd name="T17" fmla="*/ 299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351"/>
                    <a:gd name="T29" fmla="*/ 426 w 426"/>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351">
                      <a:moveTo>
                        <a:pt x="426" y="16"/>
                      </a:moveTo>
                      <a:lnTo>
                        <a:pt x="81" y="299"/>
                      </a:lnTo>
                      <a:lnTo>
                        <a:pt x="66" y="283"/>
                      </a:lnTo>
                      <a:lnTo>
                        <a:pt x="412" y="0"/>
                      </a:lnTo>
                      <a:lnTo>
                        <a:pt x="426" y="16"/>
                      </a:lnTo>
                      <a:close/>
                      <a:moveTo>
                        <a:pt x="96" y="299"/>
                      </a:moveTo>
                      <a:lnTo>
                        <a:pt x="0" y="351"/>
                      </a:lnTo>
                      <a:lnTo>
                        <a:pt x="68" y="268"/>
                      </a:lnTo>
                      <a:lnTo>
                        <a:pt x="96" y="299"/>
                      </a:lnTo>
                      <a:close/>
                    </a:path>
                  </a:pathLst>
                </a:custGeom>
                <a:solidFill>
                  <a:srgbClr val="0000FF"/>
                </a:solidFill>
                <a:ln w="1588" cmpd="sng">
                  <a:solidFill>
                    <a:srgbClr val="0000FF"/>
                  </a:solidFill>
                  <a:round/>
                  <a:headEnd/>
                  <a:tailEnd/>
                </a:ln>
              </p:spPr>
              <p:txBody>
                <a:bodyPr/>
                <a:lstStyle/>
                <a:p>
                  <a:endParaRPr lang="zh-CN" altLang="en-US"/>
                </a:p>
              </p:txBody>
            </p:sp>
            <p:sp>
              <p:nvSpPr>
                <p:cNvPr id="235060" name="Freeform 555"/>
                <p:cNvSpPr>
                  <a:spLocks noEditPoints="1"/>
                </p:cNvSpPr>
                <p:nvPr/>
              </p:nvSpPr>
              <p:spPr bwMode="auto">
                <a:xfrm>
                  <a:off x="550" y="521"/>
                  <a:ext cx="247" cy="204"/>
                </a:xfrm>
                <a:custGeom>
                  <a:avLst/>
                  <a:gdLst>
                    <a:gd name="T0" fmla="*/ 247 w 247"/>
                    <a:gd name="T1" fmla="*/ 13 h 204"/>
                    <a:gd name="T2" fmla="*/ 79 w 247"/>
                    <a:gd name="T3" fmla="*/ 149 h 204"/>
                    <a:gd name="T4" fmla="*/ 69 w 247"/>
                    <a:gd name="T5" fmla="*/ 138 h 204"/>
                    <a:gd name="T6" fmla="*/ 236 w 247"/>
                    <a:gd name="T7" fmla="*/ 0 h 204"/>
                    <a:gd name="T8" fmla="*/ 247 w 247"/>
                    <a:gd name="T9" fmla="*/ 13 h 204"/>
                    <a:gd name="T10" fmla="*/ 96 w 247"/>
                    <a:gd name="T11" fmla="*/ 153 h 204"/>
                    <a:gd name="T12" fmla="*/ 0 w 247"/>
                    <a:gd name="T13" fmla="*/ 204 h 204"/>
                    <a:gd name="T14" fmla="*/ 68 w 247"/>
                    <a:gd name="T15" fmla="*/ 121 h 204"/>
                    <a:gd name="T16" fmla="*/ 96 w 247"/>
                    <a:gd name="T17" fmla="*/ 15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
                    <a:gd name="T28" fmla="*/ 0 h 204"/>
                    <a:gd name="T29" fmla="*/ 247 w 247"/>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 h="204">
                      <a:moveTo>
                        <a:pt x="247" y="13"/>
                      </a:moveTo>
                      <a:lnTo>
                        <a:pt x="79" y="149"/>
                      </a:lnTo>
                      <a:lnTo>
                        <a:pt x="69" y="138"/>
                      </a:lnTo>
                      <a:lnTo>
                        <a:pt x="236" y="0"/>
                      </a:lnTo>
                      <a:lnTo>
                        <a:pt x="247" y="13"/>
                      </a:lnTo>
                      <a:close/>
                      <a:moveTo>
                        <a:pt x="96" y="153"/>
                      </a:moveTo>
                      <a:lnTo>
                        <a:pt x="0" y="204"/>
                      </a:lnTo>
                      <a:lnTo>
                        <a:pt x="68" y="121"/>
                      </a:lnTo>
                      <a:lnTo>
                        <a:pt x="96" y="153"/>
                      </a:lnTo>
                      <a:close/>
                    </a:path>
                  </a:pathLst>
                </a:custGeom>
                <a:solidFill>
                  <a:srgbClr val="FF00FF"/>
                </a:solidFill>
                <a:ln w="1588" cmpd="sng">
                  <a:solidFill>
                    <a:srgbClr val="FF00FF"/>
                  </a:solidFill>
                  <a:round/>
                  <a:headEnd/>
                  <a:tailEnd/>
                </a:ln>
              </p:spPr>
              <p:txBody>
                <a:bodyPr/>
                <a:lstStyle/>
                <a:p>
                  <a:endParaRPr lang="zh-CN" altLang="en-US"/>
                </a:p>
              </p:txBody>
            </p:sp>
            <p:sp>
              <p:nvSpPr>
                <p:cNvPr id="235061" name="Line 556"/>
                <p:cNvSpPr>
                  <a:spLocks noChangeShapeType="1"/>
                </p:cNvSpPr>
                <p:nvPr/>
              </p:nvSpPr>
              <p:spPr bwMode="auto">
                <a:xfrm flipH="1" flipV="1">
                  <a:off x="537" y="402"/>
                  <a:ext cx="772" cy="409"/>
                </a:xfrm>
                <a:prstGeom prst="line">
                  <a:avLst/>
                </a:prstGeom>
                <a:noFill/>
                <a:ln w="20638">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62" name="Freeform 557"/>
                <p:cNvSpPr>
                  <a:spLocks noEditPoints="1"/>
                </p:cNvSpPr>
                <p:nvPr/>
              </p:nvSpPr>
              <p:spPr bwMode="auto">
                <a:xfrm>
                  <a:off x="779" y="190"/>
                  <a:ext cx="180" cy="350"/>
                </a:xfrm>
                <a:custGeom>
                  <a:avLst/>
                  <a:gdLst>
                    <a:gd name="T0" fmla="*/ 147 w 180"/>
                    <a:gd name="T1" fmla="*/ 87 h 350"/>
                    <a:gd name="T2" fmla="*/ 16 w 180"/>
                    <a:gd name="T3" fmla="*/ 350 h 350"/>
                    <a:gd name="T4" fmla="*/ 0 w 180"/>
                    <a:gd name="T5" fmla="*/ 342 h 350"/>
                    <a:gd name="T6" fmla="*/ 131 w 180"/>
                    <a:gd name="T7" fmla="*/ 80 h 350"/>
                    <a:gd name="T8" fmla="*/ 147 w 180"/>
                    <a:gd name="T9" fmla="*/ 87 h 350"/>
                    <a:gd name="T10" fmla="*/ 114 w 180"/>
                    <a:gd name="T11" fmla="*/ 85 h 350"/>
                    <a:gd name="T12" fmla="*/ 180 w 180"/>
                    <a:gd name="T13" fmla="*/ 0 h 350"/>
                    <a:gd name="T14" fmla="*/ 154 w 180"/>
                    <a:gd name="T15" fmla="*/ 102 h 350"/>
                    <a:gd name="T16" fmla="*/ 114 w 180"/>
                    <a:gd name="T17" fmla="*/ 85 h 3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350"/>
                    <a:gd name="T29" fmla="*/ 180 w 180"/>
                    <a:gd name="T30" fmla="*/ 350 h 3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350">
                      <a:moveTo>
                        <a:pt x="147" y="87"/>
                      </a:moveTo>
                      <a:lnTo>
                        <a:pt x="16" y="350"/>
                      </a:lnTo>
                      <a:lnTo>
                        <a:pt x="0" y="342"/>
                      </a:lnTo>
                      <a:lnTo>
                        <a:pt x="131" y="80"/>
                      </a:lnTo>
                      <a:lnTo>
                        <a:pt x="147" y="87"/>
                      </a:lnTo>
                      <a:close/>
                      <a:moveTo>
                        <a:pt x="114" y="85"/>
                      </a:moveTo>
                      <a:lnTo>
                        <a:pt x="180" y="0"/>
                      </a:lnTo>
                      <a:lnTo>
                        <a:pt x="154" y="102"/>
                      </a:lnTo>
                      <a:lnTo>
                        <a:pt x="114" y="85"/>
                      </a:lnTo>
                      <a:close/>
                    </a:path>
                  </a:pathLst>
                </a:custGeom>
                <a:solidFill>
                  <a:srgbClr val="FF00FF"/>
                </a:solidFill>
                <a:ln w="1588" cmpd="sng">
                  <a:solidFill>
                    <a:srgbClr val="FF00FF"/>
                  </a:solidFill>
                  <a:round/>
                  <a:headEnd/>
                  <a:tailEnd/>
                </a:ln>
              </p:spPr>
              <p:txBody>
                <a:bodyPr/>
                <a:lstStyle/>
                <a:p>
                  <a:endParaRPr lang="zh-CN" altLang="en-US"/>
                </a:p>
              </p:txBody>
            </p:sp>
            <p:sp>
              <p:nvSpPr>
                <p:cNvPr id="235063" name="Line 558"/>
                <p:cNvSpPr>
                  <a:spLocks noChangeShapeType="1"/>
                </p:cNvSpPr>
                <p:nvPr/>
              </p:nvSpPr>
              <p:spPr bwMode="auto">
                <a:xfrm flipV="1">
                  <a:off x="1297" y="62"/>
                  <a:ext cx="1" cy="739"/>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064" name="Freeform 559"/>
                <p:cNvSpPr>
                  <a:spLocks noEditPoints="1"/>
                </p:cNvSpPr>
                <p:nvPr/>
              </p:nvSpPr>
              <p:spPr bwMode="auto">
                <a:xfrm>
                  <a:off x="744" y="171"/>
                  <a:ext cx="217" cy="137"/>
                </a:xfrm>
                <a:custGeom>
                  <a:avLst/>
                  <a:gdLst>
                    <a:gd name="T0" fmla="*/ 217 w 217"/>
                    <a:gd name="T1" fmla="*/ 9 h 137"/>
                    <a:gd name="T2" fmla="*/ 180 w 217"/>
                    <a:gd name="T3" fmla="*/ 31 h 137"/>
                    <a:gd name="T4" fmla="*/ 175 w 217"/>
                    <a:gd name="T5" fmla="*/ 23 h 137"/>
                    <a:gd name="T6" fmla="*/ 211 w 217"/>
                    <a:gd name="T7" fmla="*/ 0 h 137"/>
                    <a:gd name="T8" fmla="*/ 217 w 217"/>
                    <a:gd name="T9" fmla="*/ 9 h 137"/>
                    <a:gd name="T10" fmla="*/ 153 w 217"/>
                    <a:gd name="T11" fmla="*/ 48 h 137"/>
                    <a:gd name="T12" fmla="*/ 117 w 217"/>
                    <a:gd name="T13" fmla="*/ 71 h 137"/>
                    <a:gd name="T14" fmla="*/ 112 w 217"/>
                    <a:gd name="T15" fmla="*/ 62 h 137"/>
                    <a:gd name="T16" fmla="*/ 148 w 217"/>
                    <a:gd name="T17" fmla="*/ 40 h 137"/>
                    <a:gd name="T18" fmla="*/ 153 w 217"/>
                    <a:gd name="T19" fmla="*/ 48 h 137"/>
                    <a:gd name="T20" fmla="*/ 90 w 217"/>
                    <a:gd name="T21" fmla="*/ 87 h 137"/>
                    <a:gd name="T22" fmla="*/ 53 w 217"/>
                    <a:gd name="T23" fmla="*/ 109 h 137"/>
                    <a:gd name="T24" fmla="*/ 47 w 217"/>
                    <a:gd name="T25" fmla="*/ 100 h 137"/>
                    <a:gd name="T26" fmla="*/ 85 w 217"/>
                    <a:gd name="T27" fmla="*/ 78 h 137"/>
                    <a:gd name="T28" fmla="*/ 90 w 217"/>
                    <a:gd name="T29" fmla="*/ 87 h 137"/>
                    <a:gd name="T30" fmla="*/ 26 w 217"/>
                    <a:gd name="T31" fmla="*/ 125 h 137"/>
                    <a:gd name="T32" fmla="*/ 7 w 217"/>
                    <a:gd name="T33" fmla="*/ 137 h 137"/>
                    <a:gd name="T34" fmla="*/ 0 w 217"/>
                    <a:gd name="T35" fmla="*/ 128 h 137"/>
                    <a:gd name="T36" fmla="*/ 20 w 217"/>
                    <a:gd name="T37" fmla="*/ 116 h 137"/>
                    <a:gd name="T38" fmla="*/ 26 w 217"/>
                    <a:gd name="T39" fmla="*/ 125 h 1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7"/>
                    <a:gd name="T61" fmla="*/ 0 h 137"/>
                    <a:gd name="T62" fmla="*/ 217 w 217"/>
                    <a:gd name="T63" fmla="*/ 137 h 1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7" h="137">
                      <a:moveTo>
                        <a:pt x="217" y="9"/>
                      </a:moveTo>
                      <a:lnTo>
                        <a:pt x="180" y="31"/>
                      </a:lnTo>
                      <a:lnTo>
                        <a:pt x="175" y="23"/>
                      </a:lnTo>
                      <a:lnTo>
                        <a:pt x="211" y="0"/>
                      </a:lnTo>
                      <a:lnTo>
                        <a:pt x="217" y="9"/>
                      </a:lnTo>
                      <a:close/>
                      <a:moveTo>
                        <a:pt x="153" y="48"/>
                      </a:moveTo>
                      <a:lnTo>
                        <a:pt x="117" y="71"/>
                      </a:lnTo>
                      <a:lnTo>
                        <a:pt x="112" y="62"/>
                      </a:lnTo>
                      <a:lnTo>
                        <a:pt x="148" y="40"/>
                      </a:lnTo>
                      <a:lnTo>
                        <a:pt x="153" y="48"/>
                      </a:lnTo>
                      <a:close/>
                      <a:moveTo>
                        <a:pt x="90" y="87"/>
                      </a:moveTo>
                      <a:lnTo>
                        <a:pt x="53" y="109"/>
                      </a:lnTo>
                      <a:lnTo>
                        <a:pt x="47" y="100"/>
                      </a:lnTo>
                      <a:lnTo>
                        <a:pt x="85" y="78"/>
                      </a:lnTo>
                      <a:lnTo>
                        <a:pt x="90" y="87"/>
                      </a:lnTo>
                      <a:close/>
                      <a:moveTo>
                        <a:pt x="26" y="125"/>
                      </a:moveTo>
                      <a:lnTo>
                        <a:pt x="7" y="137"/>
                      </a:lnTo>
                      <a:lnTo>
                        <a:pt x="0" y="128"/>
                      </a:lnTo>
                      <a:lnTo>
                        <a:pt x="20" y="116"/>
                      </a:lnTo>
                      <a:lnTo>
                        <a:pt x="26" y="125"/>
                      </a:lnTo>
                      <a:close/>
                    </a:path>
                  </a:pathLst>
                </a:custGeom>
                <a:solidFill>
                  <a:srgbClr val="000000"/>
                </a:solidFill>
                <a:ln w="1588" cmpd="sng">
                  <a:solidFill>
                    <a:srgbClr val="000000"/>
                  </a:solidFill>
                  <a:round/>
                  <a:headEnd/>
                  <a:tailEnd/>
                </a:ln>
              </p:spPr>
              <p:txBody>
                <a:bodyPr/>
                <a:lstStyle/>
                <a:p>
                  <a:endParaRPr lang="zh-CN" altLang="en-US"/>
                </a:p>
              </p:txBody>
            </p:sp>
            <p:sp>
              <p:nvSpPr>
                <p:cNvPr id="235065" name="Freeform 560"/>
                <p:cNvSpPr>
                  <a:spLocks noEditPoints="1"/>
                </p:cNvSpPr>
                <p:nvPr/>
              </p:nvSpPr>
              <p:spPr bwMode="auto">
                <a:xfrm>
                  <a:off x="570" y="338"/>
                  <a:ext cx="152" cy="346"/>
                </a:xfrm>
                <a:custGeom>
                  <a:avLst/>
                  <a:gdLst>
                    <a:gd name="T0" fmla="*/ 152 w 152"/>
                    <a:gd name="T1" fmla="*/ 3 h 346"/>
                    <a:gd name="T2" fmla="*/ 137 w 152"/>
                    <a:gd name="T3" fmla="*/ 42 h 346"/>
                    <a:gd name="T4" fmla="*/ 127 w 152"/>
                    <a:gd name="T5" fmla="*/ 38 h 346"/>
                    <a:gd name="T6" fmla="*/ 142 w 152"/>
                    <a:gd name="T7" fmla="*/ 0 h 346"/>
                    <a:gd name="T8" fmla="*/ 152 w 152"/>
                    <a:gd name="T9" fmla="*/ 3 h 346"/>
                    <a:gd name="T10" fmla="*/ 125 w 152"/>
                    <a:gd name="T11" fmla="*/ 70 h 346"/>
                    <a:gd name="T12" fmla="*/ 108 w 152"/>
                    <a:gd name="T13" fmla="*/ 108 h 346"/>
                    <a:gd name="T14" fmla="*/ 99 w 152"/>
                    <a:gd name="T15" fmla="*/ 104 h 346"/>
                    <a:gd name="T16" fmla="*/ 115 w 152"/>
                    <a:gd name="T17" fmla="*/ 66 h 346"/>
                    <a:gd name="T18" fmla="*/ 125 w 152"/>
                    <a:gd name="T19" fmla="*/ 70 h 346"/>
                    <a:gd name="T20" fmla="*/ 97 w 152"/>
                    <a:gd name="T21" fmla="*/ 136 h 346"/>
                    <a:gd name="T22" fmla="*/ 81 w 152"/>
                    <a:gd name="T23" fmla="*/ 175 h 346"/>
                    <a:gd name="T24" fmla="*/ 71 w 152"/>
                    <a:gd name="T25" fmla="*/ 171 h 346"/>
                    <a:gd name="T26" fmla="*/ 86 w 152"/>
                    <a:gd name="T27" fmla="*/ 133 h 346"/>
                    <a:gd name="T28" fmla="*/ 97 w 152"/>
                    <a:gd name="T29" fmla="*/ 136 h 346"/>
                    <a:gd name="T30" fmla="*/ 68 w 152"/>
                    <a:gd name="T31" fmla="*/ 204 h 346"/>
                    <a:gd name="T32" fmla="*/ 53 w 152"/>
                    <a:gd name="T33" fmla="*/ 242 h 346"/>
                    <a:gd name="T34" fmla="*/ 42 w 152"/>
                    <a:gd name="T35" fmla="*/ 237 h 346"/>
                    <a:gd name="T36" fmla="*/ 59 w 152"/>
                    <a:gd name="T37" fmla="*/ 199 h 346"/>
                    <a:gd name="T38" fmla="*/ 68 w 152"/>
                    <a:gd name="T39" fmla="*/ 204 h 346"/>
                    <a:gd name="T40" fmla="*/ 41 w 152"/>
                    <a:gd name="T41" fmla="*/ 271 h 346"/>
                    <a:gd name="T42" fmla="*/ 26 w 152"/>
                    <a:gd name="T43" fmla="*/ 309 h 346"/>
                    <a:gd name="T44" fmla="*/ 15 w 152"/>
                    <a:gd name="T45" fmla="*/ 305 h 346"/>
                    <a:gd name="T46" fmla="*/ 31 w 152"/>
                    <a:gd name="T47" fmla="*/ 267 h 346"/>
                    <a:gd name="T48" fmla="*/ 41 w 152"/>
                    <a:gd name="T49" fmla="*/ 271 h 346"/>
                    <a:gd name="T50" fmla="*/ 13 w 152"/>
                    <a:gd name="T51" fmla="*/ 337 h 346"/>
                    <a:gd name="T52" fmla="*/ 10 w 152"/>
                    <a:gd name="T53" fmla="*/ 346 h 346"/>
                    <a:gd name="T54" fmla="*/ 0 w 152"/>
                    <a:gd name="T55" fmla="*/ 342 h 346"/>
                    <a:gd name="T56" fmla="*/ 4 w 152"/>
                    <a:gd name="T57" fmla="*/ 334 h 346"/>
                    <a:gd name="T58" fmla="*/ 13 w 152"/>
                    <a:gd name="T59" fmla="*/ 337 h 3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2"/>
                    <a:gd name="T91" fmla="*/ 0 h 346"/>
                    <a:gd name="T92" fmla="*/ 152 w 152"/>
                    <a:gd name="T93" fmla="*/ 346 h 3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2" h="346">
                      <a:moveTo>
                        <a:pt x="152" y="3"/>
                      </a:moveTo>
                      <a:lnTo>
                        <a:pt x="137" y="42"/>
                      </a:lnTo>
                      <a:lnTo>
                        <a:pt x="127" y="38"/>
                      </a:lnTo>
                      <a:lnTo>
                        <a:pt x="142" y="0"/>
                      </a:lnTo>
                      <a:lnTo>
                        <a:pt x="152" y="3"/>
                      </a:lnTo>
                      <a:close/>
                      <a:moveTo>
                        <a:pt x="125" y="70"/>
                      </a:moveTo>
                      <a:lnTo>
                        <a:pt x="108" y="108"/>
                      </a:lnTo>
                      <a:lnTo>
                        <a:pt x="99" y="104"/>
                      </a:lnTo>
                      <a:lnTo>
                        <a:pt x="115" y="66"/>
                      </a:lnTo>
                      <a:lnTo>
                        <a:pt x="125" y="70"/>
                      </a:lnTo>
                      <a:close/>
                      <a:moveTo>
                        <a:pt x="97" y="136"/>
                      </a:moveTo>
                      <a:lnTo>
                        <a:pt x="81" y="175"/>
                      </a:lnTo>
                      <a:lnTo>
                        <a:pt x="71" y="171"/>
                      </a:lnTo>
                      <a:lnTo>
                        <a:pt x="86" y="133"/>
                      </a:lnTo>
                      <a:lnTo>
                        <a:pt x="97" y="136"/>
                      </a:lnTo>
                      <a:close/>
                      <a:moveTo>
                        <a:pt x="68" y="204"/>
                      </a:moveTo>
                      <a:lnTo>
                        <a:pt x="53" y="242"/>
                      </a:lnTo>
                      <a:lnTo>
                        <a:pt x="42" y="237"/>
                      </a:lnTo>
                      <a:lnTo>
                        <a:pt x="59" y="199"/>
                      </a:lnTo>
                      <a:lnTo>
                        <a:pt x="68" y="204"/>
                      </a:lnTo>
                      <a:close/>
                      <a:moveTo>
                        <a:pt x="41" y="271"/>
                      </a:moveTo>
                      <a:lnTo>
                        <a:pt x="26" y="309"/>
                      </a:lnTo>
                      <a:lnTo>
                        <a:pt x="15" y="305"/>
                      </a:lnTo>
                      <a:lnTo>
                        <a:pt x="31" y="267"/>
                      </a:lnTo>
                      <a:lnTo>
                        <a:pt x="41" y="271"/>
                      </a:lnTo>
                      <a:close/>
                      <a:moveTo>
                        <a:pt x="13" y="337"/>
                      </a:moveTo>
                      <a:lnTo>
                        <a:pt x="10" y="346"/>
                      </a:lnTo>
                      <a:lnTo>
                        <a:pt x="0" y="342"/>
                      </a:lnTo>
                      <a:lnTo>
                        <a:pt x="4" y="334"/>
                      </a:lnTo>
                      <a:lnTo>
                        <a:pt x="13" y="337"/>
                      </a:lnTo>
                      <a:close/>
                    </a:path>
                  </a:pathLst>
                </a:custGeom>
                <a:solidFill>
                  <a:srgbClr val="000000"/>
                </a:solidFill>
                <a:ln w="1588" cmpd="sng">
                  <a:solidFill>
                    <a:srgbClr val="000000"/>
                  </a:solidFill>
                  <a:round/>
                  <a:headEnd/>
                  <a:tailEnd/>
                </a:ln>
              </p:spPr>
              <p:txBody>
                <a:bodyPr/>
                <a:lstStyle/>
                <a:p>
                  <a:endParaRPr lang="zh-CN" altLang="en-US"/>
                </a:p>
              </p:txBody>
            </p:sp>
            <p:sp>
              <p:nvSpPr>
                <p:cNvPr id="235066" name="Freeform 561"/>
                <p:cNvSpPr>
                  <a:spLocks noEditPoints="1"/>
                </p:cNvSpPr>
                <p:nvPr/>
              </p:nvSpPr>
              <p:spPr bwMode="auto">
                <a:xfrm>
                  <a:off x="732" y="306"/>
                  <a:ext cx="67" cy="242"/>
                </a:xfrm>
                <a:custGeom>
                  <a:avLst/>
                  <a:gdLst>
                    <a:gd name="T0" fmla="*/ 45 w 67"/>
                    <a:gd name="T1" fmla="*/ 242 h 242"/>
                    <a:gd name="T2" fmla="*/ 10 w 67"/>
                    <a:gd name="T3" fmla="*/ 92 h 242"/>
                    <a:gd name="T4" fmla="*/ 31 w 67"/>
                    <a:gd name="T5" fmla="*/ 87 h 242"/>
                    <a:gd name="T6" fmla="*/ 67 w 67"/>
                    <a:gd name="T7" fmla="*/ 237 h 242"/>
                    <a:gd name="T8" fmla="*/ 45 w 67"/>
                    <a:gd name="T9" fmla="*/ 242 h 242"/>
                    <a:gd name="T10" fmla="*/ 2 w 67"/>
                    <a:gd name="T11" fmla="*/ 104 h 242"/>
                    <a:gd name="T12" fmla="*/ 0 w 67"/>
                    <a:gd name="T13" fmla="*/ 0 h 242"/>
                    <a:gd name="T14" fmla="*/ 43 w 67"/>
                    <a:gd name="T15" fmla="*/ 96 h 242"/>
                    <a:gd name="T16" fmla="*/ 2 w 67"/>
                    <a:gd name="T17" fmla="*/ 104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242"/>
                    <a:gd name="T29" fmla="*/ 67 w 67"/>
                    <a:gd name="T30" fmla="*/ 242 h 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242">
                      <a:moveTo>
                        <a:pt x="45" y="242"/>
                      </a:moveTo>
                      <a:lnTo>
                        <a:pt x="10" y="92"/>
                      </a:lnTo>
                      <a:lnTo>
                        <a:pt x="31" y="87"/>
                      </a:lnTo>
                      <a:lnTo>
                        <a:pt x="67" y="237"/>
                      </a:lnTo>
                      <a:lnTo>
                        <a:pt x="45" y="242"/>
                      </a:lnTo>
                      <a:close/>
                      <a:moveTo>
                        <a:pt x="2" y="104"/>
                      </a:moveTo>
                      <a:lnTo>
                        <a:pt x="0" y="0"/>
                      </a:lnTo>
                      <a:lnTo>
                        <a:pt x="43" y="96"/>
                      </a:lnTo>
                      <a:lnTo>
                        <a:pt x="2" y="104"/>
                      </a:lnTo>
                      <a:close/>
                    </a:path>
                  </a:pathLst>
                </a:custGeom>
                <a:solidFill>
                  <a:srgbClr val="FF0000"/>
                </a:solidFill>
                <a:ln w="1588" cmpd="sng">
                  <a:solidFill>
                    <a:srgbClr val="FF0000"/>
                  </a:solidFill>
                  <a:round/>
                  <a:headEnd/>
                  <a:tailEnd/>
                </a:ln>
              </p:spPr>
              <p:txBody>
                <a:bodyPr/>
                <a:lstStyle/>
                <a:p>
                  <a:endParaRPr lang="zh-CN" altLang="en-US"/>
                </a:p>
              </p:txBody>
            </p:sp>
            <p:sp>
              <p:nvSpPr>
                <p:cNvPr id="235067" name="Freeform 562"/>
                <p:cNvSpPr>
                  <a:spLocks noEditPoints="1"/>
                </p:cNvSpPr>
                <p:nvPr/>
              </p:nvSpPr>
              <p:spPr bwMode="auto">
                <a:xfrm>
                  <a:off x="1290" y="399"/>
                  <a:ext cx="777" cy="418"/>
                </a:xfrm>
                <a:custGeom>
                  <a:avLst/>
                  <a:gdLst>
                    <a:gd name="T0" fmla="*/ 697 w 777"/>
                    <a:gd name="T1" fmla="*/ 55 h 418"/>
                    <a:gd name="T2" fmla="*/ 11 w 777"/>
                    <a:gd name="T3" fmla="*/ 418 h 418"/>
                    <a:gd name="T4" fmla="*/ 0 w 777"/>
                    <a:gd name="T5" fmla="*/ 401 h 418"/>
                    <a:gd name="T6" fmla="*/ 686 w 777"/>
                    <a:gd name="T7" fmla="*/ 36 h 418"/>
                    <a:gd name="T8" fmla="*/ 697 w 777"/>
                    <a:gd name="T9" fmla="*/ 55 h 418"/>
                    <a:gd name="T10" fmla="*/ 672 w 777"/>
                    <a:gd name="T11" fmla="*/ 32 h 418"/>
                    <a:gd name="T12" fmla="*/ 777 w 777"/>
                    <a:gd name="T13" fmla="*/ 0 h 418"/>
                    <a:gd name="T14" fmla="*/ 693 w 777"/>
                    <a:gd name="T15" fmla="*/ 68 h 418"/>
                    <a:gd name="T16" fmla="*/ 672 w 777"/>
                    <a:gd name="T17" fmla="*/ 32 h 4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7"/>
                    <a:gd name="T28" fmla="*/ 0 h 418"/>
                    <a:gd name="T29" fmla="*/ 777 w 777"/>
                    <a:gd name="T30" fmla="*/ 418 h 4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7" h="418">
                      <a:moveTo>
                        <a:pt x="697" y="55"/>
                      </a:moveTo>
                      <a:lnTo>
                        <a:pt x="11" y="418"/>
                      </a:lnTo>
                      <a:lnTo>
                        <a:pt x="0" y="401"/>
                      </a:lnTo>
                      <a:lnTo>
                        <a:pt x="686" y="36"/>
                      </a:lnTo>
                      <a:lnTo>
                        <a:pt x="697" y="55"/>
                      </a:lnTo>
                      <a:close/>
                      <a:moveTo>
                        <a:pt x="672" y="32"/>
                      </a:moveTo>
                      <a:lnTo>
                        <a:pt x="777" y="0"/>
                      </a:lnTo>
                      <a:lnTo>
                        <a:pt x="693" y="68"/>
                      </a:lnTo>
                      <a:lnTo>
                        <a:pt x="672" y="32"/>
                      </a:lnTo>
                      <a:close/>
                    </a:path>
                  </a:pathLst>
                </a:custGeom>
                <a:solidFill>
                  <a:srgbClr val="993366"/>
                </a:solidFill>
                <a:ln w="1588" cmpd="sng">
                  <a:solidFill>
                    <a:srgbClr val="993366"/>
                  </a:solidFill>
                  <a:round/>
                  <a:headEnd/>
                  <a:tailEnd/>
                </a:ln>
              </p:spPr>
              <p:txBody>
                <a:bodyPr/>
                <a:lstStyle/>
                <a:p>
                  <a:endParaRPr lang="zh-CN" altLang="en-US"/>
                </a:p>
              </p:txBody>
            </p:sp>
            <p:sp>
              <p:nvSpPr>
                <p:cNvPr id="235068" name="Freeform 563"/>
                <p:cNvSpPr>
                  <a:spLocks noEditPoints="1"/>
                </p:cNvSpPr>
                <p:nvPr/>
              </p:nvSpPr>
              <p:spPr bwMode="auto">
                <a:xfrm>
                  <a:off x="1276" y="688"/>
                  <a:ext cx="43" cy="856"/>
                </a:xfrm>
                <a:custGeom>
                  <a:avLst/>
                  <a:gdLst>
                    <a:gd name="T0" fmla="*/ 33 w 43"/>
                    <a:gd name="T1" fmla="*/ 0 h 856"/>
                    <a:gd name="T2" fmla="*/ 33 w 43"/>
                    <a:gd name="T3" fmla="*/ 165 h 856"/>
                    <a:gd name="T4" fmla="*/ 11 w 43"/>
                    <a:gd name="T5" fmla="*/ 165 h 856"/>
                    <a:gd name="T6" fmla="*/ 11 w 43"/>
                    <a:gd name="T7" fmla="*/ 0 h 856"/>
                    <a:gd name="T8" fmla="*/ 33 w 43"/>
                    <a:gd name="T9" fmla="*/ 0 h 856"/>
                    <a:gd name="T10" fmla="*/ 33 w 43"/>
                    <a:gd name="T11" fmla="*/ 226 h 856"/>
                    <a:gd name="T12" fmla="*/ 33 w 43"/>
                    <a:gd name="T13" fmla="*/ 390 h 856"/>
                    <a:gd name="T14" fmla="*/ 11 w 43"/>
                    <a:gd name="T15" fmla="*/ 390 h 856"/>
                    <a:gd name="T16" fmla="*/ 11 w 43"/>
                    <a:gd name="T17" fmla="*/ 226 h 856"/>
                    <a:gd name="T18" fmla="*/ 33 w 43"/>
                    <a:gd name="T19" fmla="*/ 226 h 856"/>
                    <a:gd name="T20" fmla="*/ 33 w 43"/>
                    <a:gd name="T21" fmla="*/ 452 h 856"/>
                    <a:gd name="T22" fmla="*/ 33 w 43"/>
                    <a:gd name="T23" fmla="*/ 616 h 856"/>
                    <a:gd name="T24" fmla="*/ 11 w 43"/>
                    <a:gd name="T25" fmla="*/ 616 h 856"/>
                    <a:gd name="T26" fmla="*/ 11 w 43"/>
                    <a:gd name="T27" fmla="*/ 452 h 856"/>
                    <a:gd name="T28" fmla="*/ 33 w 43"/>
                    <a:gd name="T29" fmla="*/ 452 h 856"/>
                    <a:gd name="T30" fmla="*/ 33 w 43"/>
                    <a:gd name="T31" fmla="*/ 677 h 856"/>
                    <a:gd name="T32" fmla="*/ 33 w 43"/>
                    <a:gd name="T33" fmla="*/ 764 h 856"/>
                    <a:gd name="T34" fmla="*/ 11 w 43"/>
                    <a:gd name="T35" fmla="*/ 764 h 856"/>
                    <a:gd name="T36" fmla="*/ 11 w 43"/>
                    <a:gd name="T37" fmla="*/ 677 h 856"/>
                    <a:gd name="T38" fmla="*/ 33 w 43"/>
                    <a:gd name="T39" fmla="*/ 677 h 856"/>
                    <a:gd name="T40" fmla="*/ 43 w 43"/>
                    <a:gd name="T41" fmla="*/ 754 h 856"/>
                    <a:gd name="T42" fmla="*/ 22 w 43"/>
                    <a:gd name="T43" fmla="*/ 856 h 856"/>
                    <a:gd name="T44" fmla="*/ 0 w 43"/>
                    <a:gd name="T45" fmla="*/ 754 h 856"/>
                    <a:gd name="T46" fmla="*/ 43 w 43"/>
                    <a:gd name="T47" fmla="*/ 754 h 8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
                    <a:gd name="T73" fmla="*/ 0 h 856"/>
                    <a:gd name="T74" fmla="*/ 43 w 43"/>
                    <a:gd name="T75" fmla="*/ 856 h 8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 h="856">
                      <a:moveTo>
                        <a:pt x="33" y="0"/>
                      </a:moveTo>
                      <a:lnTo>
                        <a:pt x="33" y="165"/>
                      </a:lnTo>
                      <a:lnTo>
                        <a:pt x="11" y="165"/>
                      </a:lnTo>
                      <a:lnTo>
                        <a:pt x="11" y="0"/>
                      </a:lnTo>
                      <a:lnTo>
                        <a:pt x="33" y="0"/>
                      </a:lnTo>
                      <a:close/>
                      <a:moveTo>
                        <a:pt x="33" y="226"/>
                      </a:moveTo>
                      <a:lnTo>
                        <a:pt x="33" y="390"/>
                      </a:lnTo>
                      <a:lnTo>
                        <a:pt x="11" y="390"/>
                      </a:lnTo>
                      <a:lnTo>
                        <a:pt x="11" y="226"/>
                      </a:lnTo>
                      <a:lnTo>
                        <a:pt x="33" y="226"/>
                      </a:lnTo>
                      <a:close/>
                      <a:moveTo>
                        <a:pt x="33" y="452"/>
                      </a:moveTo>
                      <a:lnTo>
                        <a:pt x="33" y="616"/>
                      </a:lnTo>
                      <a:lnTo>
                        <a:pt x="11" y="616"/>
                      </a:lnTo>
                      <a:lnTo>
                        <a:pt x="11" y="452"/>
                      </a:lnTo>
                      <a:lnTo>
                        <a:pt x="33" y="452"/>
                      </a:lnTo>
                      <a:close/>
                      <a:moveTo>
                        <a:pt x="33" y="677"/>
                      </a:moveTo>
                      <a:lnTo>
                        <a:pt x="33" y="764"/>
                      </a:lnTo>
                      <a:lnTo>
                        <a:pt x="11" y="764"/>
                      </a:lnTo>
                      <a:lnTo>
                        <a:pt x="11" y="677"/>
                      </a:lnTo>
                      <a:lnTo>
                        <a:pt x="33" y="677"/>
                      </a:lnTo>
                      <a:close/>
                      <a:moveTo>
                        <a:pt x="43" y="754"/>
                      </a:moveTo>
                      <a:lnTo>
                        <a:pt x="22" y="856"/>
                      </a:lnTo>
                      <a:lnTo>
                        <a:pt x="0" y="754"/>
                      </a:lnTo>
                      <a:lnTo>
                        <a:pt x="43" y="754"/>
                      </a:lnTo>
                      <a:close/>
                    </a:path>
                  </a:pathLst>
                </a:custGeom>
                <a:solidFill>
                  <a:srgbClr val="0000FF"/>
                </a:solidFill>
                <a:ln w="0" cmpd="sng">
                  <a:solidFill>
                    <a:srgbClr val="0000FF"/>
                  </a:solidFill>
                  <a:round/>
                  <a:headEnd/>
                  <a:tailEnd/>
                </a:ln>
              </p:spPr>
              <p:txBody>
                <a:bodyPr/>
                <a:lstStyle/>
                <a:p>
                  <a:endParaRPr lang="zh-CN" altLang="en-US"/>
                </a:p>
              </p:txBody>
            </p:sp>
            <p:sp>
              <p:nvSpPr>
                <p:cNvPr id="235069" name="Freeform 564"/>
                <p:cNvSpPr>
                  <a:spLocks noEditPoints="1"/>
                </p:cNvSpPr>
                <p:nvPr/>
              </p:nvSpPr>
              <p:spPr bwMode="auto">
                <a:xfrm>
                  <a:off x="1297" y="797"/>
                  <a:ext cx="371" cy="568"/>
                </a:xfrm>
                <a:custGeom>
                  <a:avLst/>
                  <a:gdLst>
                    <a:gd name="T0" fmla="*/ 360 w 371"/>
                    <a:gd name="T1" fmla="*/ 568 h 568"/>
                    <a:gd name="T2" fmla="*/ 303 w 371"/>
                    <a:gd name="T3" fmla="*/ 481 h 568"/>
                    <a:gd name="T4" fmla="*/ 314 w 371"/>
                    <a:gd name="T5" fmla="*/ 475 h 568"/>
                    <a:gd name="T6" fmla="*/ 371 w 371"/>
                    <a:gd name="T7" fmla="*/ 562 h 568"/>
                    <a:gd name="T8" fmla="*/ 360 w 371"/>
                    <a:gd name="T9" fmla="*/ 568 h 568"/>
                    <a:gd name="T10" fmla="*/ 282 w 371"/>
                    <a:gd name="T11" fmla="*/ 449 h 568"/>
                    <a:gd name="T12" fmla="*/ 226 w 371"/>
                    <a:gd name="T13" fmla="*/ 360 h 568"/>
                    <a:gd name="T14" fmla="*/ 238 w 371"/>
                    <a:gd name="T15" fmla="*/ 354 h 568"/>
                    <a:gd name="T16" fmla="*/ 294 w 371"/>
                    <a:gd name="T17" fmla="*/ 441 h 568"/>
                    <a:gd name="T18" fmla="*/ 282 w 371"/>
                    <a:gd name="T19" fmla="*/ 449 h 568"/>
                    <a:gd name="T20" fmla="*/ 206 w 371"/>
                    <a:gd name="T21" fmla="*/ 328 h 568"/>
                    <a:gd name="T22" fmla="*/ 149 w 371"/>
                    <a:gd name="T23" fmla="*/ 241 h 568"/>
                    <a:gd name="T24" fmla="*/ 160 w 371"/>
                    <a:gd name="T25" fmla="*/ 233 h 568"/>
                    <a:gd name="T26" fmla="*/ 216 w 371"/>
                    <a:gd name="T27" fmla="*/ 321 h 568"/>
                    <a:gd name="T28" fmla="*/ 206 w 371"/>
                    <a:gd name="T29" fmla="*/ 328 h 568"/>
                    <a:gd name="T30" fmla="*/ 128 w 371"/>
                    <a:gd name="T31" fmla="*/ 207 h 568"/>
                    <a:gd name="T32" fmla="*/ 72 w 371"/>
                    <a:gd name="T33" fmla="*/ 120 h 568"/>
                    <a:gd name="T34" fmla="*/ 84 w 371"/>
                    <a:gd name="T35" fmla="*/ 112 h 568"/>
                    <a:gd name="T36" fmla="*/ 140 w 371"/>
                    <a:gd name="T37" fmla="*/ 200 h 568"/>
                    <a:gd name="T38" fmla="*/ 128 w 371"/>
                    <a:gd name="T39" fmla="*/ 207 h 568"/>
                    <a:gd name="T40" fmla="*/ 50 w 371"/>
                    <a:gd name="T41" fmla="*/ 87 h 568"/>
                    <a:gd name="T42" fmla="*/ 0 w 371"/>
                    <a:gd name="T43" fmla="*/ 8 h 568"/>
                    <a:gd name="T44" fmla="*/ 12 w 371"/>
                    <a:gd name="T45" fmla="*/ 0 h 568"/>
                    <a:gd name="T46" fmla="*/ 62 w 371"/>
                    <a:gd name="T47" fmla="*/ 80 h 568"/>
                    <a:gd name="T48" fmla="*/ 50 w 371"/>
                    <a:gd name="T49" fmla="*/ 87 h 5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1"/>
                    <a:gd name="T76" fmla="*/ 0 h 568"/>
                    <a:gd name="T77" fmla="*/ 371 w 371"/>
                    <a:gd name="T78" fmla="*/ 568 h 5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1" h="568">
                      <a:moveTo>
                        <a:pt x="360" y="568"/>
                      </a:moveTo>
                      <a:lnTo>
                        <a:pt x="303" y="481"/>
                      </a:lnTo>
                      <a:lnTo>
                        <a:pt x="314" y="475"/>
                      </a:lnTo>
                      <a:lnTo>
                        <a:pt x="371" y="562"/>
                      </a:lnTo>
                      <a:lnTo>
                        <a:pt x="360" y="568"/>
                      </a:lnTo>
                      <a:close/>
                      <a:moveTo>
                        <a:pt x="282" y="449"/>
                      </a:moveTo>
                      <a:lnTo>
                        <a:pt x="226" y="360"/>
                      </a:lnTo>
                      <a:lnTo>
                        <a:pt x="238" y="354"/>
                      </a:lnTo>
                      <a:lnTo>
                        <a:pt x="294" y="441"/>
                      </a:lnTo>
                      <a:lnTo>
                        <a:pt x="282" y="449"/>
                      </a:lnTo>
                      <a:close/>
                      <a:moveTo>
                        <a:pt x="206" y="328"/>
                      </a:moveTo>
                      <a:lnTo>
                        <a:pt x="149" y="241"/>
                      </a:lnTo>
                      <a:lnTo>
                        <a:pt x="160" y="233"/>
                      </a:lnTo>
                      <a:lnTo>
                        <a:pt x="216" y="321"/>
                      </a:lnTo>
                      <a:lnTo>
                        <a:pt x="206" y="328"/>
                      </a:lnTo>
                      <a:close/>
                      <a:moveTo>
                        <a:pt x="128" y="207"/>
                      </a:moveTo>
                      <a:lnTo>
                        <a:pt x="72" y="120"/>
                      </a:lnTo>
                      <a:lnTo>
                        <a:pt x="84" y="112"/>
                      </a:lnTo>
                      <a:lnTo>
                        <a:pt x="140" y="200"/>
                      </a:lnTo>
                      <a:lnTo>
                        <a:pt x="128" y="207"/>
                      </a:lnTo>
                      <a:close/>
                      <a:moveTo>
                        <a:pt x="50" y="87"/>
                      </a:moveTo>
                      <a:lnTo>
                        <a:pt x="0" y="8"/>
                      </a:lnTo>
                      <a:lnTo>
                        <a:pt x="12" y="0"/>
                      </a:lnTo>
                      <a:lnTo>
                        <a:pt x="62" y="80"/>
                      </a:lnTo>
                      <a:lnTo>
                        <a:pt x="50" y="87"/>
                      </a:lnTo>
                      <a:close/>
                    </a:path>
                  </a:pathLst>
                </a:custGeom>
                <a:solidFill>
                  <a:srgbClr val="993366"/>
                </a:solidFill>
                <a:ln w="1588" cmpd="sng">
                  <a:solidFill>
                    <a:srgbClr val="993366"/>
                  </a:solidFill>
                  <a:round/>
                  <a:headEnd/>
                  <a:tailEnd/>
                </a:ln>
              </p:spPr>
              <p:txBody>
                <a:bodyPr/>
                <a:lstStyle/>
                <a:p>
                  <a:endParaRPr lang="zh-CN" altLang="en-US"/>
                </a:p>
              </p:txBody>
            </p:sp>
            <p:sp>
              <p:nvSpPr>
                <p:cNvPr id="235070" name="Freeform 565"/>
                <p:cNvSpPr>
                  <a:spLocks/>
                </p:cNvSpPr>
                <p:nvPr/>
              </p:nvSpPr>
              <p:spPr bwMode="auto">
                <a:xfrm>
                  <a:off x="1302" y="680"/>
                  <a:ext cx="105" cy="74"/>
                </a:xfrm>
                <a:custGeom>
                  <a:avLst/>
                  <a:gdLst>
                    <a:gd name="T0" fmla="*/ 105 w 105"/>
                    <a:gd name="T1" fmla="*/ 74 h 74"/>
                    <a:gd name="T2" fmla="*/ 104 w 105"/>
                    <a:gd name="T3" fmla="*/ 68 h 74"/>
                    <a:gd name="T4" fmla="*/ 100 w 105"/>
                    <a:gd name="T5" fmla="*/ 62 h 74"/>
                    <a:gd name="T6" fmla="*/ 97 w 105"/>
                    <a:gd name="T7" fmla="*/ 56 h 74"/>
                    <a:gd name="T8" fmla="*/ 93 w 105"/>
                    <a:gd name="T9" fmla="*/ 50 h 74"/>
                    <a:gd name="T10" fmla="*/ 89 w 105"/>
                    <a:gd name="T11" fmla="*/ 45 h 74"/>
                    <a:gd name="T12" fmla="*/ 84 w 105"/>
                    <a:gd name="T13" fmla="*/ 38 h 74"/>
                    <a:gd name="T14" fmla="*/ 79 w 105"/>
                    <a:gd name="T15" fmla="*/ 33 h 74"/>
                    <a:gd name="T16" fmla="*/ 74 w 105"/>
                    <a:gd name="T17" fmla="*/ 29 h 74"/>
                    <a:gd name="T18" fmla="*/ 66 w 105"/>
                    <a:gd name="T19" fmla="*/ 21 h 74"/>
                    <a:gd name="T20" fmla="*/ 57 w 105"/>
                    <a:gd name="T21" fmla="*/ 16 h 74"/>
                    <a:gd name="T22" fmla="*/ 48 w 105"/>
                    <a:gd name="T23" fmla="*/ 11 h 74"/>
                    <a:gd name="T24" fmla="*/ 39 w 105"/>
                    <a:gd name="T25" fmla="*/ 6 h 74"/>
                    <a:gd name="T26" fmla="*/ 29 w 105"/>
                    <a:gd name="T27" fmla="*/ 4 h 74"/>
                    <a:gd name="T28" fmla="*/ 20 w 105"/>
                    <a:gd name="T29" fmla="*/ 1 h 74"/>
                    <a:gd name="T30" fmla="*/ 9 w 105"/>
                    <a:gd name="T31" fmla="*/ 0 h 74"/>
                    <a:gd name="T32" fmla="*/ 0 w 105"/>
                    <a:gd name="T33" fmla="*/ 0 h 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4"/>
                    <a:gd name="T53" fmla="*/ 105 w 105"/>
                    <a:gd name="T54" fmla="*/ 74 h 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4">
                      <a:moveTo>
                        <a:pt x="105" y="74"/>
                      </a:moveTo>
                      <a:lnTo>
                        <a:pt x="104" y="68"/>
                      </a:lnTo>
                      <a:lnTo>
                        <a:pt x="100" y="62"/>
                      </a:lnTo>
                      <a:lnTo>
                        <a:pt x="97" y="56"/>
                      </a:lnTo>
                      <a:lnTo>
                        <a:pt x="93" y="50"/>
                      </a:lnTo>
                      <a:lnTo>
                        <a:pt x="89" y="45"/>
                      </a:lnTo>
                      <a:lnTo>
                        <a:pt x="84" y="38"/>
                      </a:lnTo>
                      <a:lnTo>
                        <a:pt x="79" y="33"/>
                      </a:lnTo>
                      <a:lnTo>
                        <a:pt x="74" y="29"/>
                      </a:lnTo>
                      <a:lnTo>
                        <a:pt x="66" y="21"/>
                      </a:lnTo>
                      <a:lnTo>
                        <a:pt x="57" y="16"/>
                      </a:lnTo>
                      <a:lnTo>
                        <a:pt x="48" y="11"/>
                      </a:lnTo>
                      <a:lnTo>
                        <a:pt x="39" y="6"/>
                      </a:lnTo>
                      <a:lnTo>
                        <a:pt x="29" y="4"/>
                      </a:lnTo>
                      <a:lnTo>
                        <a:pt x="20" y="1"/>
                      </a:lnTo>
                      <a:lnTo>
                        <a:pt x="9" y="0"/>
                      </a:lnTo>
                      <a:lnTo>
                        <a:pt x="0" y="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071" name="Freeform 566"/>
                <p:cNvSpPr>
                  <a:spLocks/>
                </p:cNvSpPr>
                <p:nvPr/>
              </p:nvSpPr>
              <p:spPr bwMode="auto">
                <a:xfrm>
                  <a:off x="1187" y="683"/>
                  <a:ext cx="105" cy="72"/>
                </a:xfrm>
                <a:custGeom>
                  <a:avLst/>
                  <a:gdLst>
                    <a:gd name="T0" fmla="*/ 0 w 105"/>
                    <a:gd name="T1" fmla="*/ 72 h 72"/>
                    <a:gd name="T2" fmla="*/ 3 w 105"/>
                    <a:gd name="T3" fmla="*/ 66 h 72"/>
                    <a:gd name="T4" fmla="*/ 5 w 105"/>
                    <a:gd name="T5" fmla="*/ 60 h 72"/>
                    <a:gd name="T6" fmla="*/ 9 w 105"/>
                    <a:gd name="T7" fmla="*/ 54 h 72"/>
                    <a:gd name="T8" fmla="*/ 13 w 105"/>
                    <a:gd name="T9" fmla="*/ 48 h 72"/>
                    <a:gd name="T10" fmla="*/ 17 w 105"/>
                    <a:gd name="T11" fmla="*/ 43 h 72"/>
                    <a:gd name="T12" fmla="*/ 21 w 105"/>
                    <a:gd name="T13" fmla="*/ 37 h 72"/>
                    <a:gd name="T14" fmla="*/ 26 w 105"/>
                    <a:gd name="T15" fmla="*/ 32 h 72"/>
                    <a:gd name="T16" fmla="*/ 31 w 105"/>
                    <a:gd name="T17" fmla="*/ 27 h 72"/>
                    <a:gd name="T18" fmla="*/ 40 w 105"/>
                    <a:gd name="T19" fmla="*/ 21 h 72"/>
                    <a:gd name="T20" fmla="*/ 49 w 105"/>
                    <a:gd name="T21" fmla="*/ 14 h 72"/>
                    <a:gd name="T22" fmla="*/ 58 w 105"/>
                    <a:gd name="T23" fmla="*/ 10 h 72"/>
                    <a:gd name="T24" fmla="*/ 67 w 105"/>
                    <a:gd name="T25" fmla="*/ 6 h 72"/>
                    <a:gd name="T26" fmla="*/ 76 w 105"/>
                    <a:gd name="T27" fmla="*/ 2 h 72"/>
                    <a:gd name="T28" fmla="*/ 87 w 105"/>
                    <a:gd name="T29" fmla="*/ 1 h 72"/>
                    <a:gd name="T30" fmla="*/ 96 w 105"/>
                    <a:gd name="T31" fmla="*/ 0 h 72"/>
                    <a:gd name="T32" fmla="*/ 105 w 105"/>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2"/>
                    <a:gd name="T53" fmla="*/ 105 w 105"/>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2">
                      <a:moveTo>
                        <a:pt x="0" y="72"/>
                      </a:moveTo>
                      <a:lnTo>
                        <a:pt x="3" y="66"/>
                      </a:lnTo>
                      <a:lnTo>
                        <a:pt x="5" y="60"/>
                      </a:lnTo>
                      <a:lnTo>
                        <a:pt x="9" y="54"/>
                      </a:lnTo>
                      <a:lnTo>
                        <a:pt x="13" y="48"/>
                      </a:lnTo>
                      <a:lnTo>
                        <a:pt x="17" y="43"/>
                      </a:lnTo>
                      <a:lnTo>
                        <a:pt x="21" y="37"/>
                      </a:lnTo>
                      <a:lnTo>
                        <a:pt x="26" y="32"/>
                      </a:lnTo>
                      <a:lnTo>
                        <a:pt x="31" y="27"/>
                      </a:lnTo>
                      <a:lnTo>
                        <a:pt x="40" y="21"/>
                      </a:lnTo>
                      <a:lnTo>
                        <a:pt x="49" y="14"/>
                      </a:lnTo>
                      <a:lnTo>
                        <a:pt x="58" y="10"/>
                      </a:lnTo>
                      <a:lnTo>
                        <a:pt x="67" y="6"/>
                      </a:lnTo>
                      <a:lnTo>
                        <a:pt x="76" y="2"/>
                      </a:lnTo>
                      <a:lnTo>
                        <a:pt x="87" y="1"/>
                      </a:lnTo>
                      <a:lnTo>
                        <a:pt x="96" y="0"/>
                      </a:lnTo>
                      <a:lnTo>
                        <a:pt x="105" y="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072" name="Freeform 567"/>
                <p:cNvSpPr>
                  <a:spLocks/>
                </p:cNvSpPr>
                <p:nvPr/>
              </p:nvSpPr>
              <p:spPr bwMode="auto">
                <a:xfrm>
                  <a:off x="1306" y="933"/>
                  <a:ext cx="84" cy="13"/>
                </a:xfrm>
                <a:custGeom>
                  <a:avLst/>
                  <a:gdLst>
                    <a:gd name="T0" fmla="*/ 84 w 84"/>
                    <a:gd name="T1" fmla="*/ 0 h 13"/>
                    <a:gd name="T2" fmla="*/ 78 w 84"/>
                    <a:gd name="T3" fmla="*/ 2 h 13"/>
                    <a:gd name="T4" fmla="*/ 71 w 84"/>
                    <a:gd name="T5" fmla="*/ 6 h 13"/>
                    <a:gd name="T6" fmla="*/ 65 w 84"/>
                    <a:gd name="T7" fmla="*/ 8 h 13"/>
                    <a:gd name="T8" fmla="*/ 58 w 84"/>
                    <a:gd name="T9" fmla="*/ 10 h 13"/>
                    <a:gd name="T10" fmla="*/ 50 w 84"/>
                    <a:gd name="T11" fmla="*/ 11 h 13"/>
                    <a:gd name="T12" fmla="*/ 44 w 84"/>
                    <a:gd name="T13" fmla="*/ 12 h 13"/>
                    <a:gd name="T14" fmla="*/ 36 w 84"/>
                    <a:gd name="T15" fmla="*/ 13 h 13"/>
                    <a:gd name="T16" fmla="*/ 28 w 84"/>
                    <a:gd name="T17" fmla="*/ 13 h 13"/>
                    <a:gd name="T18" fmla="*/ 21 w 84"/>
                    <a:gd name="T19" fmla="*/ 13 h 13"/>
                    <a:gd name="T20" fmla="*/ 14 w 84"/>
                    <a:gd name="T21" fmla="*/ 12 h 13"/>
                    <a:gd name="T22" fmla="*/ 6 w 84"/>
                    <a:gd name="T23" fmla="*/ 11 h 13"/>
                    <a:gd name="T24" fmla="*/ 0 w 84"/>
                    <a:gd name="T25" fmla="*/ 1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13"/>
                    <a:gd name="T41" fmla="*/ 84 w 84"/>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13">
                      <a:moveTo>
                        <a:pt x="84" y="0"/>
                      </a:moveTo>
                      <a:lnTo>
                        <a:pt x="78" y="2"/>
                      </a:lnTo>
                      <a:lnTo>
                        <a:pt x="71" y="6"/>
                      </a:lnTo>
                      <a:lnTo>
                        <a:pt x="65" y="8"/>
                      </a:lnTo>
                      <a:lnTo>
                        <a:pt x="58" y="10"/>
                      </a:lnTo>
                      <a:lnTo>
                        <a:pt x="50" y="11"/>
                      </a:lnTo>
                      <a:lnTo>
                        <a:pt x="44" y="12"/>
                      </a:lnTo>
                      <a:lnTo>
                        <a:pt x="36" y="13"/>
                      </a:lnTo>
                      <a:lnTo>
                        <a:pt x="28" y="13"/>
                      </a:lnTo>
                      <a:lnTo>
                        <a:pt x="21" y="13"/>
                      </a:lnTo>
                      <a:lnTo>
                        <a:pt x="14" y="12"/>
                      </a:lnTo>
                      <a:lnTo>
                        <a:pt x="6" y="11"/>
                      </a:lnTo>
                      <a:lnTo>
                        <a:pt x="0" y="1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073" name="Rectangle 568"/>
                <p:cNvSpPr>
                  <a:spLocks noChangeArrowheads="1"/>
                </p:cNvSpPr>
                <p:nvPr/>
              </p:nvSpPr>
              <p:spPr bwMode="auto">
                <a:xfrm>
                  <a:off x="1196" y="627"/>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5074" name="Rectangle 569"/>
                <p:cNvSpPr>
                  <a:spLocks noChangeArrowheads="1"/>
                </p:cNvSpPr>
                <p:nvPr/>
              </p:nvSpPr>
              <p:spPr bwMode="auto">
                <a:xfrm>
                  <a:off x="1129" y="538"/>
                  <a:ext cx="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5075" name="Rectangle 570"/>
                <p:cNvSpPr>
                  <a:spLocks noChangeArrowheads="1"/>
                </p:cNvSpPr>
                <p:nvPr/>
              </p:nvSpPr>
              <p:spPr bwMode="auto">
                <a:xfrm>
                  <a:off x="1397" y="632"/>
                  <a:ext cx="2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5076" name="Rectangle 571"/>
                <p:cNvSpPr>
                  <a:spLocks noChangeArrowheads="1"/>
                </p:cNvSpPr>
                <p:nvPr/>
              </p:nvSpPr>
              <p:spPr bwMode="auto">
                <a:xfrm>
                  <a:off x="1327" y="543"/>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5077" name="Rectangle 572"/>
                <p:cNvSpPr>
                  <a:spLocks noChangeArrowheads="1"/>
                </p:cNvSpPr>
                <p:nvPr/>
              </p:nvSpPr>
              <p:spPr bwMode="auto">
                <a:xfrm>
                  <a:off x="1382" y="1048"/>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5078" name="Rectangle 573"/>
                <p:cNvSpPr>
                  <a:spLocks noChangeArrowheads="1"/>
                </p:cNvSpPr>
                <p:nvPr/>
              </p:nvSpPr>
              <p:spPr bwMode="auto">
                <a:xfrm>
                  <a:off x="1314" y="959"/>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5079" name="Rectangle 574"/>
                <p:cNvSpPr>
                  <a:spLocks noChangeArrowheads="1"/>
                </p:cNvSpPr>
                <p:nvPr/>
              </p:nvSpPr>
              <p:spPr bwMode="auto">
                <a:xfrm>
                  <a:off x="1218" y="1421"/>
                  <a:ext cx="4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z</a:t>
                  </a:r>
                  <a:endParaRPr lang="zh-CN" altLang="zh-CN" sz="2800">
                    <a:solidFill>
                      <a:srgbClr val="000000"/>
                    </a:solidFill>
                  </a:endParaRPr>
                </a:p>
              </p:txBody>
            </p:sp>
            <p:sp>
              <p:nvSpPr>
                <p:cNvPr id="235080" name="Rectangle 575"/>
                <p:cNvSpPr>
                  <a:spLocks noChangeArrowheads="1"/>
                </p:cNvSpPr>
                <p:nvPr/>
              </p:nvSpPr>
              <p:spPr bwMode="auto">
                <a:xfrm>
                  <a:off x="2529" y="775"/>
                  <a:ext cx="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x</a:t>
                  </a:r>
                  <a:endParaRPr lang="zh-CN" altLang="zh-CN" sz="2800">
                    <a:solidFill>
                      <a:srgbClr val="000000"/>
                    </a:solidFill>
                  </a:endParaRPr>
                </a:p>
              </p:txBody>
            </p:sp>
            <p:sp>
              <p:nvSpPr>
                <p:cNvPr id="235081" name="Rectangle 576"/>
                <p:cNvSpPr>
                  <a:spLocks noChangeArrowheads="1"/>
                </p:cNvSpPr>
                <p:nvPr/>
              </p:nvSpPr>
              <p:spPr bwMode="auto">
                <a:xfrm>
                  <a:off x="909" y="1105"/>
                  <a:ext cx="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y</a:t>
                  </a:r>
                  <a:endParaRPr lang="zh-CN" altLang="zh-CN" sz="2800">
                    <a:solidFill>
                      <a:srgbClr val="000000"/>
                    </a:solidFill>
                  </a:endParaRPr>
                </a:p>
              </p:txBody>
            </p:sp>
            <p:sp>
              <p:nvSpPr>
                <p:cNvPr id="235082" name="Rectangle 577"/>
                <p:cNvSpPr>
                  <a:spLocks noChangeArrowheads="1"/>
                </p:cNvSpPr>
                <p:nvPr/>
              </p:nvSpPr>
              <p:spPr bwMode="auto">
                <a:xfrm>
                  <a:off x="680" y="288"/>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5083" name="Rectangle 578"/>
                <p:cNvSpPr>
                  <a:spLocks noChangeArrowheads="1"/>
                </p:cNvSpPr>
                <p:nvPr/>
              </p:nvSpPr>
              <p:spPr bwMode="auto">
                <a:xfrm>
                  <a:off x="596" y="212"/>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084" name="Rectangle 579"/>
                <p:cNvSpPr>
                  <a:spLocks noChangeArrowheads="1"/>
                </p:cNvSpPr>
                <p:nvPr/>
              </p:nvSpPr>
              <p:spPr bwMode="auto">
                <a:xfrm>
                  <a:off x="1085" y="212"/>
                  <a:ext cx="4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5085" name="Rectangle 580"/>
                <p:cNvSpPr>
                  <a:spLocks noChangeArrowheads="1"/>
                </p:cNvSpPr>
                <p:nvPr/>
              </p:nvSpPr>
              <p:spPr bwMode="auto">
                <a:xfrm>
                  <a:off x="1055" y="212"/>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5086" name="Rectangle 581"/>
                <p:cNvSpPr>
                  <a:spLocks noChangeArrowheads="1"/>
                </p:cNvSpPr>
                <p:nvPr/>
              </p:nvSpPr>
              <p:spPr bwMode="auto">
                <a:xfrm>
                  <a:off x="970" y="135"/>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087" name="Rectangle 582"/>
                <p:cNvSpPr>
                  <a:spLocks noChangeArrowheads="1"/>
                </p:cNvSpPr>
                <p:nvPr/>
              </p:nvSpPr>
              <p:spPr bwMode="auto">
                <a:xfrm>
                  <a:off x="534" y="728"/>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5088" name="Rectangle 583"/>
                <p:cNvSpPr>
                  <a:spLocks noChangeArrowheads="1"/>
                </p:cNvSpPr>
                <p:nvPr/>
              </p:nvSpPr>
              <p:spPr bwMode="auto">
                <a:xfrm>
                  <a:off x="559" y="721"/>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5089" name="Rectangle 584"/>
                <p:cNvSpPr>
                  <a:spLocks noChangeArrowheads="1"/>
                </p:cNvSpPr>
                <p:nvPr/>
              </p:nvSpPr>
              <p:spPr bwMode="auto">
                <a:xfrm>
                  <a:off x="449" y="651"/>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090" name="Rectangle 585"/>
                <p:cNvSpPr>
                  <a:spLocks noChangeArrowheads="1"/>
                </p:cNvSpPr>
                <p:nvPr/>
              </p:nvSpPr>
              <p:spPr bwMode="auto">
                <a:xfrm>
                  <a:off x="-11" y="471"/>
                  <a:ext cx="9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latin typeface="宋体" panose="02010600030101010101" pitchFamily="2" charset="-122"/>
                    </a:rPr>
                    <a:t>incident wave</a:t>
                  </a:r>
                  <a:endParaRPr lang="zh-CN" altLang="zh-CN" sz="1600">
                    <a:solidFill>
                      <a:srgbClr val="000000"/>
                    </a:solidFill>
                  </a:endParaRPr>
                </a:p>
              </p:txBody>
            </p:sp>
            <p:sp>
              <p:nvSpPr>
                <p:cNvPr id="235091" name="Rectangle 586"/>
                <p:cNvSpPr>
                  <a:spLocks noChangeArrowheads="1"/>
                </p:cNvSpPr>
                <p:nvPr/>
              </p:nvSpPr>
              <p:spPr bwMode="auto">
                <a:xfrm>
                  <a:off x="431" y="465"/>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5092" name="Rectangle 587"/>
                <p:cNvSpPr>
                  <a:spLocks noChangeArrowheads="1"/>
                </p:cNvSpPr>
                <p:nvPr/>
              </p:nvSpPr>
              <p:spPr bwMode="auto">
                <a:xfrm>
                  <a:off x="1798" y="230"/>
                  <a:ext cx="9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latin typeface="Times New Roman" panose="02020603050405020304" pitchFamily="18" charset="0"/>
                    </a:rPr>
                    <a:t>reflected wave </a:t>
                  </a:r>
                  <a:endParaRPr lang="zh-CN" altLang="zh-CN" sz="1600">
                    <a:solidFill>
                      <a:srgbClr val="000000"/>
                    </a:solidFill>
                  </a:endParaRPr>
                </a:p>
              </p:txBody>
            </p:sp>
            <p:sp>
              <p:nvSpPr>
                <p:cNvPr id="235093" name="Rectangle 588"/>
                <p:cNvSpPr>
                  <a:spLocks noChangeArrowheads="1"/>
                </p:cNvSpPr>
                <p:nvPr/>
              </p:nvSpPr>
              <p:spPr bwMode="auto">
                <a:xfrm>
                  <a:off x="2130" y="224"/>
                  <a:ext cx="2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5094" name="Rectangle 589"/>
                <p:cNvSpPr>
                  <a:spLocks noChangeArrowheads="1"/>
                </p:cNvSpPr>
                <p:nvPr/>
              </p:nvSpPr>
              <p:spPr bwMode="auto">
                <a:xfrm>
                  <a:off x="1371" y="1488"/>
                  <a:ext cx="10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1600">
                      <a:solidFill>
                        <a:srgbClr val="000000"/>
                      </a:solidFill>
                      <a:latin typeface="宋体" panose="02010600030101010101" pitchFamily="2" charset="-122"/>
                    </a:rPr>
                    <a:t>transmitted wave</a:t>
                  </a:r>
                  <a:endParaRPr lang="zh-CN" altLang="zh-CN" sz="1600">
                    <a:solidFill>
                      <a:srgbClr val="000000"/>
                    </a:solidFill>
                  </a:endParaRPr>
                </a:p>
              </p:txBody>
            </p:sp>
            <p:sp>
              <p:nvSpPr>
                <p:cNvPr id="235095" name="Rectangle 590"/>
                <p:cNvSpPr>
                  <a:spLocks noChangeArrowheads="1"/>
                </p:cNvSpPr>
                <p:nvPr/>
              </p:nvSpPr>
              <p:spPr bwMode="auto">
                <a:xfrm>
                  <a:off x="2113" y="1291"/>
                  <a:ext cx="2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5096" name="Rectangle 591"/>
                <p:cNvSpPr>
                  <a:spLocks noChangeArrowheads="1"/>
                </p:cNvSpPr>
                <p:nvPr/>
              </p:nvSpPr>
              <p:spPr bwMode="auto">
                <a:xfrm>
                  <a:off x="52" y="871"/>
                  <a:ext cx="7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rPr>
                    <a:t>interface</a:t>
                  </a:r>
                  <a:endParaRPr lang="zh-CN" altLang="zh-CN" sz="1600">
                    <a:solidFill>
                      <a:srgbClr val="000000"/>
                    </a:solidFill>
                  </a:endParaRPr>
                </a:p>
              </p:txBody>
            </p:sp>
            <p:sp>
              <p:nvSpPr>
                <p:cNvPr id="235097" name="Rectangle 592"/>
                <p:cNvSpPr>
                  <a:spLocks noChangeArrowheads="1"/>
                </p:cNvSpPr>
                <p:nvPr/>
              </p:nvSpPr>
              <p:spPr bwMode="auto">
                <a:xfrm>
                  <a:off x="602" y="865"/>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5098" name="Rectangle 593"/>
                <p:cNvSpPr>
                  <a:spLocks noChangeArrowheads="1"/>
                </p:cNvSpPr>
                <p:nvPr/>
              </p:nvSpPr>
              <p:spPr bwMode="auto">
                <a:xfrm>
                  <a:off x="54" y="70"/>
                  <a:ext cx="13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rPr>
                    <a:t>Plane of incidence</a:t>
                  </a:r>
                  <a:endParaRPr lang="zh-CN" altLang="zh-CN" sz="1600">
                    <a:solidFill>
                      <a:srgbClr val="000000"/>
                    </a:solidFill>
                  </a:endParaRPr>
                </a:p>
              </p:txBody>
            </p:sp>
            <p:sp>
              <p:nvSpPr>
                <p:cNvPr id="235099" name="Rectangle 594"/>
                <p:cNvSpPr>
                  <a:spLocks noChangeArrowheads="1"/>
                </p:cNvSpPr>
                <p:nvPr/>
              </p:nvSpPr>
              <p:spPr bwMode="auto">
                <a:xfrm>
                  <a:off x="602" y="64"/>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5100" name="Freeform 595"/>
                <p:cNvSpPr>
                  <a:spLocks noEditPoints="1"/>
                </p:cNvSpPr>
                <p:nvPr/>
              </p:nvSpPr>
              <p:spPr bwMode="auto">
                <a:xfrm>
                  <a:off x="1618" y="531"/>
                  <a:ext cx="194" cy="171"/>
                </a:xfrm>
                <a:custGeom>
                  <a:avLst/>
                  <a:gdLst>
                    <a:gd name="T0" fmla="*/ 194 w 194"/>
                    <a:gd name="T1" fmla="*/ 16 h 171"/>
                    <a:gd name="T2" fmla="*/ 79 w 194"/>
                    <a:gd name="T3" fmla="*/ 116 h 171"/>
                    <a:gd name="T4" fmla="*/ 64 w 194"/>
                    <a:gd name="T5" fmla="*/ 101 h 171"/>
                    <a:gd name="T6" fmla="*/ 178 w 194"/>
                    <a:gd name="T7" fmla="*/ 0 h 171"/>
                    <a:gd name="T8" fmla="*/ 194 w 194"/>
                    <a:gd name="T9" fmla="*/ 16 h 171"/>
                    <a:gd name="T10" fmla="*/ 94 w 194"/>
                    <a:gd name="T11" fmla="*/ 116 h 171"/>
                    <a:gd name="T12" fmla="*/ 0 w 194"/>
                    <a:gd name="T13" fmla="*/ 171 h 171"/>
                    <a:gd name="T14" fmla="*/ 64 w 194"/>
                    <a:gd name="T15" fmla="*/ 86 h 171"/>
                    <a:gd name="T16" fmla="*/ 94 w 194"/>
                    <a:gd name="T17" fmla="*/ 116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4"/>
                    <a:gd name="T28" fmla="*/ 0 h 171"/>
                    <a:gd name="T29" fmla="*/ 194 w 194"/>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4" h="171">
                      <a:moveTo>
                        <a:pt x="194" y="16"/>
                      </a:moveTo>
                      <a:lnTo>
                        <a:pt x="79" y="116"/>
                      </a:lnTo>
                      <a:lnTo>
                        <a:pt x="64" y="101"/>
                      </a:lnTo>
                      <a:lnTo>
                        <a:pt x="178" y="0"/>
                      </a:lnTo>
                      <a:lnTo>
                        <a:pt x="194" y="16"/>
                      </a:lnTo>
                      <a:close/>
                      <a:moveTo>
                        <a:pt x="94" y="116"/>
                      </a:moveTo>
                      <a:lnTo>
                        <a:pt x="0" y="171"/>
                      </a:lnTo>
                      <a:lnTo>
                        <a:pt x="64" y="86"/>
                      </a:lnTo>
                      <a:lnTo>
                        <a:pt x="94" y="116"/>
                      </a:lnTo>
                      <a:close/>
                    </a:path>
                  </a:pathLst>
                </a:custGeom>
                <a:solidFill>
                  <a:srgbClr val="FF00FF"/>
                </a:solidFill>
                <a:ln w="1588" cmpd="sng">
                  <a:solidFill>
                    <a:srgbClr val="FF00FF"/>
                  </a:solidFill>
                  <a:round/>
                  <a:headEnd/>
                  <a:tailEnd/>
                </a:ln>
              </p:spPr>
              <p:txBody>
                <a:bodyPr/>
                <a:lstStyle/>
                <a:p>
                  <a:endParaRPr lang="zh-CN" altLang="en-US"/>
                </a:p>
              </p:txBody>
            </p:sp>
            <p:sp>
              <p:nvSpPr>
                <p:cNvPr id="235101" name="Freeform 596"/>
                <p:cNvSpPr>
                  <a:spLocks noEditPoints="1"/>
                </p:cNvSpPr>
                <p:nvPr/>
              </p:nvSpPr>
              <p:spPr bwMode="auto">
                <a:xfrm>
                  <a:off x="1624" y="280"/>
                  <a:ext cx="175" cy="276"/>
                </a:xfrm>
                <a:custGeom>
                  <a:avLst/>
                  <a:gdLst>
                    <a:gd name="T0" fmla="*/ 58 w 175"/>
                    <a:gd name="T1" fmla="*/ 75 h 276"/>
                    <a:gd name="T2" fmla="*/ 175 w 175"/>
                    <a:gd name="T3" fmla="*/ 265 h 276"/>
                    <a:gd name="T4" fmla="*/ 157 w 175"/>
                    <a:gd name="T5" fmla="*/ 276 h 276"/>
                    <a:gd name="T6" fmla="*/ 39 w 175"/>
                    <a:gd name="T7" fmla="*/ 85 h 276"/>
                    <a:gd name="T8" fmla="*/ 58 w 175"/>
                    <a:gd name="T9" fmla="*/ 75 h 276"/>
                    <a:gd name="T10" fmla="*/ 35 w 175"/>
                    <a:gd name="T11" fmla="*/ 100 h 276"/>
                    <a:gd name="T12" fmla="*/ 0 w 175"/>
                    <a:gd name="T13" fmla="*/ 0 h 276"/>
                    <a:gd name="T14" fmla="*/ 73 w 175"/>
                    <a:gd name="T15" fmla="*/ 79 h 276"/>
                    <a:gd name="T16" fmla="*/ 35 w 175"/>
                    <a:gd name="T17" fmla="*/ 100 h 2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
                    <a:gd name="T28" fmla="*/ 0 h 276"/>
                    <a:gd name="T29" fmla="*/ 175 w 175"/>
                    <a:gd name="T30" fmla="*/ 276 h 2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 h="276">
                      <a:moveTo>
                        <a:pt x="58" y="75"/>
                      </a:moveTo>
                      <a:lnTo>
                        <a:pt x="175" y="265"/>
                      </a:lnTo>
                      <a:lnTo>
                        <a:pt x="157" y="276"/>
                      </a:lnTo>
                      <a:lnTo>
                        <a:pt x="39" y="85"/>
                      </a:lnTo>
                      <a:lnTo>
                        <a:pt x="58" y="75"/>
                      </a:lnTo>
                      <a:close/>
                      <a:moveTo>
                        <a:pt x="35" y="100"/>
                      </a:moveTo>
                      <a:lnTo>
                        <a:pt x="0" y="0"/>
                      </a:lnTo>
                      <a:lnTo>
                        <a:pt x="73" y="79"/>
                      </a:lnTo>
                      <a:lnTo>
                        <a:pt x="35" y="100"/>
                      </a:lnTo>
                      <a:close/>
                    </a:path>
                  </a:pathLst>
                </a:custGeom>
                <a:solidFill>
                  <a:srgbClr val="FF00FF"/>
                </a:solidFill>
                <a:ln w="1588" cmpd="sng">
                  <a:solidFill>
                    <a:srgbClr val="FF00FF"/>
                  </a:solidFill>
                  <a:round/>
                  <a:headEnd/>
                  <a:tailEnd/>
                </a:ln>
              </p:spPr>
              <p:txBody>
                <a:bodyPr/>
                <a:lstStyle/>
                <a:p>
                  <a:endParaRPr lang="zh-CN" altLang="en-US"/>
                </a:p>
              </p:txBody>
            </p:sp>
            <p:sp>
              <p:nvSpPr>
                <p:cNvPr id="235102" name="Freeform 597"/>
                <p:cNvSpPr>
                  <a:spLocks noEditPoints="1"/>
                </p:cNvSpPr>
                <p:nvPr/>
              </p:nvSpPr>
              <p:spPr bwMode="auto">
                <a:xfrm>
                  <a:off x="1464" y="465"/>
                  <a:ext cx="153" cy="223"/>
                </a:xfrm>
                <a:custGeom>
                  <a:avLst/>
                  <a:gdLst>
                    <a:gd name="T0" fmla="*/ 9 w 153"/>
                    <a:gd name="T1" fmla="*/ 0 h 223"/>
                    <a:gd name="T2" fmla="*/ 32 w 153"/>
                    <a:gd name="T3" fmla="*/ 34 h 223"/>
                    <a:gd name="T4" fmla="*/ 23 w 153"/>
                    <a:gd name="T5" fmla="*/ 40 h 223"/>
                    <a:gd name="T6" fmla="*/ 0 w 153"/>
                    <a:gd name="T7" fmla="*/ 6 h 223"/>
                    <a:gd name="T8" fmla="*/ 9 w 153"/>
                    <a:gd name="T9" fmla="*/ 0 h 223"/>
                    <a:gd name="T10" fmla="*/ 49 w 153"/>
                    <a:gd name="T11" fmla="*/ 60 h 223"/>
                    <a:gd name="T12" fmla="*/ 72 w 153"/>
                    <a:gd name="T13" fmla="*/ 96 h 223"/>
                    <a:gd name="T14" fmla="*/ 63 w 153"/>
                    <a:gd name="T15" fmla="*/ 101 h 223"/>
                    <a:gd name="T16" fmla="*/ 40 w 153"/>
                    <a:gd name="T17" fmla="*/ 66 h 223"/>
                    <a:gd name="T18" fmla="*/ 49 w 153"/>
                    <a:gd name="T19" fmla="*/ 60 h 223"/>
                    <a:gd name="T20" fmla="*/ 89 w 153"/>
                    <a:gd name="T21" fmla="*/ 122 h 223"/>
                    <a:gd name="T22" fmla="*/ 112 w 153"/>
                    <a:gd name="T23" fmla="*/ 156 h 223"/>
                    <a:gd name="T24" fmla="*/ 103 w 153"/>
                    <a:gd name="T25" fmla="*/ 161 h 223"/>
                    <a:gd name="T26" fmla="*/ 80 w 153"/>
                    <a:gd name="T27" fmla="*/ 127 h 223"/>
                    <a:gd name="T28" fmla="*/ 89 w 153"/>
                    <a:gd name="T29" fmla="*/ 122 h 223"/>
                    <a:gd name="T30" fmla="*/ 129 w 153"/>
                    <a:gd name="T31" fmla="*/ 182 h 223"/>
                    <a:gd name="T32" fmla="*/ 153 w 153"/>
                    <a:gd name="T33" fmla="*/ 216 h 223"/>
                    <a:gd name="T34" fmla="*/ 143 w 153"/>
                    <a:gd name="T35" fmla="*/ 223 h 223"/>
                    <a:gd name="T36" fmla="*/ 120 w 153"/>
                    <a:gd name="T37" fmla="*/ 188 h 223"/>
                    <a:gd name="T38" fmla="*/ 129 w 153"/>
                    <a:gd name="T39" fmla="*/ 182 h 2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3"/>
                    <a:gd name="T61" fmla="*/ 0 h 223"/>
                    <a:gd name="T62" fmla="*/ 153 w 153"/>
                    <a:gd name="T63" fmla="*/ 223 h 2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3" h="223">
                      <a:moveTo>
                        <a:pt x="9" y="0"/>
                      </a:moveTo>
                      <a:lnTo>
                        <a:pt x="32" y="34"/>
                      </a:lnTo>
                      <a:lnTo>
                        <a:pt x="23" y="40"/>
                      </a:lnTo>
                      <a:lnTo>
                        <a:pt x="0" y="6"/>
                      </a:lnTo>
                      <a:lnTo>
                        <a:pt x="9" y="0"/>
                      </a:lnTo>
                      <a:close/>
                      <a:moveTo>
                        <a:pt x="49" y="60"/>
                      </a:moveTo>
                      <a:lnTo>
                        <a:pt x="72" y="96"/>
                      </a:lnTo>
                      <a:lnTo>
                        <a:pt x="63" y="101"/>
                      </a:lnTo>
                      <a:lnTo>
                        <a:pt x="40" y="66"/>
                      </a:lnTo>
                      <a:lnTo>
                        <a:pt x="49" y="60"/>
                      </a:lnTo>
                      <a:close/>
                      <a:moveTo>
                        <a:pt x="89" y="122"/>
                      </a:moveTo>
                      <a:lnTo>
                        <a:pt x="112" y="156"/>
                      </a:lnTo>
                      <a:lnTo>
                        <a:pt x="103" y="161"/>
                      </a:lnTo>
                      <a:lnTo>
                        <a:pt x="80" y="127"/>
                      </a:lnTo>
                      <a:lnTo>
                        <a:pt x="89" y="122"/>
                      </a:lnTo>
                      <a:close/>
                      <a:moveTo>
                        <a:pt x="129" y="182"/>
                      </a:moveTo>
                      <a:lnTo>
                        <a:pt x="153" y="216"/>
                      </a:lnTo>
                      <a:lnTo>
                        <a:pt x="143" y="223"/>
                      </a:lnTo>
                      <a:lnTo>
                        <a:pt x="120" y="188"/>
                      </a:lnTo>
                      <a:lnTo>
                        <a:pt x="129" y="182"/>
                      </a:lnTo>
                      <a:close/>
                    </a:path>
                  </a:pathLst>
                </a:custGeom>
                <a:solidFill>
                  <a:srgbClr val="000000"/>
                </a:solidFill>
                <a:ln w="1588" cmpd="sng">
                  <a:solidFill>
                    <a:srgbClr val="000000"/>
                  </a:solidFill>
                  <a:round/>
                  <a:headEnd/>
                  <a:tailEnd/>
                </a:ln>
              </p:spPr>
              <p:txBody>
                <a:bodyPr/>
                <a:lstStyle/>
                <a:p>
                  <a:endParaRPr lang="zh-CN" altLang="en-US"/>
                </a:p>
              </p:txBody>
            </p:sp>
            <p:sp>
              <p:nvSpPr>
                <p:cNvPr id="235103" name="Freeform 598"/>
                <p:cNvSpPr>
                  <a:spLocks noEditPoints="1"/>
                </p:cNvSpPr>
                <p:nvPr/>
              </p:nvSpPr>
              <p:spPr bwMode="auto">
                <a:xfrm>
                  <a:off x="1441" y="283"/>
                  <a:ext cx="203" cy="169"/>
                </a:xfrm>
                <a:custGeom>
                  <a:avLst/>
                  <a:gdLst>
                    <a:gd name="T0" fmla="*/ 203 w 203"/>
                    <a:gd name="T1" fmla="*/ 8 h 169"/>
                    <a:gd name="T2" fmla="*/ 170 w 203"/>
                    <a:gd name="T3" fmla="*/ 35 h 169"/>
                    <a:gd name="T4" fmla="*/ 164 w 203"/>
                    <a:gd name="T5" fmla="*/ 26 h 169"/>
                    <a:gd name="T6" fmla="*/ 196 w 203"/>
                    <a:gd name="T7" fmla="*/ 0 h 169"/>
                    <a:gd name="T8" fmla="*/ 203 w 203"/>
                    <a:gd name="T9" fmla="*/ 8 h 169"/>
                    <a:gd name="T10" fmla="*/ 146 w 203"/>
                    <a:gd name="T11" fmla="*/ 55 h 169"/>
                    <a:gd name="T12" fmla="*/ 113 w 203"/>
                    <a:gd name="T13" fmla="*/ 82 h 169"/>
                    <a:gd name="T14" fmla="*/ 107 w 203"/>
                    <a:gd name="T15" fmla="*/ 74 h 169"/>
                    <a:gd name="T16" fmla="*/ 139 w 203"/>
                    <a:gd name="T17" fmla="*/ 47 h 169"/>
                    <a:gd name="T18" fmla="*/ 146 w 203"/>
                    <a:gd name="T19" fmla="*/ 55 h 169"/>
                    <a:gd name="T20" fmla="*/ 89 w 203"/>
                    <a:gd name="T21" fmla="*/ 102 h 169"/>
                    <a:gd name="T22" fmla="*/ 56 w 203"/>
                    <a:gd name="T23" fmla="*/ 129 h 169"/>
                    <a:gd name="T24" fmla="*/ 49 w 203"/>
                    <a:gd name="T25" fmla="*/ 121 h 169"/>
                    <a:gd name="T26" fmla="*/ 82 w 203"/>
                    <a:gd name="T27" fmla="*/ 94 h 169"/>
                    <a:gd name="T28" fmla="*/ 89 w 203"/>
                    <a:gd name="T29" fmla="*/ 102 h 169"/>
                    <a:gd name="T30" fmla="*/ 32 w 203"/>
                    <a:gd name="T31" fmla="*/ 148 h 169"/>
                    <a:gd name="T32" fmla="*/ 6 w 203"/>
                    <a:gd name="T33" fmla="*/ 169 h 169"/>
                    <a:gd name="T34" fmla="*/ 0 w 203"/>
                    <a:gd name="T35" fmla="*/ 162 h 169"/>
                    <a:gd name="T36" fmla="*/ 24 w 203"/>
                    <a:gd name="T37" fmla="*/ 141 h 169"/>
                    <a:gd name="T38" fmla="*/ 32 w 203"/>
                    <a:gd name="T39" fmla="*/ 148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169"/>
                    <a:gd name="T62" fmla="*/ 203 w 203"/>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169">
                      <a:moveTo>
                        <a:pt x="203" y="8"/>
                      </a:moveTo>
                      <a:lnTo>
                        <a:pt x="170" y="35"/>
                      </a:lnTo>
                      <a:lnTo>
                        <a:pt x="164" y="26"/>
                      </a:lnTo>
                      <a:lnTo>
                        <a:pt x="196" y="0"/>
                      </a:lnTo>
                      <a:lnTo>
                        <a:pt x="203" y="8"/>
                      </a:lnTo>
                      <a:close/>
                      <a:moveTo>
                        <a:pt x="146" y="55"/>
                      </a:moveTo>
                      <a:lnTo>
                        <a:pt x="113" y="82"/>
                      </a:lnTo>
                      <a:lnTo>
                        <a:pt x="107" y="74"/>
                      </a:lnTo>
                      <a:lnTo>
                        <a:pt x="139" y="47"/>
                      </a:lnTo>
                      <a:lnTo>
                        <a:pt x="146" y="55"/>
                      </a:lnTo>
                      <a:close/>
                      <a:moveTo>
                        <a:pt x="89" y="102"/>
                      </a:moveTo>
                      <a:lnTo>
                        <a:pt x="56" y="129"/>
                      </a:lnTo>
                      <a:lnTo>
                        <a:pt x="49" y="121"/>
                      </a:lnTo>
                      <a:lnTo>
                        <a:pt x="82" y="94"/>
                      </a:lnTo>
                      <a:lnTo>
                        <a:pt x="89" y="102"/>
                      </a:lnTo>
                      <a:close/>
                      <a:moveTo>
                        <a:pt x="32" y="148"/>
                      </a:moveTo>
                      <a:lnTo>
                        <a:pt x="6" y="169"/>
                      </a:lnTo>
                      <a:lnTo>
                        <a:pt x="0" y="162"/>
                      </a:lnTo>
                      <a:lnTo>
                        <a:pt x="24" y="141"/>
                      </a:lnTo>
                      <a:lnTo>
                        <a:pt x="32" y="148"/>
                      </a:lnTo>
                      <a:close/>
                    </a:path>
                  </a:pathLst>
                </a:custGeom>
                <a:solidFill>
                  <a:srgbClr val="000000"/>
                </a:solidFill>
                <a:ln w="1588" cmpd="sng">
                  <a:solidFill>
                    <a:srgbClr val="000000"/>
                  </a:solidFill>
                  <a:round/>
                  <a:headEnd/>
                  <a:tailEnd/>
                </a:ln>
              </p:spPr>
              <p:txBody>
                <a:bodyPr/>
                <a:lstStyle/>
                <a:p>
                  <a:endParaRPr lang="zh-CN" altLang="en-US"/>
                </a:p>
              </p:txBody>
            </p:sp>
            <p:sp>
              <p:nvSpPr>
                <p:cNvPr id="235104" name="Freeform 599"/>
                <p:cNvSpPr>
                  <a:spLocks noEditPoints="1"/>
                </p:cNvSpPr>
                <p:nvPr/>
              </p:nvSpPr>
              <p:spPr bwMode="auto">
                <a:xfrm>
                  <a:off x="1459" y="444"/>
                  <a:ext cx="321" cy="113"/>
                </a:xfrm>
                <a:custGeom>
                  <a:avLst/>
                  <a:gdLst>
                    <a:gd name="T0" fmla="*/ 314 w 321"/>
                    <a:gd name="T1" fmla="*/ 113 h 113"/>
                    <a:gd name="T2" fmla="*/ 89 w 321"/>
                    <a:gd name="T3" fmla="*/ 39 h 113"/>
                    <a:gd name="T4" fmla="*/ 95 w 321"/>
                    <a:gd name="T5" fmla="*/ 19 h 113"/>
                    <a:gd name="T6" fmla="*/ 321 w 321"/>
                    <a:gd name="T7" fmla="*/ 93 h 113"/>
                    <a:gd name="T8" fmla="*/ 314 w 321"/>
                    <a:gd name="T9" fmla="*/ 113 h 113"/>
                    <a:gd name="T10" fmla="*/ 95 w 321"/>
                    <a:gd name="T11" fmla="*/ 53 h 113"/>
                    <a:gd name="T12" fmla="*/ 0 w 321"/>
                    <a:gd name="T13" fmla="*/ 0 h 113"/>
                    <a:gd name="T14" fmla="*/ 110 w 321"/>
                    <a:gd name="T15" fmla="*/ 13 h 113"/>
                    <a:gd name="T16" fmla="*/ 95 w 321"/>
                    <a:gd name="T17" fmla="*/ 53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1"/>
                    <a:gd name="T28" fmla="*/ 0 h 113"/>
                    <a:gd name="T29" fmla="*/ 321 w 321"/>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1" h="113">
                      <a:moveTo>
                        <a:pt x="314" y="113"/>
                      </a:moveTo>
                      <a:lnTo>
                        <a:pt x="89" y="39"/>
                      </a:lnTo>
                      <a:lnTo>
                        <a:pt x="95" y="19"/>
                      </a:lnTo>
                      <a:lnTo>
                        <a:pt x="321" y="93"/>
                      </a:lnTo>
                      <a:lnTo>
                        <a:pt x="314" y="113"/>
                      </a:lnTo>
                      <a:close/>
                      <a:moveTo>
                        <a:pt x="95" y="53"/>
                      </a:moveTo>
                      <a:lnTo>
                        <a:pt x="0" y="0"/>
                      </a:lnTo>
                      <a:lnTo>
                        <a:pt x="110" y="13"/>
                      </a:lnTo>
                      <a:lnTo>
                        <a:pt x="95" y="53"/>
                      </a:lnTo>
                      <a:close/>
                    </a:path>
                  </a:pathLst>
                </a:custGeom>
                <a:solidFill>
                  <a:srgbClr val="FF0000"/>
                </a:solidFill>
                <a:ln w="1588" cmpd="sng">
                  <a:solidFill>
                    <a:srgbClr val="FF0000"/>
                  </a:solidFill>
                  <a:round/>
                  <a:headEnd/>
                  <a:tailEnd/>
                </a:ln>
              </p:spPr>
              <p:txBody>
                <a:bodyPr/>
                <a:lstStyle/>
                <a:p>
                  <a:endParaRPr lang="zh-CN" altLang="en-US"/>
                </a:p>
              </p:txBody>
            </p:sp>
            <p:sp>
              <p:nvSpPr>
                <p:cNvPr id="235105" name="Freeform 600"/>
                <p:cNvSpPr>
                  <a:spLocks noEditPoints="1"/>
                </p:cNvSpPr>
                <p:nvPr/>
              </p:nvSpPr>
              <p:spPr bwMode="auto">
                <a:xfrm>
                  <a:off x="1329" y="1116"/>
                  <a:ext cx="192" cy="196"/>
                </a:xfrm>
                <a:custGeom>
                  <a:avLst/>
                  <a:gdLst>
                    <a:gd name="T0" fmla="*/ 192 w 192"/>
                    <a:gd name="T1" fmla="*/ 14 h 196"/>
                    <a:gd name="T2" fmla="*/ 46 w 192"/>
                    <a:gd name="T3" fmla="*/ 165 h 196"/>
                    <a:gd name="T4" fmla="*/ 29 w 192"/>
                    <a:gd name="T5" fmla="*/ 152 h 196"/>
                    <a:gd name="T6" fmla="*/ 176 w 192"/>
                    <a:gd name="T7" fmla="*/ 0 h 196"/>
                    <a:gd name="T8" fmla="*/ 192 w 192"/>
                    <a:gd name="T9" fmla="*/ 14 h 196"/>
                    <a:gd name="T10" fmla="*/ 60 w 192"/>
                    <a:gd name="T11" fmla="*/ 165 h 196"/>
                    <a:gd name="T12" fmla="*/ 0 w 192"/>
                    <a:gd name="T13" fmla="*/ 196 h 196"/>
                    <a:gd name="T14" fmla="*/ 29 w 192"/>
                    <a:gd name="T15" fmla="*/ 137 h 196"/>
                    <a:gd name="T16" fmla="*/ 60 w 192"/>
                    <a:gd name="T17" fmla="*/ 165 h 1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96"/>
                    <a:gd name="T29" fmla="*/ 192 w 192"/>
                    <a:gd name="T30" fmla="*/ 196 h 1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96">
                      <a:moveTo>
                        <a:pt x="192" y="14"/>
                      </a:moveTo>
                      <a:lnTo>
                        <a:pt x="46" y="165"/>
                      </a:lnTo>
                      <a:lnTo>
                        <a:pt x="29" y="152"/>
                      </a:lnTo>
                      <a:lnTo>
                        <a:pt x="176" y="0"/>
                      </a:lnTo>
                      <a:lnTo>
                        <a:pt x="192" y="14"/>
                      </a:lnTo>
                      <a:close/>
                      <a:moveTo>
                        <a:pt x="60" y="165"/>
                      </a:moveTo>
                      <a:lnTo>
                        <a:pt x="0" y="196"/>
                      </a:lnTo>
                      <a:lnTo>
                        <a:pt x="29" y="137"/>
                      </a:lnTo>
                      <a:lnTo>
                        <a:pt x="60" y="165"/>
                      </a:lnTo>
                      <a:close/>
                    </a:path>
                  </a:pathLst>
                </a:custGeom>
                <a:solidFill>
                  <a:srgbClr val="FF00FF"/>
                </a:solidFill>
                <a:ln w="1588" cmpd="sng">
                  <a:solidFill>
                    <a:srgbClr val="FF00FF"/>
                  </a:solidFill>
                  <a:round/>
                  <a:headEnd/>
                  <a:tailEnd/>
                </a:ln>
              </p:spPr>
              <p:txBody>
                <a:bodyPr/>
                <a:lstStyle/>
                <a:p>
                  <a:endParaRPr lang="zh-CN" altLang="en-US"/>
                </a:p>
              </p:txBody>
            </p:sp>
            <p:sp>
              <p:nvSpPr>
                <p:cNvPr id="235106" name="Freeform 601"/>
                <p:cNvSpPr>
                  <a:spLocks noEditPoints="1"/>
                </p:cNvSpPr>
                <p:nvPr/>
              </p:nvSpPr>
              <p:spPr bwMode="auto">
                <a:xfrm>
                  <a:off x="1512" y="992"/>
                  <a:ext cx="315" cy="140"/>
                </a:xfrm>
                <a:custGeom>
                  <a:avLst/>
                  <a:gdLst>
                    <a:gd name="T0" fmla="*/ 231 w 315"/>
                    <a:gd name="T1" fmla="*/ 47 h 140"/>
                    <a:gd name="T2" fmla="*/ 9 w 315"/>
                    <a:gd name="T3" fmla="*/ 140 h 140"/>
                    <a:gd name="T4" fmla="*/ 0 w 315"/>
                    <a:gd name="T5" fmla="*/ 122 h 140"/>
                    <a:gd name="T6" fmla="*/ 224 w 315"/>
                    <a:gd name="T7" fmla="*/ 28 h 140"/>
                    <a:gd name="T8" fmla="*/ 231 w 315"/>
                    <a:gd name="T9" fmla="*/ 47 h 140"/>
                    <a:gd name="T10" fmla="*/ 209 w 315"/>
                    <a:gd name="T11" fmla="*/ 23 h 140"/>
                    <a:gd name="T12" fmla="*/ 315 w 315"/>
                    <a:gd name="T13" fmla="*/ 0 h 140"/>
                    <a:gd name="T14" fmla="*/ 226 w 315"/>
                    <a:gd name="T15" fmla="*/ 60 h 140"/>
                    <a:gd name="T16" fmla="*/ 209 w 315"/>
                    <a:gd name="T17" fmla="*/ 23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5"/>
                    <a:gd name="T28" fmla="*/ 0 h 140"/>
                    <a:gd name="T29" fmla="*/ 315 w 315"/>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5" h="140">
                      <a:moveTo>
                        <a:pt x="231" y="47"/>
                      </a:moveTo>
                      <a:lnTo>
                        <a:pt x="9" y="140"/>
                      </a:lnTo>
                      <a:lnTo>
                        <a:pt x="0" y="122"/>
                      </a:lnTo>
                      <a:lnTo>
                        <a:pt x="224" y="28"/>
                      </a:lnTo>
                      <a:lnTo>
                        <a:pt x="231" y="47"/>
                      </a:lnTo>
                      <a:close/>
                      <a:moveTo>
                        <a:pt x="209" y="23"/>
                      </a:moveTo>
                      <a:lnTo>
                        <a:pt x="315" y="0"/>
                      </a:lnTo>
                      <a:lnTo>
                        <a:pt x="226" y="60"/>
                      </a:lnTo>
                      <a:lnTo>
                        <a:pt x="209" y="23"/>
                      </a:lnTo>
                      <a:close/>
                    </a:path>
                  </a:pathLst>
                </a:custGeom>
                <a:solidFill>
                  <a:srgbClr val="FF00FF"/>
                </a:solidFill>
                <a:ln w="1588" cmpd="sng">
                  <a:solidFill>
                    <a:srgbClr val="FF00FF"/>
                  </a:solidFill>
                  <a:round/>
                  <a:headEnd/>
                  <a:tailEnd/>
                </a:ln>
              </p:spPr>
              <p:txBody>
                <a:bodyPr/>
                <a:lstStyle/>
                <a:p>
                  <a:endParaRPr lang="zh-CN" altLang="en-US"/>
                </a:p>
              </p:txBody>
            </p:sp>
            <p:sp>
              <p:nvSpPr>
                <p:cNvPr id="235107" name="Freeform 602"/>
                <p:cNvSpPr>
                  <a:spLocks noEditPoints="1"/>
                </p:cNvSpPr>
                <p:nvPr/>
              </p:nvSpPr>
              <p:spPr bwMode="auto">
                <a:xfrm>
                  <a:off x="1496" y="1111"/>
                  <a:ext cx="198" cy="69"/>
                </a:xfrm>
                <a:custGeom>
                  <a:avLst/>
                  <a:gdLst>
                    <a:gd name="T0" fmla="*/ 7 w 198"/>
                    <a:gd name="T1" fmla="*/ 0 h 69"/>
                    <a:gd name="T2" fmla="*/ 149 w 198"/>
                    <a:gd name="T3" fmla="*/ 44 h 69"/>
                    <a:gd name="T4" fmla="*/ 143 w 198"/>
                    <a:gd name="T5" fmla="*/ 63 h 69"/>
                    <a:gd name="T6" fmla="*/ 0 w 198"/>
                    <a:gd name="T7" fmla="*/ 20 h 69"/>
                    <a:gd name="T8" fmla="*/ 7 w 198"/>
                    <a:gd name="T9" fmla="*/ 0 h 69"/>
                    <a:gd name="T10" fmla="*/ 143 w 198"/>
                    <a:gd name="T11" fmla="*/ 31 h 69"/>
                    <a:gd name="T12" fmla="*/ 198 w 198"/>
                    <a:gd name="T13" fmla="*/ 68 h 69"/>
                    <a:gd name="T14" fmla="*/ 130 w 198"/>
                    <a:gd name="T15" fmla="*/ 69 h 69"/>
                    <a:gd name="T16" fmla="*/ 143 w 198"/>
                    <a:gd name="T17" fmla="*/ 31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
                    <a:gd name="T28" fmla="*/ 0 h 69"/>
                    <a:gd name="T29" fmla="*/ 198 w 198"/>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 h="69">
                      <a:moveTo>
                        <a:pt x="7" y="0"/>
                      </a:moveTo>
                      <a:lnTo>
                        <a:pt x="149" y="44"/>
                      </a:lnTo>
                      <a:lnTo>
                        <a:pt x="143" y="63"/>
                      </a:lnTo>
                      <a:lnTo>
                        <a:pt x="0" y="20"/>
                      </a:lnTo>
                      <a:lnTo>
                        <a:pt x="7" y="0"/>
                      </a:lnTo>
                      <a:close/>
                      <a:moveTo>
                        <a:pt x="143" y="31"/>
                      </a:moveTo>
                      <a:lnTo>
                        <a:pt x="198" y="68"/>
                      </a:lnTo>
                      <a:lnTo>
                        <a:pt x="130" y="69"/>
                      </a:lnTo>
                      <a:lnTo>
                        <a:pt x="143" y="31"/>
                      </a:lnTo>
                      <a:close/>
                    </a:path>
                  </a:pathLst>
                </a:custGeom>
                <a:solidFill>
                  <a:srgbClr val="FF0000"/>
                </a:solidFill>
                <a:ln w="1588" cmpd="sng">
                  <a:solidFill>
                    <a:srgbClr val="FF0000"/>
                  </a:solidFill>
                  <a:round/>
                  <a:headEnd/>
                  <a:tailEnd/>
                </a:ln>
              </p:spPr>
              <p:txBody>
                <a:bodyPr/>
                <a:lstStyle/>
                <a:p>
                  <a:endParaRPr lang="zh-CN" altLang="en-US"/>
                </a:p>
              </p:txBody>
            </p:sp>
            <p:sp>
              <p:nvSpPr>
                <p:cNvPr id="235108" name="Freeform 603"/>
                <p:cNvSpPr>
                  <a:spLocks noEditPoints="1"/>
                </p:cNvSpPr>
                <p:nvPr/>
              </p:nvSpPr>
              <p:spPr bwMode="auto">
                <a:xfrm>
                  <a:off x="1349" y="1189"/>
                  <a:ext cx="302" cy="134"/>
                </a:xfrm>
                <a:custGeom>
                  <a:avLst/>
                  <a:gdLst>
                    <a:gd name="T0" fmla="*/ 248 w 302"/>
                    <a:gd name="T1" fmla="*/ 30 h 134"/>
                    <a:gd name="T2" fmla="*/ 246 w 302"/>
                    <a:gd name="T3" fmla="*/ 30 h 134"/>
                    <a:gd name="T4" fmla="*/ 243 w 302"/>
                    <a:gd name="T5" fmla="*/ 27 h 134"/>
                    <a:gd name="T6" fmla="*/ 243 w 302"/>
                    <a:gd name="T7" fmla="*/ 25 h 134"/>
                    <a:gd name="T8" fmla="*/ 246 w 302"/>
                    <a:gd name="T9" fmla="*/ 22 h 134"/>
                    <a:gd name="T10" fmla="*/ 299 w 302"/>
                    <a:gd name="T11" fmla="*/ 0 h 134"/>
                    <a:gd name="T12" fmla="*/ 301 w 302"/>
                    <a:gd name="T13" fmla="*/ 1 h 134"/>
                    <a:gd name="T14" fmla="*/ 302 w 302"/>
                    <a:gd name="T15" fmla="*/ 4 h 134"/>
                    <a:gd name="T16" fmla="*/ 301 w 302"/>
                    <a:gd name="T17" fmla="*/ 6 h 134"/>
                    <a:gd name="T18" fmla="*/ 300 w 302"/>
                    <a:gd name="T19" fmla="*/ 7 h 134"/>
                    <a:gd name="T20" fmla="*/ 168 w 302"/>
                    <a:gd name="T21" fmla="*/ 64 h 134"/>
                    <a:gd name="T22" fmla="*/ 164 w 302"/>
                    <a:gd name="T23" fmla="*/ 64 h 134"/>
                    <a:gd name="T24" fmla="*/ 161 w 302"/>
                    <a:gd name="T25" fmla="*/ 63 h 134"/>
                    <a:gd name="T26" fmla="*/ 161 w 302"/>
                    <a:gd name="T27" fmla="*/ 59 h 134"/>
                    <a:gd name="T28" fmla="*/ 164 w 302"/>
                    <a:gd name="T29" fmla="*/ 57 h 134"/>
                    <a:gd name="T30" fmla="*/ 217 w 302"/>
                    <a:gd name="T31" fmla="*/ 35 h 134"/>
                    <a:gd name="T32" fmla="*/ 220 w 302"/>
                    <a:gd name="T33" fmla="*/ 36 h 134"/>
                    <a:gd name="T34" fmla="*/ 221 w 302"/>
                    <a:gd name="T35" fmla="*/ 38 h 134"/>
                    <a:gd name="T36" fmla="*/ 220 w 302"/>
                    <a:gd name="T37" fmla="*/ 41 h 134"/>
                    <a:gd name="T38" fmla="*/ 218 w 302"/>
                    <a:gd name="T39" fmla="*/ 42 h 134"/>
                    <a:gd name="T40" fmla="*/ 86 w 302"/>
                    <a:gd name="T41" fmla="*/ 99 h 134"/>
                    <a:gd name="T42" fmla="*/ 82 w 302"/>
                    <a:gd name="T43" fmla="*/ 99 h 134"/>
                    <a:gd name="T44" fmla="*/ 81 w 302"/>
                    <a:gd name="T45" fmla="*/ 97 h 134"/>
                    <a:gd name="T46" fmla="*/ 81 w 302"/>
                    <a:gd name="T47" fmla="*/ 94 h 134"/>
                    <a:gd name="T48" fmla="*/ 82 w 302"/>
                    <a:gd name="T49" fmla="*/ 92 h 134"/>
                    <a:gd name="T50" fmla="*/ 136 w 302"/>
                    <a:gd name="T51" fmla="*/ 69 h 134"/>
                    <a:gd name="T52" fmla="*/ 139 w 302"/>
                    <a:gd name="T53" fmla="*/ 70 h 134"/>
                    <a:gd name="T54" fmla="*/ 141 w 302"/>
                    <a:gd name="T55" fmla="*/ 73 h 134"/>
                    <a:gd name="T56" fmla="*/ 139 w 302"/>
                    <a:gd name="T57" fmla="*/ 76 h 134"/>
                    <a:gd name="T58" fmla="*/ 138 w 302"/>
                    <a:gd name="T59" fmla="*/ 76 h 134"/>
                    <a:gd name="T60" fmla="*/ 5 w 302"/>
                    <a:gd name="T61" fmla="*/ 134 h 134"/>
                    <a:gd name="T62" fmla="*/ 2 w 302"/>
                    <a:gd name="T63" fmla="*/ 134 h 134"/>
                    <a:gd name="T64" fmla="*/ 0 w 302"/>
                    <a:gd name="T65" fmla="*/ 132 h 134"/>
                    <a:gd name="T66" fmla="*/ 0 w 302"/>
                    <a:gd name="T67" fmla="*/ 129 h 134"/>
                    <a:gd name="T68" fmla="*/ 2 w 302"/>
                    <a:gd name="T69" fmla="*/ 127 h 134"/>
                    <a:gd name="T70" fmla="*/ 55 w 302"/>
                    <a:gd name="T71" fmla="*/ 105 h 134"/>
                    <a:gd name="T72" fmla="*/ 58 w 302"/>
                    <a:gd name="T73" fmla="*/ 106 h 134"/>
                    <a:gd name="T74" fmla="*/ 59 w 302"/>
                    <a:gd name="T75" fmla="*/ 109 h 134"/>
                    <a:gd name="T76" fmla="*/ 58 w 302"/>
                    <a:gd name="T77" fmla="*/ 111 h 134"/>
                    <a:gd name="T78" fmla="*/ 57 w 302"/>
                    <a:gd name="T79" fmla="*/ 112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2"/>
                    <a:gd name="T121" fmla="*/ 0 h 134"/>
                    <a:gd name="T122" fmla="*/ 302 w 302"/>
                    <a:gd name="T123" fmla="*/ 134 h 1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2" h="134">
                      <a:moveTo>
                        <a:pt x="300" y="7"/>
                      </a:moveTo>
                      <a:lnTo>
                        <a:pt x="248" y="30"/>
                      </a:lnTo>
                      <a:lnTo>
                        <a:pt x="247" y="30"/>
                      </a:lnTo>
                      <a:lnTo>
                        <a:pt x="246" y="30"/>
                      </a:lnTo>
                      <a:lnTo>
                        <a:pt x="244" y="28"/>
                      </a:lnTo>
                      <a:lnTo>
                        <a:pt x="243" y="27"/>
                      </a:lnTo>
                      <a:lnTo>
                        <a:pt x="243" y="26"/>
                      </a:lnTo>
                      <a:lnTo>
                        <a:pt x="243" y="25"/>
                      </a:lnTo>
                      <a:lnTo>
                        <a:pt x="244" y="23"/>
                      </a:lnTo>
                      <a:lnTo>
                        <a:pt x="246" y="22"/>
                      </a:lnTo>
                      <a:lnTo>
                        <a:pt x="296" y="0"/>
                      </a:lnTo>
                      <a:lnTo>
                        <a:pt x="299" y="0"/>
                      </a:lnTo>
                      <a:lnTo>
                        <a:pt x="300" y="0"/>
                      </a:lnTo>
                      <a:lnTo>
                        <a:pt x="301" y="1"/>
                      </a:lnTo>
                      <a:lnTo>
                        <a:pt x="302" y="3"/>
                      </a:lnTo>
                      <a:lnTo>
                        <a:pt x="302" y="4"/>
                      </a:lnTo>
                      <a:lnTo>
                        <a:pt x="302" y="5"/>
                      </a:lnTo>
                      <a:lnTo>
                        <a:pt x="301" y="6"/>
                      </a:lnTo>
                      <a:lnTo>
                        <a:pt x="300" y="7"/>
                      </a:lnTo>
                      <a:close/>
                      <a:moveTo>
                        <a:pt x="218" y="42"/>
                      </a:moveTo>
                      <a:lnTo>
                        <a:pt x="168" y="64"/>
                      </a:lnTo>
                      <a:lnTo>
                        <a:pt x="165" y="64"/>
                      </a:lnTo>
                      <a:lnTo>
                        <a:pt x="164" y="64"/>
                      </a:lnTo>
                      <a:lnTo>
                        <a:pt x="163" y="64"/>
                      </a:lnTo>
                      <a:lnTo>
                        <a:pt x="161" y="63"/>
                      </a:lnTo>
                      <a:lnTo>
                        <a:pt x="161" y="60"/>
                      </a:lnTo>
                      <a:lnTo>
                        <a:pt x="161" y="59"/>
                      </a:lnTo>
                      <a:lnTo>
                        <a:pt x="163" y="58"/>
                      </a:lnTo>
                      <a:lnTo>
                        <a:pt x="164" y="57"/>
                      </a:lnTo>
                      <a:lnTo>
                        <a:pt x="216" y="35"/>
                      </a:lnTo>
                      <a:lnTo>
                        <a:pt x="217" y="35"/>
                      </a:lnTo>
                      <a:lnTo>
                        <a:pt x="218" y="35"/>
                      </a:lnTo>
                      <a:lnTo>
                        <a:pt x="220" y="36"/>
                      </a:lnTo>
                      <a:lnTo>
                        <a:pt x="221" y="37"/>
                      </a:lnTo>
                      <a:lnTo>
                        <a:pt x="221" y="38"/>
                      </a:lnTo>
                      <a:lnTo>
                        <a:pt x="221" y="40"/>
                      </a:lnTo>
                      <a:lnTo>
                        <a:pt x="220" y="41"/>
                      </a:lnTo>
                      <a:lnTo>
                        <a:pt x="218" y="42"/>
                      </a:lnTo>
                      <a:close/>
                      <a:moveTo>
                        <a:pt x="138" y="76"/>
                      </a:moveTo>
                      <a:lnTo>
                        <a:pt x="86" y="99"/>
                      </a:lnTo>
                      <a:lnTo>
                        <a:pt x="85" y="100"/>
                      </a:lnTo>
                      <a:lnTo>
                        <a:pt x="82" y="99"/>
                      </a:lnTo>
                      <a:lnTo>
                        <a:pt x="81" y="99"/>
                      </a:lnTo>
                      <a:lnTo>
                        <a:pt x="81" y="97"/>
                      </a:lnTo>
                      <a:lnTo>
                        <a:pt x="80" y="96"/>
                      </a:lnTo>
                      <a:lnTo>
                        <a:pt x="81" y="94"/>
                      </a:lnTo>
                      <a:lnTo>
                        <a:pt x="81" y="92"/>
                      </a:lnTo>
                      <a:lnTo>
                        <a:pt x="82" y="92"/>
                      </a:lnTo>
                      <a:lnTo>
                        <a:pt x="134" y="70"/>
                      </a:lnTo>
                      <a:lnTo>
                        <a:pt x="136" y="69"/>
                      </a:lnTo>
                      <a:lnTo>
                        <a:pt x="138" y="70"/>
                      </a:lnTo>
                      <a:lnTo>
                        <a:pt x="139" y="70"/>
                      </a:lnTo>
                      <a:lnTo>
                        <a:pt x="139" y="72"/>
                      </a:lnTo>
                      <a:lnTo>
                        <a:pt x="141" y="73"/>
                      </a:lnTo>
                      <a:lnTo>
                        <a:pt x="139" y="75"/>
                      </a:lnTo>
                      <a:lnTo>
                        <a:pt x="139" y="76"/>
                      </a:lnTo>
                      <a:lnTo>
                        <a:pt x="138" y="76"/>
                      </a:lnTo>
                      <a:close/>
                      <a:moveTo>
                        <a:pt x="57" y="112"/>
                      </a:moveTo>
                      <a:lnTo>
                        <a:pt x="5" y="134"/>
                      </a:lnTo>
                      <a:lnTo>
                        <a:pt x="4" y="134"/>
                      </a:lnTo>
                      <a:lnTo>
                        <a:pt x="2" y="134"/>
                      </a:lnTo>
                      <a:lnTo>
                        <a:pt x="1" y="133"/>
                      </a:lnTo>
                      <a:lnTo>
                        <a:pt x="0" y="132"/>
                      </a:lnTo>
                      <a:lnTo>
                        <a:pt x="0" y="131"/>
                      </a:lnTo>
                      <a:lnTo>
                        <a:pt x="0" y="129"/>
                      </a:lnTo>
                      <a:lnTo>
                        <a:pt x="1" y="128"/>
                      </a:lnTo>
                      <a:lnTo>
                        <a:pt x="2" y="127"/>
                      </a:lnTo>
                      <a:lnTo>
                        <a:pt x="53" y="105"/>
                      </a:lnTo>
                      <a:lnTo>
                        <a:pt x="55" y="105"/>
                      </a:lnTo>
                      <a:lnTo>
                        <a:pt x="57" y="105"/>
                      </a:lnTo>
                      <a:lnTo>
                        <a:pt x="58" y="106"/>
                      </a:lnTo>
                      <a:lnTo>
                        <a:pt x="59" y="107"/>
                      </a:lnTo>
                      <a:lnTo>
                        <a:pt x="59" y="109"/>
                      </a:lnTo>
                      <a:lnTo>
                        <a:pt x="59" y="110"/>
                      </a:lnTo>
                      <a:lnTo>
                        <a:pt x="58" y="111"/>
                      </a:lnTo>
                      <a:lnTo>
                        <a:pt x="57" y="112"/>
                      </a:lnTo>
                      <a:close/>
                    </a:path>
                  </a:pathLst>
                </a:custGeom>
                <a:solidFill>
                  <a:srgbClr val="000000"/>
                </a:solidFill>
                <a:ln w="1588" cmpd="sng">
                  <a:solidFill>
                    <a:srgbClr val="000000"/>
                  </a:solidFill>
                  <a:round/>
                  <a:headEnd/>
                  <a:tailEnd/>
                </a:ln>
              </p:spPr>
              <p:txBody>
                <a:bodyPr/>
                <a:lstStyle/>
                <a:p>
                  <a:endParaRPr lang="zh-CN" altLang="en-US"/>
                </a:p>
              </p:txBody>
            </p:sp>
            <p:sp>
              <p:nvSpPr>
                <p:cNvPr id="235109" name="Freeform 604"/>
                <p:cNvSpPr>
                  <a:spLocks noEditPoints="1"/>
                </p:cNvSpPr>
                <p:nvPr/>
              </p:nvSpPr>
              <p:spPr bwMode="auto">
                <a:xfrm>
                  <a:off x="1681" y="1023"/>
                  <a:ext cx="133" cy="149"/>
                </a:xfrm>
                <a:custGeom>
                  <a:avLst/>
                  <a:gdLst>
                    <a:gd name="T0" fmla="*/ 17 w 133"/>
                    <a:gd name="T1" fmla="*/ 125 h 149"/>
                    <a:gd name="T2" fmla="*/ 20 w 133"/>
                    <a:gd name="T3" fmla="*/ 123 h 149"/>
                    <a:gd name="T4" fmla="*/ 22 w 133"/>
                    <a:gd name="T5" fmla="*/ 124 h 149"/>
                    <a:gd name="T6" fmla="*/ 23 w 133"/>
                    <a:gd name="T7" fmla="*/ 127 h 149"/>
                    <a:gd name="T8" fmla="*/ 23 w 133"/>
                    <a:gd name="T9" fmla="*/ 130 h 149"/>
                    <a:gd name="T10" fmla="*/ 7 w 133"/>
                    <a:gd name="T11" fmla="*/ 149 h 149"/>
                    <a:gd name="T12" fmla="*/ 3 w 133"/>
                    <a:gd name="T13" fmla="*/ 149 h 149"/>
                    <a:gd name="T14" fmla="*/ 1 w 133"/>
                    <a:gd name="T15" fmla="*/ 146 h 149"/>
                    <a:gd name="T16" fmla="*/ 0 w 133"/>
                    <a:gd name="T17" fmla="*/ 144 h 149"/>
                    <a:gd name="T18" fmla="*/ 1 w 133"/>
                    <a:gd name="T19" fmla="*/ 143 h 149"/>
                    <a:gd name="T20" fmla="*/ 53 w 133"/>
                    <a:gd name="T21" fmla="*/ 84 h 149"/>
                    <a:gd name="T22" fmla="*/ 56 w 133"/>
                    <a:gd name="T23" fmla="*/ 82 h 149"/>
                    <a:gd name="T24" fmla="*/ 58 w 133"/>
                    <a:gd name="T25" fmla="*/ 84 h 149"/>
                    <a:gd name="T26" fmla="*/ 61 w 133"/>
                    <a:gd name="T27" fmla="*/ 86 h 149"/>
                    <a:gd name="T28" fmla="*/ 60 w 133"/>
                    <a:gd name="T29" fmla="*/ 88 h 149"/>
                    <a:gd name="T30" fmla="*/ 43 w 133"/>
                    <a:gd name="T31" fmla="*/ 107 h 149"/>
                    <a:gd name="T32" fmla="*/ 39 w 133"/>
                    <a:gd name="T33" fmla="*/ 107 h 149"/>
                    <a:gd name="T34" fmla="*/ 38 w 133"/>
                    <a:gd name="T35" fmla="*/ 106 h 149"/>
                    <a:gd name="T36" fmla="*/ 36 w 133"/>
                    <a:gd name="T37" fmla="*/ 102 h 149"/>
                    <a:gd name="T38" fmla="*/ 38 w 133"/>
                    <a:gd name="T39" fmla="*/ 101 h 149"/>
                    <a:gd name="T40" fmla="*/ 89 w 133"/>
                    <a:gd name="T41" fmla="*/ 42 h 149"/>
                    <a:gd name="T42" fmla="*/ 92 w 133"/>
                    <a:gd name="T43" fmla="*/ 40 h 149"/>
                    <a:gd name="T44" fmla="*/ 95 w 133"/>
                    <a:gd name="T45" fmla="*/ 42 h 149"/>
                    <a:gd name="T46" fmla="*/ 97 w 133"/>
                    <a:gd name="T47" fmla="*/ 44 h 149"/>
                    <a:gd name="T48" fmla="*/ 96 w 133"/>
                    <a:gd name="T49" fmla="*/ 47 h 149"/>
                    <a:gd name="T50" fmla="*/ 79 w 133"/>
                    <a:gd name="T51" fmla="*/ 66 h 149"/>
                    <a:gd name="T52" fmla="*/ 77 w 133"/>
                    <a:gd name="T53" fmla="*/ 66 h 149"/>
                    <a:gd name="T54" fmla="*/ 74 w 133"/>
                    <a:gd name="T55" fmla="*/ 64 h 149"/>
                    <a:gd name="T56" fmla="*/ 73 w 133"/>
                    <a:gd name="T57" fmla="*/ 61 h 149"/>
                    <a:gd name="T58" fmla="*/ 74 w 133"/>
                    <a:gd name="T59" fmla="*/ 60 h 149"/>
                    <a:gd name="T60" fmla="*/ 126 w 133"/>
                    <a:gd name="T61" fmla="*/ 1 h 149"/>
                    <a:gd name="T62" fmla="*/ 128 w 133"/>
                    <a:gd name="T63" fmla="*/ 0 h 149"/>
                    <a:gd name="T64" fmla="*/ 132 w 133"/>
                    <a:gd name="T65" fmla="*/ 0 h 149"/>
                    <a:gd name="T66" fmla="*/ 133 w 133"/>
                    <a:gd name="T67" fmla="*/ 3 h 149"/>
                    <a:gd name="T68" fmla="*/ 132 w 133"/>
                    <a:gd name="T69" fmla="*/ 6 h 149"/>
                    <a:gd name="T70" fmla="*/ 115 w 133"/>
                    <a:gd name="T71" fmla="*/ 24 h 149"/>
                    <a:gd name="T72" fmla="*/ 113 w 133"/>
                    <a:gd name="T73" fmla="*/ 24 h 149"/>
                    <a:gd name="T74" fmla="*/ 110 w 133"/>
                    <a:gd name="T75" fmla="*/ 23 h 149"/>
                    <a:gd name="T76" fmla="*/ 110 w 133"/>
                    <a:gd name="T77" fmla="*/ 19 h 149"/>
                    <a:gd name="T78" fmla="*/ 110 w 133"/>
                    <a:gd name="T79" fmla="*/ 18 h 14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149"/>
                    <a:gd name="T122" fmla="*/ 133 w 133"/>
                    <a:gd name="T123" fmla="*/ 149 h 14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149">
                      <a:moveTo>
                        <a:pt x="1" y="143"/>
                      </a:moveTo>
                      <a:lnTo>
                        <a:pt x="17" y="125"/>
                      </a:lnTo>
                      <a:lnTo>
                        <a:pt x="18" y="124"/>
                      </a:lnTo>
                      <a:lnTo>
                        <a:pt x="20" y="123"/>
                      </a:lnTo>
                      <a:lnTo>
                        <a:pt x="21" y="124"/>
                      </a:lnTo>
                      <a:lnTo>
                        <a:pt x="22" y="124"/>
                      </a:lnTo>
                      <a:lnTo>
                        <a:pt x="23" y="125"/>
                      </a:lnTo>
                      <a:lnTo>
                        <a:pt x="23" y="127"/>
                      </a:lnTo>
                      <a:lnTo>
                        <a:pt x="23" y="128"/>
                      </a:lnTo>
                      <a:lnTo>
                        <a:pt x="23" y="130"/>
                      </a:lnTo>
                      <a:lnTo>
                        <a:pt x="8" y="148"/>
                      </a:lnTo>
                      <a:lnTo>
                        <a:pt x="7" y="149"/>
                      </a:lnTo>
                      <a:lnTo>
                        <a:pt x="5" y="149"/>
                      </a:lnTo>
                      <a:lnTo>
                        <a:pt x="3" y="149"/>
                      </a:lnTo>
                      <a:lnTo>
                        <a:pt x="1" y="148"/>
                      </a:lnTo>
                      <a:lnTo>
                        <a:pt x="1" y="146"/>
                      </a:lnTo>
                      <a:lnTo>
                        <a:pt x="0" y="145"/>
                      </a:lnTo>
                      <a:lnTo>
                        <a:pt x="0" y="144"/>
                      </a:lnTo>
                      <a:lnTo>
                        <a:pt x="1" y="143"/>
                      </a:lnTo>
                      <a:close/>
                      <a:moveTo>
                        <a:pt x="38" y="101"/>
                      </a:moveTo>
                      <a:lnTo>
                        <a:pt x="53" y="84"/>
                      </a:lnTo>
                      <a:lnTo>
                        <a:pt x="55" y="82"/>
                      </a:lnTo>
                      <a:lnTo>
                        <a:pt x="56" y="82"/>
                      </a:lnTo>
                      <a:lnTo>
                        <a:pt x="57" y="82"/>
                      </a:lnTo>
                      <a:lnTo>
                        <a:pt x="58" y="84"/>
                      </a:lnTo>
                      <a:lnTo>
                        <a:pt x="60" y="85"/>
                      </a:lnTo>
                      <a:lnTo>
                        <a:pt x="61" y="86"/>
                      </a:lnTo>
                      <a:lnTo>
                        <a:pt x="60" y="87"/>
                      </a:lnTo>
                      <a:lnTo>
                        <a:pt x="60" y="88"/>
                      </a:lnTo>
                      <a:lnTo>
                        <a:pt x="44" y="106"/>
                      </a:lnTo>
                      <a:lnTo>
                        <a:pt x="43" y="107"/>
                      </a:lnTo>
                      <a:lnTo>
                        <a:pt x="42" y="107"/>
                      </a:lnTo>
                      <a:lnTo>
                        <a:pt x="39" y="107"/>
                      </a:lnTo>
                      <a:lnTo>
                        <a:pt x="38" y="107"/>
                      </a:lnTo>
                      <a:lnTo>
                        <a:pt x="38" y="106"/>
                      </a:lnTo>
                      <a:lnTo>
                        <a:pt x="36" y="104"/>
                      </a:lnTo>
                      <a:lnTo>
                        <a:pt x="36" y="102"/>
                      </a:lnTo>
                      <a:lnTo>
                        <a:pt x="38" y="101"/>
                      </a:lnTo>
                      <a:close/>
                      <a:moveTo>
                        <a:pt x="74" y="60"/>
                      </a:moveTo>
                      <a:lnTo>
                        <a:pt x="89" y="42"/>
                      </a:lnTo>
                      <a:lnTo>
                        <a:pt x="91" y="42"/>
                      </a:lnTo>
                      <a:lnTo>
                        <a:pt x="92" y="40"/>
                      </a:lnTo>
                      <a:lnTo>
                        <a:pt x="93" y="40"/>
                      </a:lnTo>
                      <a:lnTo>
                        <a:pt x="95" y="42"/>
                      </a:lnTo>
                      <a:lnTo>
                        <a:pt x="96" y="43"/>
                      </a:lnTo>
                      <a:lnTo>
                        <a:pt x="97" y="44"/>
                      </a:lnTo>
                      <a:lnTo>
                        <a:pt x="96" y="45"/>
                      </a:lnTo>
                      <a:lnTo>
                        <a:pt x="96" y="47"/>
                      </a:lnTo>
                      <a:lnTo>
                        <a:pt x="80" y="65"/>
                      </a:lnTo>
                      <a:lnTo>
                        <a:pt x="79" y="66"/>
                      </a:lnTo>
                      <a:lnTo>
                        <a:pt x="78" y="66"/>
                      </a:lnTo>
                      <a:lnTo>
                        <a:pt x="77" y="66"/>
                      </a:lnTo>
                      <a:lnTo>
                        <a:pt x="74" y="65"/>
                      </a:lnTo>
                      <a:lnTo>
                        <a:pt x="74" y="64"/>
                      </a:lnTo>
                      <a:lnTo>
                        <a:pt x="73" y="63"/>
                      </a:lnTo>
                      <a:lnTo>
                        <a:pt x="73" y="61"/>
                      </a:lnTo>
                      <a:lnTo>
                        <a:pt x="74" y="60"/>
                      </a:lnTo>
                      <a:close/>
                      <a:moveTo>
                        <a:pt x="110" y="18"/>
                      </a:moveTo>
                      <a:lnTo>
                        <a:pt x="126" y="1"/>
                      </a:lnTo>
                      <a:lnTo>
                        <a:pt x="127" y="0"/>
                      </a:lnTo>
                      <a:lnTo>
                        <a:pt x="128" y="0"/>
                      </a:lnTo>
                      <a:lnTo>
                        <a:pt x="130" y="0"/>
                      </a:lnTo>
                      <a:lnTo>
                        <a:pt x="132" y="0"/>
                      </a:lnTo>
                      <a:lnTo>
                        <a:pt x="132" y="1"/>
                      </a:lnTo>
                      <a:lnTo>
                        <a:pt x="133" y="3"/>
                      </a:lnTo>
                      <a:lnTo>
                        <a:pt x="133" y="5"/>
                      </a:lnTo>
                      <a:lnTo>
                        <a:pt x="132" y="6"/>
                      </a:lnTo>
                      <a:lnTo>
                        <a:pt x="117" y="23"/>
                      </a:lnTo>
                      <a:lnTo>
                        <a:pt x="115" y="24"/>
                      </a:lnTo>
                      <a:lnTo>
                        <a:pt x="114" y="24"/>
                      </a:lnTo>
                      <a:lnTo>
                        <a:pt x="113" y="24"/>
                      </a:lnTo>
                      <a:lnTo>
                        <a:pt x="111" y="24"/>
                      </a:lnTo>
                      <a:lnTo>
                        <a:pt x="110" y="23"/>
                      </a:lnTo>
                      <a:lnTo>
                        <a:pt x="109" y="21"/>
                      </a:lnTo>
                      <a:lnTo>
                        <a:pt x="110" y="19"/>
                      </a:lnTo>
                      <a:lnTo>
                        <a:pt x="110" y="18"/>
                      </a:lnTo>
                      <a:close/>
                    </a:path>
                  </a:pathLst>
                </a:custGeom>
                <a:solidFill>
                  <a:srgbClr val="000000"/>
                </a:solidFill>
                <a:ln w="1588" cmpd="sng">
                  <a:solidFill>
                    <a:srgbClr val="000000"/>
                  </a:solidFill>
                  <a:round/>
                  <a:headEnd/>
                  <a:tailEnd/>
                </a:ln>
              </p:spPr>
              <p:txBody>
                <a:bodyPr/>
                <a:lstStyle/>
                <a:p>
                  <a:endParaRPr lang="zh-CN" altLang="en-US"/>
                </a:p>
              </p:txBody>
            </p:sp>
            <p:sp>
              <p:nvSpPr>
                <p:cNvPr id="235110" name="Freeform 605"/>
                <p:cNvSpPr>
                  <a:spLocks noEditPoints="1"/>
                </p:cNvSpPr>
                <p:nvPr/>
              </p:nvSpPr>
              <p:spPr bwMode="auto">
                <a:xfrm>
                  <a:off x="751" y="509"/>
                  <a:ext cx="326" cy="179"/>
                </a:xfrm>
                <a:custGeom>
                  <a:avLst/>
                  <a:gdLst>
                    <a:gd name="T0" fmla="*/ 235 w 326"/>
                    <a:gd name="T1" fmla="*/ 143 h 179"/>
                    <a:gd name="T2" fmla="*/ 0 w 326"/>
                    <a:gd name="T3" fmla="*/ 18 h 179"/>
                    <a:gd name="T4" fmla="*/ 10 w 326"/>
                    <a:gd name="T5" fmla="*/ 0 h 179"/>
                    <a:gd name="T6" fmla="*/ 246 w 326"/>
                    <a:gd name="T7" fmla="*/ 126 h 179"/>
                    <a:gd name="T8" fmla="*/ 235 w 326"/>
                    <a:gd name="T9" fmla="*/ 143 h 179"/>
                    <a:gd name="T10" fmla="*/ 242 w 326"/>
                    <a:gd name="T11" fmla="*/ 111 h 179"/>
                    <a:gd name="T12" fmla="*/ 326 w 326"/>
                    <a:gd name="T13" fmla="*/ 179 h 179"/>
                    <a:gd name="T14" fmla="*/ 221 w 326"/>
                    <a:gd name="T15" fmla="*/ 147 h 179"/>
                    <a:gd name="T16" fmla="*/ 242 w 326"/>
                    <a:gd name="T17" fmla="*/ 111 h 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179"/>
                    <a:gd name="T29" fmla="*/ 326 w 326"/>
                    <a:gd name="T30" fmla="*/ 179 h 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179">
                      <a:moveTo>
                        <a:pt x="235" y="143"/>
                      </a:moveTo>
                      <a:lnTo>
                        <a:pt x="0" y="18"/>
                      </a:lnTo>
                      <a:lnTo>
                        <a:pt x="10" y="0"/>
                      </a:lnTo>
                      <a:lnTo>
                        <a:pt x="246" y="126"/>
                      </a:lnTo>
                      <a:lnTo>
                        <a:pt x="235" y="143"/>
                      </a:lnTo>
                      <a:close/>
                      <a:moveTo>
                        <a:pt x="242" y="111"/>
                      </a:moveTo>
                      <a:lnTo>
                        <a:pt x="326" y="179"/>
                      </a:lnTo>
                      <a:lnTo>
                        <a:pt x="221" y="147"/>
                      </a:lnTo>
                      <a:lnTo>
                        <a:pt x="242" y="111"/>
                      </a:lnTo>
                      <a:close/>
                    </a:path>
                  </a:pathLst>
                </a:custGeom>
                <a:solidFill>
                  <a:srgbClr val="993366"/>
                </a:solidFill>
                <a:ln w="1588" cmpd="sng">
                  <a:solidFill>
                    <a:srgbClr val="993366"/>
                  </a:solidFill>
                  <a:round/>
                  <a:headEnd/>
                  <a:tailEnd/>
                </a:ln>
              </p:spPr>
              <p:txBody>
                <a:bodyPr/>
                <a:lstStyle/>
                <a:p>
                  <a:endParaRPr lang="zh-CN" altLang="en-US"/>
                </a:p>
              </p:txBody>
            </p:sp>
            <p:sp>
              <p:nvSpPr>
                <p:cNvPr id="235111" name="Freeform 606"/>
                <p:cNvSpPr>
                  <a:spLocks noEditPoints="1"/>
                </p:cNvSpPr>
                <p:nvPr/>
              </p:nvSpPr>
              <p:spPr bwMode="auto">
                <a:xfrm>
                  <a:off x="1507" y="1125"/>
                  <a:ext cx="160" cy="240"/>
                </a:xfrm>
                <a:custGeom>
                  <a:avLst/>
                  <a:gdLst>
                    <a:gd name="T0" fmla="*/ 100 w 160"/>
                    <a:gd name="T1" fmla="*/ 168 h 240"/>
                    <a:gd name="T2" fmla="*/ 0 w 160"/>
                    <a:gd name="T3" fmla="*/ 10 h 240"/>
                    <a:gd name="T4" fmla="*/ 18 w 160"/>
                    <a:gd name="T5" fmla="*/ 0 h 240"/>
                    <a:gd name="T6" fmla="*/ 119 w 160"/>
                    <a:gd name="T7" fmla="*/ 156 h 240"/>
                    <a:gd name="T8" fmla="*/ 100 w 160"/>
                    <a:gd name="T9" fmla="*/ 168 h 240"/>
                    <a:gd name="T10" fmla="*/ 122 w 160"/>
                    <a:gd name="T11" fmla="*/ 143 h 240"/>
                    <a:gd name="T12" fmla="*/ 160 w 160"/>
                    <a:gd name="T13" fmla="*/ 240 h 240"/>
                    <a:gd name="T14" fmla="*/ 85 w 160"/>
                    <a:gd name="T15" fmla="*/ 164 h 240"/>
                    <a:gd name="T16" fmla="*/ 122 w 160"/>
                    <a:gd name="T17" fmla="*/ 143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0"/>
                    <a:gd name="T28" fmla="*/ 0 h 240"/>
                    <a:gd name="T29" fmla="*/ 160 w 160"/>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0" h="240">
                      <a:moveTo>
                        <a:pt x="100" y="168"/>
                      </a:moveTo>
                      <a:lnTo>
                        <a:pt x="0" y="10"/>
                      </a:lnTo>
                      <a:lnTo>
                        <a:pt x="18" y="0"/>
                      </a:lnTo>
                      <a:lnTo>
                        <a:pt x="119" y="156"/>
                      </a:lnTo>
                      <a:lnTo>
                        <a:pt x="100" y="168"/>
                      </a:lnTo>
                      <a:close/>
                      <a:moveTo>
                        <a:pt x="122" y="143"/>
                      </a:moveTo>
                      <a:lnTo>
                        <a:pt x="160" y="240"/>
                      </a:lnTo>
                      <a:lnTo>
                        <a:pt x="85" y="164"/>
                      </a:lnTo>
                      <a:lnTo>
                        <a:pt x="122" y="143"/>
                      </a:lnTo>
                      <a:close/>
                    </a:path>
                  </a:pathLst>
                </a:custGeom>
                <a:solidFill>
                  <a:srgbClr val="993366"/>
                </a:solidFill>
                <a:ln w="1588" cmpd="sng">
                  <a:solidFill>
                    <a:srgbClr val="993366"/>
                  </a:solidFill>
                  <a:round/>
                  <a:headEnd/>
                  <a:tailEnd/>
                </a:ln>
              </p:spPr>
              <p:txBody>
                <a:bodyPr/>
                <a:lstStyle/>
                <a:p>
                  <a:endParaRPr lang="zh-CN" altLang="en-US"/>
                </a:p>
              </p:txBody>
            </p:sp>
            <p:sp>
              <p:nvSpPr>
                <p:cNvPr id="235112" name="Rectangle 607"/>
                <p:cNvSpPr>
                  <a:spLocks noChangeArrowheads="1"/>
                </p:cNvSpPr>
                <p:nvPr/>
              </p:nvSpPr>
              <p:spPr bwMode="auto">
                <a:xfrm>
                  <a:off x="1648" y="201"/>
                  <a:ext cx="4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5113" name="Rectangle 608"/>
                <p:cNvSpPr>
                  <a:spLocks noChangeArrowheads="1"/>
                </p:cNvSpPr>
                <p:nvPr/>
              </p:nvSpPr>
              <p:spPr bwMode="auto">
                <a:xfrm>
                  <a:off x="1606" y="201"/>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5114" name="Rectangle 609"/>
                <p:cNvSpPr>
                  <a:spLocks noChangeArrowheads="1"/>
                </p:cNvSpPr>
                <p:nvPr/>
              </p:nvSpPr>
              <p:spPr bwMode="auto">
                <a:xfrm>
                  <a:off x="1519" y="124"/>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115" name="Rectangle 610"/>
                <p:cNvSpPr>
                  <a:spLocks noChangeArrowheads="1"/>
                </p:cNvSpPr>
                <p:nvPr/>
              </p:nvSpPr>
              <p:spPr bwMode="auto">
                <a:xfrm>
                  <a:off x="1767" y="738"/>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5116" name="Rectangle 611"/>
                <p:cNvSpPr>
                  <a:spLocks noChangeArrowheads="1"/>
                </p:cNvSpPr>
                <p:nvPr/>
              </p:nvSpPr>
              <p:spPr bwMode="auto">
                <a:xfrm>
                  <a:off x="1803" y="731"/>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5117" name="Rectangle 612"/>
                <p:cNvSpPr>
                  <a:spLocks noChangeArrowheads="1"/>
                </p:cNvSpPr>
                <p:nvPr/>
              </p:nvSpPr>
              <p:spPr bwMode="auto">
                <a:xfrm>
                  <a:off x="1680" y="662"/>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grpSp>
          <p:sp>
            <p:nvSpPr>
              <p:cNvPr id="235118" name="Rectangle 613"/>
              <p:cNvSpPr>
                <a:spLocks noChangeArrowheads="1"/>
              </p:cNvSpPr>
              <p:nvPr/>
            </p:nvSpPr>
            <p:spPr bwMode="auto">
              <a:xfrm>
                <a:off x="1703" y="529"/>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5119" name="Rectangle 614"/>
              <p:cNvSpPr>
                <a:spLocks noChangeArrowheads="1"/>
              </p:cNvSpPr>
              <p:nvPr/>
            </p:nvSpPr>
            <p:spPr bwMode="auto">
              <a:xfrm>
                <a:off x="1616" y="454"/>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120" name="Rectangle 615"/>
              <p:cNvSpPr>
                <a:spLocks noChangeArrowheads="1"/>
              </p:cNvSpPr>
              <p:nvPr/>
            </p:nvSpPr>
            <p:spPr bwMode="auto">
              <a:xfrm>
                <a:off x="1703" y="1451"/>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5121" name="Rectangle 616"/>
              <p:cNvSpPr>
                <a:spLocks noChangeArrowheads="1"/>
              </p:cNvSpPr>
              <p:nvPr/>
            </p:nvSpPr>
            <p:spPr bwMode="auto">
              <a:xfrm>
                <a:off x="1731" y="1444"/>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5122" name="Rectangle 617"/>
              <p:cNvSpPr>
                <a:spLocks noChangeArrowheads="1"/>
              </p:cNvSpPr>
              <p:nvPr/>
            </p:nvSpPr>
            <p:spPr bwMode="auto">
              <a:xfrm>
                <a:off x="1619" y="1375"/>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123" name="Rectangle 618"/>
              <p:cNvSpPr>
                <a:spLocks noChangeArrowheads="1"/>
              </p:cNvSpPr>
              <p:nvPr/>
            </p:nvSpPr>
            <p:spPr bwMode="auto">
              <a:xfrm>
                <a:off x="2055" y="1296"/>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5124" name="Rectangle 619"/>
              <p:cNvSpPr>
                <a:spLocks noChangeArrowheads="1"/>
              </p:cNvSpPr>
              <p:nvPr/>
            </p:nvSpPr>
            <p:spPr bwMode="auto">
              <a:xfrm>
                <a:off x="1969" y="1219"/>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125" name="Rectangle 620"/>
              <p:cNvSpPr>
                <a:spLocks noChangeArrowheads="1"/>
              </p:cNvSpPr>
              <p:nvPr/>
            </p:nvSpPr>
            <p:spPr bwMode="auto">
              <a:xfrm>
                <a:off x="2189" y="1032"/>
                <a:ext cx="4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5126" name="Rectangle 621"/>
              <p:cNvSpPr>
                <a:spLocks noChangeArrowheads="1"/>
              </p:cNvSpPr>
              <p:nvPr/>
            </p:nvSpPr>
            <p:spPr bwMode="auto">
              <a:xfrm>
                <a:off x="2157" y="1032"/>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5127" name="Rectangle 622"/>
              <p:cNvSpPr>
                <a:spLocks noChangeArrowheads="1"/>
              </p:cNvSpPr>
              <p:nvPr/>
            </p:nvSpPr>
            <p:spPr bwMode="auto">
              <a:xfrm>
                <a:off x="2071" y="956"/>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5128" name="Rectangle 623"/>
              <p:cNvSpPr>
                <a:spLocks noChangeArrowheads="1"/>
              </p:cNvSpPr>
              <p:nvPr/>
            </p:nvSpPr>
            <p:spPr bwMode="auto">
              <a:xfrm>
                <a:off x="1309" y="632"/>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5129" name="Rectangle 624"/>
              <p:cNvSpPr>
                <a:spLocks noChangeArrowheads="1"/>
              </p:cNvSpPr>
              <p:nvPr/>
            </p:nvSpPr>
            <p:spPr bwMode="auto">
              <a:xfrm>
                <a:off x="1247" y="556"/>
                <a:ext cx="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i="1">
                  <a:solidFill>
                    <a:srgbClr val="000000"/>
                  </a:solidFill>
                </a:endParaRPr>
              </a:p>
            </p:txBody>
          </p:sp>
          <p:sp>
            <p:nvSpPr>
              <p:cNvPr id="235130" name="Rectangle 625"/>
              <p:cNvSpPr>
                <a:spLocks noChangeArrowheads="1"/>
              </p:cNvSpPr>
              <p:nvPr/>
            </p:nvSpPr>
            <p:spPr bwMode="auto">
              <a:xfrm>
                <a:off x="2378" y="570"/>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5131" name="Rectangle 626"/>
              <p:cNvSpPr>
                <a:spLocks noChangeArrowheads="1"/>
              </p:cNvSpPr>
              <p:nvPr/>
            </p:nvSpPr>
            <p:spPr bwMode="auto">
              <a:xfrm>
                <a:off x="2313" y="493"/>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a:solidFill>
                    <a:srgbClr val="000000"/>
                  </a:solidFill>
                </a:endParaRPr>
              </a:p>
            </p:txBody>
          </p:sp>
          <p:sp>
            <p:nvSpPr>
              <p:cNvPr id="235132" name="Rectangle 627"/>
              <p:cNvSpPr>
                <a:spLocks noChangeArrowheads="1"/>
              </p:cNvSpPr>
              <p:nvPr/>
            </p:nvSpPr>
            <p:spPr bwMode="auto">
              <a:xfrm>
                <a:off x="1974" y="1531"/>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5133" name="Rectangle 628"/>
              <p:cNvSpPr>
                <a:spLocks noChangeArrowheads="1"/>
              </p:cNvSpPr>
              <p:nvPr/>
            </p:nvSpPr>
            <p:spPr bwMode="auto">
              <a:xfrm>
                <a:off x="1912" y="1454"/>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a:solidFill>
                    <a:srgbClr val="000000"/>
                  </a:solidFill>
                </a:endParaRPr>
              </a:p>
            </p:txBody>
          </p:sp>
        </p:grpSp>
      </p:grpSp>
    </p:spTree>
    <p:extLst>
      <p:ext uri="{BB962C8B-B14F-4D97-AF65-F5344CB8AC3E}">
        <p14:creationId xmlns:p14="http://schemas.microsoft.com/office/powerpoint/2010/main" val="3352934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41"/>
                                        </p:tgtEl>
                                        <p:attrNameLst>
                                          <p:attrName>style.visibility</p:attrName>
                                        </p:attrNameLst>
                                      </p:cBhvr>
                                      <p:to>
                                        <p:strVal val="visible"/>
                                      </p:to>
                                    </p:set>
                                    <p:animEffect transition="in" filter="blinds(horizontal)">
                                      <p:cBhvr>
                                        <p:cTn id="7" dur="500"/>
                                        <p:tgtEl>
                                          <p:spTgt spid="139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943"/>
                                        </p:tgtEl>
                                        <p:attrNameLst>
                                          <p:attrName>style.visibility</p:attrName>
                                        </p:attrNameLst>
                                      </p:cBhvr>
                                      <p:to>
                                        <p:strVal val="visible"/>
                                      </p:to>
                                    </p:set>
                                    <p:animEffect transition="in" filter="blinds(horizontal)">
                                      <p:cBhvr>
                                        <p:cTn id="10" dur="500"/>
                                        <p:tgtEl>
                                          <p:spTgt spid="139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3942"/>
                                        </p:tgtEl>
                                        <p:attrNameLst>
                                          <p:attrName>style.visibility</p:attrName>
                                        </p:attrNameLst>
                                      </p:cBhvr>
                                      <p:to>
                                        <p:strVal val="visible"/>
                                      </p:to>
                                    </p:set>
                                    <p:animEffect transition="in" filter="blinds(horizontal)">
                                      <p:cBhvr>
                                        <p:cTn id="15" dur="500"/>
                                        <p:tgtEl>
                                          <p:spTgt spid="139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3944"/>
                                        </p:tgtEl>
                                        <p:attrNameLst>
                                          <p:attrName>style.visibility</p:attrName>
                                        </p:attrNameLst>
                                      </p:cBhvr>
                                      <p:to>
                                        <p:strVal val="visible"/>
                                      </p:to>
                                    </p:set>
                                    <p:animEffect transition="in" filter="blinds(horizontal)">
                                      <p:cBhvr>
                                        <p:cTn id="20" dur="500"/>
                                        <p:tgtEl>
                                          <p:spTgt spid="1394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945"/>
                                        </p:tgtEl>
                                        <p:attrNameLst>
                                          <p:attrName>style.visibility</p:attrName>
                                        </p:attrNameLst>
                                      </p:cBhvr>
                                      <p:to>
                                        <p:strVal val="visible"/>
                                      </p:to>
                                    </p:set>
                                    <p:animEffect transition="in" filter="blinds(horizontal)">
                                      <p:cBhvr>
                                        <p:cTn id="25" dur="500"/>
                                        <p:tgtEl>
                                          <p:spTgt spid="1394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946"/>
                                        </p:tgtEl>
                                        <p:attrNameLst>
                                          <p:attrName>style.visibility</p:attrName>
                                        </p:attrNameLst>
                                      </p:cBhvr>
                                      <p:to>
                                        <p:strVal val="visible"/>
                                      </p:to>
                                    </p:set>
                                    <p:animEffect transition="in" filter="blinds(horizontal)">
                                      <p:cBhvr>
                                        <p:cTn id="28" dur="500"/>
                                        <p:tgtEl>
                                          <p:spTgt spid="13946"/>
                                        </p:tgtEl>
                                      </p:cBhvr>
                                    </p:animEffect>
                                  </p:childTnLst>
                                </p:cTn>
                              </p:par>
                              <p:par>
                                <p:cTn id="29" presetID="3" presetClass="entr" presetSubtype="10" fill="hold" nodeType="withEffect">
                                  <p:stCondLst>
                                    <p:cond delay="0"/>
                                  </p:stCondLst>
                                  <p:childTnLst>
                                    <p:set>
                                      <p:cBhvr>
                                        <p:cTn id="30" dur="1" fill="hold">
                                          <p:stCondLst>
                                            <p:cond delay="0"/>
                                          </p:stCondLst>
                                        </p:cTn>
                                        <p:tgtEl>
                                          <p:spTgt spid="13947"/>
                                        </p:tgtEl>
                                        <p:attrNameLst>
                                          <p:attrName>style.visibility</p:attrName>
                                        </p:attrNameLst>
                                      </p:cBhvr>
                                      <p:to>
                                        <p:strVal val="visible"/>
                                      </p:to>
                                    </p:set>
                                    <p:animEffect transition="in" filter="blinds(horizontal)">
                                      <p:cBhvr>
                                        <p:cTn id="31" dur="500"/>
                                        <p:tgtEl>
                                          <p:spTgt spid="13947"/>
                                        </p:tgtEl>
                                      </p:cBhvr>
                                    </p:animEffect>
                                  </p:childTnLst>
                                </p:cTn>
                              </p:par>
                              <p:par>
                                <p:cTn id="32" presetID="3" presetClass="entr" presetSubtype="10" fill="hold" nodeType="withEffect">
                                  <p:stCondLst>
                                    <p:cond delay="0"/>
                                  </p:stCondLst>
                                  <p:childTnLst>
                                    <p:set>
                                      <p:cBhvr>
                                        <p:cTn id="33" dur="1" fill="hold">
                                          <p:stCondLst>
                                            <p:cond delay="0"/>
                                          </p:stCondLst>
                                        </p:cTn>
                                        <p:tgtEl>
                                          <p:spTgt spid="13948"/>
                                        </p:tgtEl>
                                        <p:attrNameLst>
                                          <p:attrName>style.visibility</p:attrName>
                                        </p:attrNameLst>
                                      </p:cBhvr>
                                      <p:to>
                                        <p:strVal val="visible"/>
                                      </p:to>
                                    </p:set>
                                    <p:animEffect transition="in" filter="blinds(horizontal)">
                                      <p:cBhvr>
                                        <p:cTn id="34" dur="500"/>
                                        <p:tgtEl>
                                          <p:spTgt spid="1394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949"/>
                                        </p:tgtEl>
                                        <p:attrNameLst>
                                          <p:attrName>style.visibility</p:attrName>
                                        </p:attrNameLst>
                                      </p:cBhvr>
                                      <p:to>
                                        <p:strVal val="visible"/>
                                      </p:to>
                                    </p:set>
                                    <p:animEffect transition="in" filter="blinds(horizontal)">
                                      <p:cBhvr>
                                        <p:cTn id="37" dur="500"/>
                                        <p:tgtEl>
                                          <p:spTgt spid="1394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950"/>
                                        </p:tgtEl>
                                        <p:attrNameLst>
                                          <p:attrName>style.visibility</p:attrName>
                                        </p:attrNameLst>
                                      </p:cBhvr>
                                      <p:to>
                                        <p:strVal val="visible"/>
                                      </p:to>
                                    </p:set>
                                    <p:animEffect transition="in" filter="blinds(horizontal)">
                                      <p:cBhvr>
                                        <p:cTn id="40" dur="500"/>
                                        <p:tgtEl>
                                          <p:spTgt spid="13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1" grpId="0" autoUpdateAnimBg="0"/>
      <p:bldP spid="13943" grpId="0" autoUpdateAnimBg="0"/>
      <p:bldP spid="13945" grpId="0" autoUpdateAnimBg="0"/>
      <p:bldP spid="13946" grpId="0" autoUpdateAnimBg="0"/>
      <p:bldP spid="13949" grpId="0" autoUpdateAnimBg="0"/>
      <p:bldP spid="13950"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53286CAA-B200-4E6A-9A73-93E518CDD373}" type="slidenum">
              <a:rPr lang="zh-CN" altLang="zh-CN" sz="1400">
                <a:solidFill>
                  <a:srgbClr val="000000"/>
                </a:solidFill>
              </a:rPr>
              <a:pPr algn="r">
                <a:buFont typeface="Arial" panose="020B0604020202020204" pitchFamily="34" charset="0"/>
                <a:buNone/>
              </a:pPr>
              <a:t>73</a:t>
            </a:fld>
            <a:endParaRPr lang="zh-CN" altLang="zh-CN" sz="1400">
              <a:solidFill>
                <a:srgbClr val="000000"/>
              </a:solidFill>
            </a:endParaRPr>
          </a:p>
        </p:txBody>
      </p:sp>
      <p:grpSp>
        <p:nvGrpSpPr>
          <p:cNvPr id="236547" name="组合 8"/>
          <p:cNvGrpSpPr>
            <a:grpSpLocks/>
          </p:cNvGrpSpPr>
          <p:nvPr/>
        </p:nvGrpSpPr>
        <p:grpSpPr bwMode="auto">
          <a:xfrm>
            <a:off x="6146800" y="2019791"/>
            <a:ext cx="2209800" cy="830997"/>
            <a:chOff x="3750470" y="2102135"/>
            <a:chExt cx="2209800" cy="831123"/>
          </a:xfrm>
        </p:grpSpPr>
        <p:sp>
          <p:nvSpPr>
            <p:cNvPr id="236548" name="Line 2"/>
            <p:cNvSpPr>
              <a:spLocks noChangeShapeType="1"/>
            </p:cNvSpPr>
            <p:nvPr/>
          </p:nvSpPr>
          <p:spPr bwMode="auto">
            <a:xfrm>
              <a:off x="3924300" y="2539799"/>
              <a:ext cx="936625" cy="0"/>
            </a:xfrm>
            <a:prstGeom prst="line">
              <a:avLst/>
            </a:prstGeom>
            <a:noFill/>
            <a:ln w="34925">
              <a:solidFill>
                <a:srgbClr val="FF6600"/>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236549" name="Text Box 3"/>
            <p:cNvSpPr txBox="1">
              <a:spLocks noChangeArrowheads="1"/>
            </p:cNvSpPr>
            <p:nvPr/>
          </p:nvSpPr>
          <p:spPr bwMode="auto">
            <a:xfrm>
              <a:off x="3750470" y="2102135"/>
              <a:ext cx="2209800" cy="8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400" dirty="0">
                  <a:solidFill>
                    <a:srgbClr val="000000"/>
                  </a:solidFill>
                  <a:latin typeface="Times New Roman" panose="02020603050405020304" pitchFamily="18" charset="0"/>
                  <a:cs typeface="Times New Roman" panose="02020603050405020304" pitchFamily="18" charset="0"/>
                </a:rPr>
                <a:t>boundary condition</a:t>
              </a:r>
              <a:endParaRPr lang="zh-CN" altLang="zh-CN" sz="2400" dirty="0">
                <a:solidFill>
                  <a:srgbClr val="000000"/>
                </a:solidFill>
                <a:latin typeface="Times New Roman" panose="02020603050405020304" pitchFamily="18" charset="0"/>
                <a:cs typeface="Times New Roman" panose="02020603050405020304" pitchFamily="18" charset="0"/>
              </a:endParaRPr>
            </a:p>
          </p:txBody>
        </p:sp>
      </p:grpSp>
      <p:sp>
        <p:nvSpPr>
          <p:cNvPr id="236550" name="Rectangle 4"/>
          <p:cNvSpPr>
            <a:spLocks noChangeArrowheads="1"/>
          </p:cNvSpPr>
          <p:nvPr/>
        </p:nvSpPr>
        <p:spPr bwMode="auto">
          <a:xfrm>
            <a:off x="1730376" y="2137323"/>
            <a:ext cx="36718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400" b="1" dirty="0">
                <a:solidFill>
                  <a:srgbClr val="0000CC"/>
                </a:solidFill>
                <a:latin typeface="Times New Roman" panose="02020603050405020304" pitchFamily="18" charset="0"/>
              </a:rPr>
              <a:t>incident wave</a:t>
            </a:r>
            <a:r>
              <a:rPr lang="zh-CN" altLang="zh-CN"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known</a:t>
            </a:r>
            <a:r>
              <a:rPr lang="zh-CN" altLang="zh-CN" sz="2400" b="1" dirty="0">
                <a:solidFill>
                  <a:srgbClr val="0000CC"/>
                </a:solidFill>
                <a:latin typeface="Times New Roman" panose="02020603050405020304" pitchFamily="18" charset="0"/>
              </a:rPr>
              <a:t>）</a:t>
            </a:r>
            <a:endParaRPr lang="zh-CN" altLang="en-US" sz="2400" b="1" dirty="0">
              <a:solidFill>
                <a:srgbClr val="0000CC"/>
              </a:solidFill>
              <a:latin typeface="Times New Roman" panose="02020603050405020304" pitchFamily="18" charset="0"/>
            </a:endParaRPr>
          </a:p>
          <a:p>
            <a:pPr>
              <a:buFont typeface="Arial" panose="020B0604020202020204" pitchFamily="34" charset="0"/>
              <a:buNone/>
            </a:pPr>
            <a:r>
              <a:rPr lang="zh-CN" altLang="zh-CN"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reflected wave</a:t>
            </a:r>
            <a:r>
              <a:rPr lang="zh-CN" altLang="zh-CN"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unknown</a:t>
            </a:r>
            <a:r>
              <a:rPr lang="zh-CN" altLang="zh-CN" sz="2400" b="1" dirty="0">
                <a:solidFill>
                  <a:srgbClr val="0000CC"/>
                </a:solidFill>
                <a:latin typeface="Times New Roman" panose="02020603050405020304" pitchFamily="18" charset="0"/>
              </a:rPr>
              <a:t>）</a:t>
            </a:r>
          </a:p>
        </p:txBody>
      </p:sp>
      <p:sp>
        <p:nvSpPr>
          <p:cNvPr id="236551" name="Text Box 5"/>
          <p:cNvSpPr txBox="1">
            <a:spLocks noChangeArrowheads="1"/>
          </p:cNvSpPr>
          <p:nvPr/>
        </p:nvSpPr>
        <p:spPr bwMode="auto">
          <a:xfrm>
            <a:off x="1774825" y="404813"/>
            <a:ext cx="9774750" cy="16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3"/>
              </a:buBlip>
            </a:pPr>
            <a:r>
              <a:rPr lang="zh-CN" altLang="zh-CN" dirty="0">
                <a:solidFill>
                  <a:srgbClr val="0000CC"/>
                </a:solidFill>
              </a:rPr>
              <a:t>   </a:t>
            </a:r>
            <a:r>
              <a:rPr lang="en-US" altLang="zh-CN" sz="2800" b="1" dirty="0">
                <a:solidFill>
                  <a:srgbClr val="800000"/>
                </a:solidFill>
              </a:rPr>
              <a:t>Analysis Method </a:t>
            </a:r>
            <a:r>
              <a:rPr lang="zh-CN" altLang="zh-CN" sz="2800" b="1" dirty="0">
                <a:solidFill>
                  <a:srgbClr val="800000"/>
                </a:solidFill>
              </a:rPr>
              <a:t>：</a:t>
            </a:r>
          </a:p>
          <a:p>
            <a:pPr algn="just">
              <a:lnSpc>
                <a:spcPct val="130000"/>
              </a:lnSpc>
            </a:pPr>
            <a:r>
              <a:rPr lang="en-US" altLang="zh-CN" sz="2400" b="1" dirty="0">
                <a:solidFill>
                  <a:srgbClr val="000000"/>
                </a:solidFill>
              </a:rPr>
              <a:t>Establish the relationship  of various physical quantities on the boundary</a:t>
            </a:r>
            <a:endParaRPr lang="zh-CN" altLang="zh-CN" sz="2400" b="1" dirty="0">
              <a:solidFill>
                <a:srgbClr val="000000"/>
              </a:solidFill>
            </a:endParaRPr>
          </a:p>
        </p:txBody>
      </p:sp>
      <p:graphicFrame>
        <p:nvGraphicFramePr>
          <p:cNvPr id="15990" name="Object 8"/>
          <p:cNvGraphicFramePr>
            <a:graphicFrameLocks noGrp="1" noChangeAspect="1"/>
          </p:cNvGraphicFramePr>
          <p:nvPr>
            <p:ph idx="4294967295"/>
            <p:extLst>
              <p:ext uri="{D42A27DB-BD31-4B8C-83A1-F6EECF244321}">
                <p14:modId xmlns:p14="http://schemas.microsoft.com/office/powerpoint/2010/main" val="3443376766"/>
              </p:ext>
            </p:extLst>
          </p:nvPr>
        </p:nvGraphicFramePr>
        <p:xfrm>
          <a:off x="2063751" y="3789363"/>
          <a:ext cx="3362325" cy="1471612"/>
        </p:xfrm>
        <a:graphic>
          <a:graphicData uri="http://schemas.openxmlformats.org/presentationml/2006/ole">
            <mc:AlternateContent xmlns:mc="http://schemas.openxmlformats.org/markup-compatibility/2006">
              <mc:Choice xmlns:v="urn:schemas-microsoft-com:vml" Requires="v">
                <p:oleObj spid="_x0000_s270359" r:id="rId4" imgW="1245140" imgH="609865" progId="Equation.DSMT4">
                  <p:embed/>
                </p:oleObj>
              </mc:Choice>
              <mc:Fallback>
                <p:oleObj r:id="rId4" imgW="1245140" imgH="609865"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3789363"/>
                        <a:ext cx="3362325" cy="1471612"/>
                      </a:xfrm>
                      <a:prstGeom prst="rect">
                        <a:avLst/>
                      </a:prstGeom>
                      <a:solidFill>
                        <a:schemeClr val="accent6">
                          <a:lumMod val="40000"/>
                          <a:lumOff val="60000"/>
                        </a:schemeClr>
                      </a:solidFill>
                      <a:ln>
                        <a:noFill/>
                      </a:ln>
                      <a:effectLst/>
                    </p:spPr>
                  </p:pic>
                </p:oleObj>
              </mc:Fallback>
            </mc:AlternateContent>
          </a:graphicData>
        </a:graphic>
      </p:graphicFrame>
      <p:grpSp>
        <p:nvGrpSpPr>
          <p:cNvPr id="236553" name="Group 5"/>
          <p:cNvGrpSpPr>
            <a:grpSpLocks/>
          </p:cNvGrpSpPr>
          <p:nvPr/>
        </p:nvGrpSpPr>
        <p:grpSpPr bwMode="auto">
          <a:xfrm>
            <a:off x="6019800" y="3082926"/>
            <a:ext cx="4852988" cy="3311525"/>
            <a:chOff x="0" y="0"/>
            <a:chExt cx="3057" cy="2086"/>
          </a:xfrm>
        </p:grpSpPr>
        <p:sp>
          <p:nvSpPr>
            <p:cNvPr id="236554" name="Rectangle 6"/>
            <p:cNvSpPr>
              <a:spLocks noChangeArrowheads="1"/>
            </p:cNvSpPr>
            <p:nvPr/>
          </p:nvSpPr>
          <p:spPr bwMode="auto">
            <a:xfrm>
              <a:off x="81" y="0"/>
              <a:ext cx="2771" cy="2086"/>
            </a:xfrm>
            <a:prstGeom prst="rect">
              <a:avLst/>
            </a:prstGeom>
            <a:solidFill>
              <a:srgbClr val="99CCFF"/>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6555" name="Text Box 7"/>
            <p:cNvSpPr txBox="1">
              <a:spLocks noChangeArrowheads="1"/>
            </p:cNvSpPr>
            <p:nvPr/>
          </p:nvSpPr>
          <p:spPr bwMode="auto">
            <a:xfrm>
              <a:off x="294" y="1800"/>
              <a:ext cx="248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8000"/>
                </a:lnSpc>
                <a:spcBef>
                  <a:spcPct val="20000"/>
                </a:spcBef>
                <a:buFont typeface="Arial" panose="020B0604020202020204" pitchFamily="34" charset="0"/>
                <a:buNone/>
              </a:pPr>
              <a:endParaRPr lang="zh-CN" altLang="zh-CN" sz="1600">
                <a:solidFill>
                  <a:srgbClr val="000000"/>
                </a:solidFill>
              </a:endParaRPr>
            </a:p>
          </p:txBody>
        </p:sp>
        <p:grpSp>
          <p:nvGrpSpPr>
            <p:cNvPr id="236556" name="Group 8"/>
            <p:cNvGrpSpPr>
              <a:grpSpLocks noChangeAspect="1"/>
            </p:cNvGrpSpPr>
            <p:nvPr/>
          </p:nvGrpSpPr>
          <p:grpSpPr bwMode="auto">
            <a:xfrm>
              <a:off x="0" y="0"/>
              <a:ext cx="3057" cy="1872"/>
              <a:chOff x="0" y="0"/>
              <a:chExt cx="3057" cy="1750"/>
            </a:xfrm>
          </p:grpSpPr>
          <p:sp>
            <p:nvSpPr>
              <p:cNvPr id="236557" name="AutoShape 9"/>
              <p:cNvSpPr>
                <a:spLocks noChangeAspect="1" noChangeArrowheads="1" noTextEdit="1"/>
              </p:cNvSpPr>
              <p:nvPr/>
            </p:nvSpPr>
            <p:spPr bwMode="auto">
              <a:xfrm>
                <a:off x="0" y="0"/>
                <a:ext cx="2994"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36558" name="Group 10"/>
              <p:cNvGrpSpPr>
                <a:grpSpLocks/>
              </p:cNvGrpSpPr>
              <p:nvPr/>
            </p:nvGrpSpPr>
            <p:grpSpPr bwMode="auto">
              <a:xfrm>
                <a:off x="489" y="670"/>
                <a:ext cx="2538" cy="1080"/>
                <a:chOff x="0" y="0"/>
                <a:chExt cx="2538" cy="1080"/>
              </a:xfrm>
            </p:grpSpPr>
            <p:sp>
              <p:nvSpPr>
                <p:cNvPr id="236559" name="Rectangle 11"/>
                <p:cNvSpPr>
                  <a:spLocks noChangeArrowheads="1"/>
                </p:cNvSpPr>
                <p:nvPr/>
              </p:nvSpPr>
              <p:spPr bwMode="auto">
                <a:xfrm>
                  <a:off x="2510" y="954"/>
                  <a:ext cx="2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400">
                      <a:solidFill>
                        <a:srgbClr val="000000"/>
                      </a:solidFill>
                      <a:latin typeface="Times New Roman" panose="02020603050405020304" pitchFamily="18" charset="0"/>
                    </a:rPr>
                    <a:t> </a:t>
                  </a:r>
                  <a:endParaRPr lang="zh-CN" altLang="zh-CN" sz="2800">
                    <a:solidFill>
                      <a:srgbClr val="000000"/>
                    </a:solidFill>
                  </a:endParaRPr>
                </a:p>
              </p:txBody>
            </p:sp>
            <p:sp>
              <p:nvSpPr>
                <p:cNvPr id="236560" name="Freeform 12"/>
                <p:cNvSpPr>
                  <a:spLocks/>
                </p:cNvSpPr>
                <p:nvPr/>
              </p:nvSpPr>
              <p:spPr bwMode="auto">
                <a:xfrm>
                  <a:off x="181" y="0"/>
                  <a:ext cx="146" cy="132"/>
                </a:xfrm>
                <a:custGeom>
                  <a:avLst/>
                  <a:gdLst>
                    <a:gd name="T0" fmla="*/ 9 w 146"/>
                    <a:gd name="T1" fmla="*/ 131 h 132"/>
                    <a:gd name="T2" fmla="*/ 0 w 146"/>
                    <a:gd name="T3" fmla="*/ 132 h 132"/>
                    <a:gd name="T4" fmla="*/ 137 w 146"/>
                    <a:gd name="T5" fmla="*/ 2 h 132"/>
                    <a:gd name="T6" fmla="*/ 146 w 146"/>
                    <a:gd name="T7" fmla="*/ 0 h 132"/>
                    <a:gd name="T8" fmla="*/ 9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1"/>
                      </a:moveTo>
                      <a:lnTo>
                        <a:pt x="0" y="132"/>
                      </a:lnTo>
                      <a:lnTo>
                        <a:pt x="137" y="2"/>
                      </a:lnTo>
                      <a:lnTo>
                        <a:pt x="146" y="0"/>
                      </a:lnTo>
                      <a:lnTo>
                        <a:pt x="9"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1" name="Line 13"/>
                <p:cNvSpPr>
                  <a:spLocks noChangeShapeType="1"/>
                </p:cNvSpPr>
                <p:nvPr/>
              </p:nvSpPr>
              <p:spPr bwMode="auto">
                <a:xfrm flipV="1">
                  <a:off x="190" y="0"/>
                  <a:ext cx="137"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62" name="Freeform 14"/>
                <p:cNvSpPr>
                  <a:spLocks/>
                </p:cNvSpPr>
                <p:nvPr/>
              </p:nvSpPr>
              <p:spPr bwMode="auto">
                <a:xfrm>
                  <a:off x="185" y="0"/>
                  <a:ext cx="142" cy="132"/>
                </a:xfrm>
                <a:custGeom>
                  <a:avLst/>
                  <a:gdLst>
                    <a:gd name="T0" fmla="*/ 5 w 142"/>
                    <a:gd name="T1" fmla="*/ 131 h 132"/>
                    <a:gd name="T2" fmla="*/ 0 w 142"/>
                    <a:gd name="T3" fmla="*/ 132 h 132"/>
                    <a:gd name="T4" fmla="*/ 137 w 142"/>
                    <a:gd name="T5" fmla="*/ 2 h 132"/>
                    <a:gd name="T6" fmla="*/ 142 w 142"/>
                    <a:gd name="T7" fmla="*/ 0 h 132"/>
                    <a:gd name="T8" fmla="*/ 5 w 142"/>
                    <a:gd name="T9" fmla="*/ 131 h 132"/>
                    <a:gd name="T10" fmla="*/ 0 60000 65536"/>
                    <a:gd name="T11" fmla="*/ 0 60000 65536"/>
                    <a:gd name="T12" fmla="*/ 0 60000 65536"/>
                    <a:gd name="T13" fmla="*/ 0 60000 65536"/>
                    <a:gd name="T14" fmla="*/ 0 60000 65536"/>
                    <a:gd name="T15" fmla="*/ 0 w 142"/>
                    <a:gd name="T16" fmla="*/ 0 h 132"/>
                    <a:gd name="T17" fmla="*/ 142 w 142"/>
                    <a:gd name="T18" fmla="*/ 132 h 132"/>
                  </a:gdLst>
                  <a:ahLst/>
                  <a:cxnLst>
                    <a:cxn ang="T10">
                      <a:pos x="T0" y="T1"/>
                    </a:cxn>
                    <a:cxn ang="T11">
                      <a:pos x="T2" y="T3"/>
                    </a:cxn>
                    <a:cxn ang="T12">
                      <a:pos x="T4" y="T5"/>
                    </a:cxn>
                    <a:cxn ang="T13">
                      <a:pos x="T6" y="T7"/>
                    </a:cxn>
                    <a:cxn ang="T14">
                      <a:pos x="T8" y="T9"/>
                    </a:cxn>
                  </a:cxnLst>
                  <a:rect l="T15" t="T16" r="T17" b="T18"/>
                  <a:pathLst>
                    <a:path w="142" h="132">
                      <a:moveTo>
                        <a:pt x="5" y="131"/>
                      </a:moveTo>
                      <a:lnTo>
                        <a:pt x="0" y="132"/>
                      </a:lnTo>
                      <a:lnTo>
                        <a:pt x="137" y="2"/>
                      </a:lnTo>
                      <a:lnTo>
                        <a:pt x="142" y="0"/>
                      </a:lnTo>
                      <a:lnTo>
                        <a:pt x="5"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3" name="Freeform 15"/>
                <p:cNvSpPr>
                  <a:spLocks/>
                </p:cNvSpPr>
                <p:nvPr/>
              </p:nvSpPr>
              <p:spPr bwMode="auto">
                <a:xfrm>
                  <a:off x="181" y="2"/>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4" name="Freeform 16"/>
                <p:cNvSpPr>
                  <a:spLocks/>
                </p:cNvSpPr>
                <p:nvPr/>
              </p:nvSpPr>
              <p:spPr bwMode="auto">
                <a:xfrm>
                  <a:off x="172" y="2"/>
                  <a:ext cx="146" cy="130"/>
                </a:xfrm>
                <a:custGeom>
                  <a:avLst/>
                  <a:gdLst>
                    <a:gd name="T0" fmla="*/ 9 w 146"/>
                    <a:gd name="T1" fmla="*/ 130 h 130"/>
                    <a:gd name="T2" fmla="*/ 0 w 146"/>
                    <a:gd name="T3" fmla="*/ 130 h 130"/>
                    <a:gd name="T4" fmla="*/ 137 w 146"/>
                    <a:gd name="T5" fmla="*/ 0 h 130"/>
                    <a:gd name="T6" fmla="*/ 146 w 146"/>
                    <a:gd name="T7" fmla="*/ 0 h 130"/>
                    <a:gd name="T8" fmla="*/ 9 w 146"/>
                    <a:gd name="T9" fmla="*/ 130 h 130"/>
                    <a:gd name="T10" fmla="*/ 0 60000 65536"/>
                    <a:gd name="T11" fmla="*/ 0 60000 65536"/>
                    <a:gd name="T12" fmla="*/ 0 60000 65536"/>
                    <a:gd name="T13" fmla="*/ 0 60000 65536"/>
                    <a:gd name="T14" fmla="*/ 0 60000 65536"/>
                    <a:gd name="T15" fmla="*/ 0 w 146"/>
                    <a:gd name="T16" fmla="*/ 0 h 130"/>
                    <a:gd name="T17" fmla="*/ 146 w 146"/>
                    <a:gd name="T18" fmla="*/ 130 h 130"/>
                  </a:gdLst>
                  <a:ahLst/>
                  <a:cxnLst>
                    <a:cxn ang="T10">
                      <a:pos x="T0" y="T1"/>
                    </a:cxn>
                    <a:cxn ang="T11">
                      <a:pos x="T2" y="T3"/>
                    </a:cxn>
                    <a:cxn ang="T12">
                      <a:pos x="T4" y="T5"/>
                    </a:cxn>
                    <a:cxn ang="T13">
                      <a:pos x="T6" y="T7"/>
                    </a:cxn>
                    <a:cxn ang="T14">
                      <a:pos x="T8" y="T9"/>
                    </a:cxn>
                  </a:cxnLst>
                  <a:rect l="T15" t="T16" r="T17" b="T18"/>
                  <a:pathLst>
                    <a:path w="146" h="130">
                      <a:moveTo>
                        <a:pt x="9" y="130"/>
                      </a:moveTo>
                      <a:lnTo>
                        <a:pt x="0" y="130"/>
                      </a:lnTo>
                      <a:lnTo>
                        <a:pt x="137" y="0"/>
                      </a:lnTo>
                      <a:lnTo>
                        <a:pt x="146" y="0"/>
                      </a:lnTo>
                      <a:lnTo>
                        <a:pt x="9"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5" name="Line 17"/>
                <p:cNvSpPr>
                  <a:spLocks noChangeShapeType="1"/>
                </p:cNvSpPr>
                <p:nvPr/>
              </p:nvSpPr>
              <p:spPr bwMode="auto">
                <a:xfrm flipV="1">
                  <a:off x="181" y="2"/>
                  <a:ext cx="137" cy="130"/>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66" name="Freeform 18"/>
                <p:cNvSpPr>
                  <a:spLocks/>
                </p:cNvSpPr>
                <p:nvPr/>
              </p:nvSpPr>
              <p:spPr bwMode="auto">
                <a:xfrm>
                  <a:off x="177" y="2"/>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7" name="Freeform 19"/>
                <p:cNvSpPr>
                  <a:spLocks/>
                </p:cNvSpPr>
                <p:nvPr/>
              </p:nvSpPr>
              <p:spPr bwMode="auto">
                <a:xfrm>
                  <a:off x="175" y="2"/>
                  <a:ext cx="139" cy="130"/>
                </a:xfrm>
                <a:custGeom>
                  <a:avLst/>
                  <a:gdLst>
                    <a:gd name="T0" fmla="*/ 2 w 139"/>
                    <a:gd name="T1" fmla="*/ 130 h 130"/>
                    <a:gd name="T2" fmla="*/ 0 w 139"/>
                    <a:gd name="T3" fmla="*/ 130 h 130"/>
                    <a:gd name="T4" fmla="*/ 137 w 139"/>
                    <a:gd name="T5" fmla="*/ 0 h 130"/>
                    <a:gd name="T6" fmla="*/ 139 w 139"/>
                    <a:gd name="T7" fmla="*/ 0 h 130"/>
                    <a:gd name="T8" fmla="*/ 2 w 139"/>
                    <a:gd name="T9" fmla="*/ 130 h 130"/>
                    <a:gd name="T10" fmla="*/ 0 60000 65536"/>
                    <a:gd name="T11" fmla="*/ 0 60000 65536"/>
                    <a:gd name="T12" fmla="*/ 0 60000 65536"/>
                    <a:gd name="T13" fmla="*/ 0 60000 65536"/>
                    <a:gd name="T14" fmla="*/ 0 60000 65536"/>
                    <a:gd name="T15" fmla="*/ 0 w 139"/>
                    <a:gd name="T16" fmla="*/ 0 h 130"/>
                    <a:gd name="T17" fmla="*/ 139 w 139"/>
                    <a:gd name="T18" fmla="*/ 130 h 130"/>
                  </a:gdLst>
                  <a:ahLst/>
                  <a:cxnLst>
                    <a:cxn ang="T10">
                      <a:pos x="T0" y="T1"/>
                    </a:cxn>
                    <a:cxn ang="T11">
                      <a:pos x="T2" y="T3"/>
                    </a:cxn>
                    <a:cxn ang="T12">
                      <a:pos x="T4" y="T5"/>
                    </a:cxn>
                    <a:cxn ang="T13">
                      <a:pos x="T6" y="T7"/>
                    </a:cxn>
                    <a:cxn ang="T14">
                      <a:pos x="T8" y="T9"/>
                    </a:cxn>
                  </a:cxnLst>
                  <a:rect l="T15" t="T16" r="T17" b="T18"/>
                  <a:pathLst>
                    <a:path w="139" h="130">
                      <a:moveTo>
                        <a:pt x="2" y="130"/>
                      </a:moveTo>
                      <a:lnTo>
                        <a:pt x="0" y="130"/>
                      </a:lnTo>
                      <a:lnTo>
                        <a:pt x="137" y="0"/>
                      </a:lnTo>
                      <a:lnTo>
                        <a:pt x="139" y="0"/>
                      </a:lnTo>
                      <a:lnTo>
                        <a:pt x="2"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8" name="Freeform 20"/>
                <p:cNvSpPr>
                  <a:spLocks/>
                </p:cNvSpPr>
                <p:nvPr/>
              </p:nvSpPr>
              <p:spPr bwMode="auto">
                <a:xfrm>
                  <a:off x="172" y="2"/>
                  <a:ext cx="140" cy="130"/>
                </a:xfrm>
                <a:custGeom>
                  <a:avLst/>
                  <a:gdLst>
                    <a:gd name="T0" fmla="*/ 3 w 140"/>
                    <a:gd name="T1" fmla="*/ 130 h 130"/>
                    <a:gd name="T2" fmla="*/ 0 w 140"/>
                    <a:gd name="T3" fmla="*/ 130 h 130"/>
                    <a:gd name="T4" fmla="*/ 137 w 140"/>
                    <a:gd name="T5" fmla="*/ 0 h 130"/>
                    <a:gd name="T6" fmla="*/ 140 w 140"/>
                    <a:gd name="T7" fmla="*/ 0 h 130"/>
                    <a:gd name="T8" fmla="*/ 3 w 140"/>
                    <a:gd name="T9" fmla="*/ 130 h 130"/>
                    <a:gd name="T10" fmla="*/ 0 60000 65536"/>
                    <a:gd name="T11" fmla="*/ 0 60000 65536"/>
                    <a:gd name="T12" fmla="*/ 0 60000 65536"/>
                    <a:gd name="T13" fmla="*/ 0 60000 65536"/>
                    <a:gd name="T14" fmla="*/ 0 60000 65536"/>
                    <a:gd name="T15" fmla="*/ 0 w 140"/>
                    <a:gd name="T16" fmla="*/ 0 h 130"/>
                    <a:gd name="T17" fmla="*/ 140 w 140"/>
                    <a:gd name="T18" fmla="*/ 130 h 130"/>
                  </a:gdLst>
                  <a:ahLst/>
                  <a:cxnLst>
                    <a:cxn ang="T10">
                      <a:pos x="T0" y="T1"/>
                    </a:cxn>
                    <a:cxn ang="T11">
                      <a:pos x="T2" y="T3"/>
                    </a:cxn>
                    <a:cxn ang="T12">
                      <a:pos x="T4" y="T5"/>
                    </a:cxn>
                    <a:cxn ang="T13">
                      <a:pos x="T6" y="T7"/>
                    </a:cxn>
                    <a:cxn ang="T14">
                      <a:pos x="T8" y="T9"/>
                    </a:cxn>
                  </a:cxnLst>
                  <a:rect l="T15" t="T16" r="T17" b="T18"/>
                  <a:pathLst>
                    <a:path w="140" h="130">
                      <a:moveTo>
                        <a:pt x="3" y="130"/>
                      </a:moveTo>
                      <a:lnTo>
                        <a:pt x="0" y="130"/>
                      </a:lnTo>
                      <a:lnTo>
                        <a:pt x="137" y="0"/>
                      </a:lnTo>
                      <a:lnTo>
                        <a:pt x="140" y="0"/>
                      </a:lnTo>
                      <a:lnTo>
                        <a:pt x="3"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9" name="Freeform 21"/>
                <p:cNvSpPr>
                  <a:spLocks/>
                </p:cNvSpPr>
                <p:nvPr/>
              </p:nvSpPr>
              <p:spPr bwMode="auto">
                <a:xfrm>
                  <a:off x="163" y="2"/>
                  <a:ext cx="146" cy="131"/>
                </a:xfrm>
                <a:custGeom>
                  <a:avLst/>
                  <a:gdLst>
                    <a:gd name="T0" fmla="*/ 9 w 146"/>
                    <a:gd name="T1" fmla="*/ 130 h 131"/>
                    <a:gd name="T2" fmla="*/ 0 w 146"/>
                    <a:gd name="T3" fmla="*/ 131 h 131"/>
                    <a:gd name="T4" fmla="*/ 137 w 146"/>
                    <a:gd name="T5" fmla="*/ 1 h 131"/>
                    <a:gd name="T6" fmla="*/ 146 w 146"/>
                    <a:gd name="T7" fmla="*/ 0 h 131"/>
                    <a:gd name="T8" fmla="*/ 9 w 146"/>
                    <a:gd name="T9" fmla="*/ 130 h 131"/>
                    <a:gd name="T10" fmla="*/ 0 60000 65536"/>
                    <a:gd name="T11" fmla="*/ 0 60000 65536"/>
                    <a:gd name="T12" fmla="*/ 0 60000 65536"/>
                    <a:gd name="T13" fmla="*/ 0 60000 65536"/>
                    <a:gd name="T14" fmla="*/ 0 60000 65536"/>
                    <a:gd name="T15" fmla="*/ 0 w 146"/>
                    <a:gd name="T16" fmla="*/ 0 h 131"/>
                    <a:gd name="T17" fmla="*/ 146 w 146"/>
                    <a:gd name="T18" fmla="*/ 131 h 131"/>
                  </a:gdLst>
                  <a:ahLst/>
                  <a:cxnLst>
                    <a:cxn ang="T10">
                      <a:pos x="T0" y="T1"/>
                    </a:cxn>
                    <a:cxn ang="T11">
                      <a:pos x="T2" y="T3"/>
                    </a:cxn>
                    <a:cxn ang="T12">
                      <a:pos x="T4" y="T5"/>
                    </a:cxn>
                    <a:cxn ang="T13">
                      <a:pos x="T6" y="T7"/>
                    </a:cxn>
                    <a:cxn ang="T14">
                      <a:pos x="T8" y="T9"/>
                    </a:cxn>
                  </a:cxnLst>
                  <a:rect l="T15" t="T16" r="T17" b="T18"/>
                  <a:pathLst>
                    <a:path w="146" h="131">
                      <a:moveTo>
                        <a:pt x="9" y="130"/>
                      </a:moveTo>
                      <a:lnTo>
                        <a:pt x="0" y="131"/>
                      </a:lnTo>
                      <a:lnTo>
                        <a:pt x="137" y="1"/>
                      </a:lnTo>
                      <a:lnTo>
                        <a:pt x="146" y="0"/>
                      </a:lnTo>
                      <a:lnTo>
                        <a:pt x="9"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0" name="Line 22"/>
                <p:cNvSpPr>
                  <a:spLocks noChangeShapeType="1"/>
                </p:cNvSpPr>
                <p:nvPr/>
              </p:nvSpPr>
              <p:spPr bwMode="auto">
                <a:xfrm flipV="1">
                  <a:off x="172" y="2"/>
                  <a:ext cx="137" cy="130"/>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71" name="Freeform 23"/>
                <p:cNvSpPr>
                  <a:spLocks/>
                </p:cNvSpPr>
                <p:nvPr/>
              </p:nvSpPr>
              <p:spPr bwMode="auto">
                <a:xfrm>
                  <a:off x="167" y="2"/>
                  <a:ext cx="142" cy="131"/>
                </a:xfrm>
                <a:custGeom>
                  <a:avLst/>
                  <a:gdLst>
                    <a:gd name="T0" fmla="*/ 5 w 142"/>
                    <a:gd name="T1" fmla="*/ 130 h 131"/>
                    <a:gd name="T2" fmla="*/ 0 w 142"/>
                    <a:gd name="T3" fmla="*/ 131 h 131"/>
                    <a:gd name="T4" fmla="*/ 138 w 142"/>
                    <a:gd name="T5" fmla="*/ 1 h 131"/>
                    <a:gd name="T6" fmla="*/ 142 w 142"/>
                    <a:gd name="T7" fmla="*/ 0 h 131"/>
                    <a:gd name="T8" fmla="*/ 5 w 142"/>
                    <a:gd name="T9" fmla="*/ 130 h 131"/>
                    <a:gd name="T10" fmla="*/ 0 60000 65536"/>
                    <a:gd name="T11" fmla="*/ 0 60000 65536"/>
                    <a:gd name="T12" fmla="*/ 0 60000 65536"/>
                    <a:gd name="T13" fmla="*/ 0 60000 65536"/>
                    <a:gd name="T14" fmla="*/ 0 60000 65536"/>
                    <a:gd name="T15" fmla="*/ 0 w 142"/>
                    <a:gd name="T16" fmla="*/ 0 h 131"/>
                    <a:gd name="T17" fmla="*/ 142 w 142"/>
                    <a:gd name="T18" fmla="*/ 131 h 131"/>
                  </a:gdLst>
                  <a:ahLst/>
                  <a:cxnLst>
                    <a:cxn ang="T10">
                      <a:pos x="T0" y="T1"/>
                    </a:cxn>
                    <a:cxn ang="T11">
                      <a:pos x="T2" y="T3"/>
                    </a:cxn>
                    <a:cxn ang="T12">
                      <a:pos x="T4" y="T5"/>
                    </a:cxn>
                    <a:cxn ang="T13">
                      <a:pos x="T6" y="T7"/>
                    </a:cxn>
                    <a:cxn ang="T14">
                      <a:pos x="T8" y="T9"/>
                    </a:cxn>
                  </a:cxnLst>
                  <a:rect l="T15" t="T16" r="T17" b="T18"/>
                  <a:pathLst>
                    <a:path w="142" h="131">
                      <a:moveTo>
                        <a:pt x="5" y="130"/>
                      </a:moveTo>
                      <a:lnTo>
                        <a:pt x="0" y="131"/>
                      </a:lnTo>
                      <a:lnTo>
                        <a:pt x="138" y="1"/>
                      </a:lnTo>
                      <a:lnTo>
                        <a:pt x="142" y="0"/>
                      </a:lnTo>
                      <a:lnTo>
                        <a:pt x="5"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2" name="Freeform 24"/>
                <p:cNvSpPr>
                  <a:spLocks/>
                </p:cNvSpPr>
                <p:nvPr/>
              </p:nvSpPr>
              <p:spPr bwMode="auto">
                <a:xfrm>
                  <a:off x="163" y="3"/>
                  <a:ext cx="142" cy="130"/>
                </a:xfrm>
                <a:custGeom>
                  <a:avLst/>
                  <a:gdLst>
                    <a:gd name="T0" fmla="*/ 4 w 142"/>
                    <a:gd name="T1" fmla="*/ 130 h 130"/>
                    <a:gd name="T2" fmla="*/ 0 w 142"/>
                    <a:gd name="T3" fmla="*/ 130 h 130"/>
                    <a:gd name="T4" fmla="*/ 137 w 142"/>
                    <a:gd name="T5" fmla="*/ 0 h 130"/>
                    <a:gd name="T6" fmla="*/ 142 w 142"/>
                    <a:gd name="T7" fmla="*/ 0 h 130"/>
                    <a:gd name="T8" fmla="*/ 4 w 142"/>
                    <a:gd name="T9" fmla="*/ 130 h 130"/>
                    <a:gd name="T10" fmla="*/ 0 60000 65536"/>
                    <a:gd name="T11" fmla="*/ 0 60000 65536"/>
                    <a:gd name="T12" fmla="*/ 0 60000 65536"/>
                    <a:gd name="T13" fmla="*/ 0 60000 65536"/>
                    <a:gd name="T14" fmla="*/ 0 60000 65536"/>
                    <a:gd name="T15" fmla="*/ 0 w 142"/>
                    <a:gd name="T16" fmla="*/ 0 h 130"/>
                    <a:gd name="T17" fmla="*/ 142 w 142"/>
                    <a:gd name="T18" fmla="*/ 130 h 130"/>
                  </a:gdLst>
                  <a:ahLst/>
                  <a:cxnLst>
                    <a:cxn ang="T10">
                      <a:pos x="T0" y="T1"/>
                    </a:cxn>
                    <a:cxn ang="T11">
                      <a:pos x="T2" y="T3"/>
                    </a:cxn>
                    <a:cxn ang="T12">
                      <a:pos x="T4" y="T5"/>
                    </a:cxn>
                    <a:cxn ang="T13">
                      <a:pos x="T6" y="T7"/>
                    </a:cxn>
                    <a:cxn ang="T14">
                      <a:pos x="T8" y="T9"/>
                    </a:cxn>
                  </a:cxnLst>
                  <a:rect l="T15" t="T16" r="T17" b="T18"/>
                  <a:pathLst>
                    <a:path w="142" h="130">
                      <a:moveTo>
                        <a:pt x="4" y="130"/>
                      </a:moveTo>
                      <a:lnTo>
                        <a:pt x="0" y="130"/>
                      </a:lnTo>
                      <a:lnTo>
                        <a:pt x="137" y="0"/>
                      </a:lnTo>
                      <a:lnTo>
                        <a:pt x="142" y="0"/>
                      </a:lnTo>
                      <a:lnTo>
                        <a:pt x="4" y="130"/>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3" name="Freeform 25"/>
                <p:cNvSpPr>
                  <a:spLocks/>
                </p:cNvSpPr>
                <p:nvPr/>
              </p:nvSpPr>
              <p:spPr bwMode="auto">
                <a:xfrm>
                  <a:off x="161" y="3"/>
                  <a:ext cx="139" cy="133"/>
                </a:xfrm>
                <a:custGeom>
                  <a:avLst/>
                  <a:gdLst>
                    <a:gd name="T0" fmla="*/ 2 w 139"/>
                    <a:gd name="T1" fmla="*/ 130 h 133"/>
                    <a:gd name="T2" fmla="*/ 0 w 139"/>
                    <a:gd name="T3" fmla="*/ 133 h 133"/>
                    <a:gd name="T4" fmla="*/ 137 w 139"/>
                    <a:gd name="T5" fmla="*/ 2 h 133"/>
                    <a:gd name="T6" fmla="*/ 139 w 139"/>
                    <a:gd name="T7" fmla="*/ 0 h 133"/>
                    <a:gd name="T8" fmla="*/ 2 w 139"/>
                    <a:gd name="T9" fmla="*/ 130 h 133"/>
                    <a:gd name="T10" fmla="*/ 0 60000 65536"/>
                    <a:gd name="T11" fmla="*/ 0 60000 65536"/>
                    <a:gd name="T12" fmla="*/ 0 60000 65536"/>
                    <a:gd name="T13" fmla="*/ 0 60000 65536"/>
                    <a:gd name="T14" fmla="*/ 0 60000 65536"/>
                    <a:gd name="T15" fmla="*/ 0 w 139"/>
                    <a:gd name="T16" fmla="*/ 0 h 133"/>
                    <a:gd name="T17" fmla="*/ 139 w 139"/>
                    <a:gd name="T18" fmla="*/ 133 h 133"/>
                  </a:gdLst>
                  <a:ahLst/>
                  <a:cxnLst>
                    <a:cxn ang="T10">
                      <a:pos x="T0" y="T1"/>
                    </a:cxn>
                    <a:cxn ang="T11">
                      <a:pos x="T2" y="T3"/>
                    </a:cxn>
                    <a:cxn ang="T12">
                      <a:pos x="T4" y="T5"/>
                    </a:cxn>
                    <a:cxn ang="T13">
                      <a:pos x="T6" y="T7"/>
                    </a:cxn>
                    <a:cxn ang="T14">
                      <a:pos x="T8" y="T9"/>
                    </a:cxn>
                  </a:cxnLst>
                  <a:rect l="T15" t="T16" r="T17" b="T18"/>
                  <a:pathLst>
                    <a:path w="139" h="133">
                      <a:moveTo>
                        <a:pt x="2" y="130"/>
                      </a:moveTo>
                      <a:lnTo>
                        <a:pt x="0" y="133"/>
                      </a:lnTo>
                      <a:lnTo>
                        <a:pt x="137" y="2"/>
                      </a:lnTo>
                      <a:lnTo>
                        <a:pt x="139" y="0"/>
                      </a:lnTo>
                      <a:lnTo>
                        <a:pt x="2" y="130"/>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4" name="Line 26"/>
                <p:cNvSpPr>
                  <a:spLocks noChangeShapeType="1"/>
                </p:cNvSpPr>
                <p:nvPr/>
              </p:nvSpPr>
              <p:spPr bwMode="auto">
                <a:xfrm flipV="1">
                  <a:off x="163" y="3"/>
                  <a:ext cx="137" cy="130"/>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75" name="Freeform 27"/>
                <p:cNvSpPr>
                  <a:spLocks/>
                </p:cNvSpPr>
                <p:nvPr/>
              </p:nvSpPr>
              <p:spPr bwMode="auto">
                <a:xfrm>
                  <a:off x="139" y="391"/>
                  <a:ext cx="144" cy="137"/>
                </a:xfrm>
                <a:custGeom>
                  <a:avLst/>
                  <a:gdLst>
                    <a:gd name="T0" fmla="*/ 6 w 144"/>
                    <a:gd name="T1" fmla="*/ 130 h 137"/>
                    <a:gd name="T2" fmla="*/ 0 w 144"/>
                    <a:gd name="T3" fmla="*/ 137 h 137"/>
                    <a:gd name="T4" fmla="*/ 137 w 144"/>
                    <a:gd name="T5" fmla="*/ 6 h 137"/>
                    <a:gd name="T6" fmla="*/ 144 w 144"/>
                    <a:gd name="T7" fmla="*/ 0 h 137"/>
                    <a:gd name="T8" fmla="*/ 6 w 144"/>
                    <a:gd name="T9" fmla="*/ 130 h 137"/>
                    <a:gd name="T10" fmla="*/ 0 60000 65536"/>
                    <a:gd name="T11" fmla="*/ 0 60000 65536"/>
                    <a:gd name="T12" fmla="*/ 0 60000 65536"/>
                    <a:gd name="T13" fmla="*/ 0 60000 65536"/>
                    <a:gd name="T14" fmla="*/ 0 60000 65536"/>
                    <a:gd name="T15" fmla="*/ 0 w 144"/>
                    <a:gd name="T16" fmla="*/ 0 h 137"/>
                    <a:gd name="T17" fmla="*/ 144 w 144"/>
                    <a:gd name="T18" fmla="*/ 137 h 137"/>
                  </a:gdLst>
                  <a:ahLst/>
                  <a:cxnLst>
                    <a:cxn ang="T10">
                      <a:pos x="T0" y="T1"/>
                    </a:cxn>
                    <a:cxn ang="T11">
                      <a:pos x="T2" y="T3"/>
                    </a:cxn>
                    <a:cxn ang="T12">
                      <a:pos x="T4" y="T5"/>
                    </a:cxn>
                    <a:cxn ang="T13">
                      <a:pos x="T6" y="T7"/>
                    </a:cxn>
                    <a:cxn ang="T14">
                      <a:pos x="T8" y="T9"/>
                    </a:cxn>
                  </a:cxnLst>
                  <a:rect l="T15" t="T16" r="T17" b="T18"/>
                  <a:pathLst>
                    <a:path w="144" h="137">
                      <a:moveTo>
                        <a:pt x="6" y="130"/>
                      </a:moveTo>
                      <a:lnTo>
                        <a:pt x="0" y="137"/>
                      </a:lnTo>
                      <a:lnTo>
                        <a:pt x="137" y="6"/>
                      </a:lnTo>
                      <a:lnTo>
                        <a:pt x="144" y="0"/>
                      </a:lnTo>
                      <a:lnTo>
                        <a:pt x="6" y="130"/>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6" name="Line 28"/>
                <p:cNvSpPr>
                  <a:spLocks noChangeShapeType="1"/>
                </p:cNvSpPr>
                <p:nvPr/>
              </p:nvSpPr>
              <p:spPr bwMode="auto">
                <a:xfrm flipV="1">
                  <a:off x="145" y="391"/>
                  <a:ext cx="138" cy="130"/>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77" name="Freeform 29"/>
                <p:cNvSpPr>
                  <a:spLocks/>
                </p:cNvSpPr>
                <p:nvPr/>
              </p:nvSpPr>
              <p:spPr bwMode="auto">
                <a:xfrm>
                  <a:off x="133" y="397"/>
                  <a:ext cx="143" cy="134"/>
                </a:xfrm>
                <a:custGeom>
                  <a:avLst/>
                  <a:gdLst>
                    <a:gd name="T0" fmla="*/ 6 w 143"/>
                    <a:gd name="T1" fmla="*/ 131 h 134"/>
                    <a:gd name="T2" fmla="*/ 0 w 143"/>
                    <a:gd name="T3" fmla="*/ 134 h 134"/>
                    <a:gd name="T4" fmla="*/ 137 w 143"/>
                    <a:gd name="T5" fmla="*/ 4 h 134"/>
                    <a:gd name="T6" fmla="*/ 143 w 143"/>
                    <a:gd name="T7" fmla="*/ 0 h 134"/>
                    <a:gd name="T8" fmla="*/ 6 w 143"/>
                    <a:gd name="T9" fmla="*/ 131 h 134"/>
                    <a:gd name="T10" fmla="*/ 0 60000 65536"/>
                    <a:gd name="T11" fmla="*/ 0 60000 65536"/>
                    <a:gd name="T12" fmla="*/ 0 60000 65536"/>
                    <a:gd name="T13" fmla="*/ 0 60000 65536"/>
                    <a:gd name="T14" fmla="*/ 0 60000 65536"/>
                    <a:gd name="T15" fmla="*/ 0 w 143"/>
                    <a:gd name="T16" fmla="*/ 0 h 134"/>
                    <a:gd name="T17" fmla="*/ 143 w 143"/>
                    <a:gd name="T18" fmla="*/ 134 h 134"/>
                  </a:gdLst>
                  <a:ahLst/>
                  <a:cxnLst>
                    <a:cxn ang="T10">
                      <a:pos x="T0" y="T1"/>
                    </a:cxn>
                    <a:cxn ang="T11">
                      <a:pos x="T2" y="T3"/>
                    </a:cxn>
                    <a:cxn ang="T12">
                      <a:pos x="T4" y="T5"/>
                    </a:cxn>
                    <a:cxn ang="T13">
                      <a:pos x="T6" y="T7"/>
                    </a:cxn>
                    <a:cxn ang="T14">
                      <a:pos x="T8" y="T9"/>
                    </a:cxn>
                  </a:cxnLst>
                  <a:rect l="T15" t="T16" r="T17" b="T18"/>
                  <a:pathLst>
                    <a:path w="143" h="134">
                      <a:moveTo>
                        <a:pt x="6" y="131"/>
                      </a:moveTo>
                      <a:lnTo>
                        <a:pt x="0" y="134"/>
                      </a:lnTo>
                      <a:lnTo>
                        <a:pt x="137" y="4"/>
                      </a:lnTo>
                      <a:lnTo>
                        <a:pt x="143" y="0"/>
                      </a:lnTo>
                      <a:lnTo>
                        <a:pt x="6"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8" name="Line 30"/>
                <p:cNvSpPr>
                  <a:spLocks noChangeShapeType="1"/>
                </p:cNvSpPr>
                <p:nvPr/>
              </p:nvSpPr>
              <p:spPr bwMode="auto">
                <a:xfrm flipV="1">
                  <a:off x="139" y="397"/>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79" name="Freeform 31"/>
                <p:cNvSpPr>
                  <a:spLocks/>
                </p:cNvSpPr>
                <p:nvPr/>
              </p:nvSpPr>
              <p:spPr bwMode="auto">
                <a:xfrm>
                  <a:off x="2171" y="316"/>
                  <a:ext cx="145" cy="215"/>
                </a:xfrm>
                <a:custGeom>
                  <a:avLst/>
                  <a:gdLst>
                    <a:gd name="T0" fmla="*/ 0 w 145"/>
                    <a:gd name="T1" fmla="*/ 215 h 215"/>
                    <a:gd name="T2" fmla="*/ 8 w 145"/>
                    <a:gd name="T3" fmla="*/ 130 h 215"/>
                    <a:gd name="T4" fmla="*/ 145 w 145"/>
                    <a:gd name="T5" fmla="*/ 0 h 215"/>
                    <a:gd name="T6" fmla="*/ 137 w 145"/>
                    <a:gd name="T7" fmla="*/ 85 h 215"/>
                    <a:gd name="T8" fmla="*/ 0 w 145"/>
                    <a:gd name="T9" fmla="*/ 215 h 215"/>
                    <a:gd name="T10" fmla="*/ 0 60000 65536"/>
                    <a:gd name="T11" fmla="*/ 0 60000 65536"/>
                    <a:gd name="T12" fmla="*/ 0 60000 65536"/>
                    <a:gd name="T13" fmla="*/ 0 60000 65536"/>
                    <a:gd name="T14" fmla="*/ 0 60000 65536"/>
                    <a:gd name="T15" fmla="*/ 0 w 145"/>
                    <a:gd name="T16" fmla="*/ 0 h 215"/>
                    <a:gd name="T17" fmla="*/ 145 w 145"/>
                    <a:gd name="T18" fmla="*/ 215 h 215"/>
                  </a:gdLst>
                  <a:ahLst/>
                  <a:cxnLst>
                    <a:cxn ang="T10">
                      <a:pos x="T0" y="T1"/>
                    </a:cxn>
                    <a:cxn ang="T11">
                      <a:pos x="T2" y="T3"/>
                    </a:cxn>
                    <a:cxn ang="T12">
                      <a:pos x="T4" y="T5"/>
                    </a:cxn>
                    <a:cxn ang="T13">
                      <a:pos x="T6" y="T7"/>
                    </a:cxn>
                    <a:cxn ang="T14">
                      <a:pos x="T8" y="T9"/>
                    </a:cxn>
                  </a:cxnLst>
                  <a:rect l="T15" t="T16" r="T17" b="T18"/>
                  <a:pathLst>
                    <a:path w="145" h="215">
                      <a:moveTo>
                        <a:pt x="0" y="215"/>
                      </a:moveTo>
                      <a:lnTo>
                        <a:pt x="8" y="130"/>
                      </a:lnTo>
                      <a:lnTo>
                        <a:pt x="145" y="0"/>
                      </a:lnTo>
                      <a:lnTo>
                        <a:pt x="137" y="85"/>
                      </a:lnTo>
                      <a:lnTo>
                        <a:pt x="0" y="215"/>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80" name="Line 32"/>
                <p:cNvSpPr>
                  <a:spLocks noChangeShapeType="1"/>
                </p:cNvSpPr>
                <p:nvPr/>
              </p:nvSpPr>
              <p:spPr bwMode="auto">
                <a:xfrm flipV="1">
                  <a:off x="2171" y="401"/>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1" name="Freeform 33"/>
                <p:cNvSpPr>
                  <a:spLocks/>
                </p:cNvSpPr>
                <p:nvPr/>
              </p:nvSpPr>
              <p:spPr bwMode="auto">
                <a:xfrm>
                  <a:off x="2174" y="297"/>
                  <a:ext cx="142" cy="149"/>
                </a:xfrm>
                <a:custGeom>
                  <a:avLst/>
                  <a:gdLst>
                    <a:gd name="T0" fmla="*/ 5 w 142"/>
                    <a:gd name="T1" fmla="*/ 149 h 149"/>
                    <a:gd name="T2" fmla="*/ 0 w 142"/>
                    <a:gd name="T3" fmla="*/ 131 h 149"/>
                    <a:gd name="T4" fmla="*/ 137 w 142"/>
                    <a:gd name="T5" fmla="*/ 0 h 149"/>
                    <a:gd name="T6" fmla="*/ 142 w 142"/>
                    <a:gd name="T7" fmla="*/ 19 h 149"/>
                    <a:gd name="T8" fmla="*/ 5 w 142"/>
                    <a:gd name="T9" fmla="*/ 149 h 149"/>
                    <a:gd name="T10" fmla="*/ 0 60000 65536"/>
                    <a:gd name="T11" fmla="*/ 0 60000 65536"/>
                    <a:gd name="T12" fmla="*/ 0 60000 65536"/>
                    <a:gd name="T13" fmla="*/ 0 60000 65536"/>
                    <a:gd name="T14" fmla="*/ 0 60000 65536"/>
                    <a:gd name="T15" fmla="*/ 0 w 142"/>
                    <a:gd name="T16" fmla="*/ 0 h 149"/>
                    <a:gd name="T17" fmla="*/ 142 w 142"/>
                    <a:gd name="T18" fmla="*/ 149 h 149"/>
                  </a:gdLst>
                  <a:ahLst/>
                  <a:cxnLst>
                    <a:cxn ang="T10">
                      <a:pos x="T0" y="T1"/>
                    </a:cxn>
                    <a:cxn ang="T11">
                      <a:pos x="T2" y="T3"/>
                    </a:cxn>
                    <a:cxn ang="T12">
                      <a:pos x="T4" y="T5"/>
                    </a:cxn>
                    <a:cxn ang="T13">
                      <a:pos x="T6" y="T7"/>
                    </a:cxn>
                    <a:cxn ang="T14">
                      <a:pos x="T8" y="T9"/>
                    </a:cxn>
                  </a:cxnLst>
                  <a:rect l="T15" t="T16" r="T17" b="T18"/>
                  <a:pathLst>
                    <a:path w="142" h="149">
                      <a:moveTo>
                        <a:pt x="5" y="149"/>
                      </a:moveTo>
                      <a:lnTo>
                        <a:pt x="0" y="131"/>
                      </a:lnTo>
                      <a:lnTo>
                        <a:pt x="137" y="0"/>
                      </a:lnTo>
                      <a:lnTo>
                        <a:pt x="142" y="19"/>
                      </a:lnTo>
                      <a:lnTo>
                        <a:pt x="5" y="149"/>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82" name="Line 34"/>
                <p:cNvSpPr>
                  <a:spLocks noChangeShapeType="1"/>
                </p:cNvSpPr>
                <p:nvPr/>
              </p:nvSpPr>
              <p:spPr bwMode="auto">
                <a:xfrm flipV="1">
                  <a:off x="2179" y="316"/>
                  <a:ext cx="137" cy="130"/>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3" name="Freeform 35"/>
                <p:cNvSpPr>
                  <a:spLocks/>
                </p:cNvSpPr>
                <p:nvPr/>
              </p:nvSpPr>
              <p:spPr bwMode="auto">
                <a:xfrm>
                  <a:off x="2169" y="277"/>
                  <a:ext cx="142" cy="151"/>
                </a:xfrm>
                <a:custGeom>
                  <a:avLst/>
                  <a:gdLst>
                    <a:gd name="T0" fmla="*/ 5 w 142"/>
                    <a:gd name="T1" fmla="*/ 151 h 151"/>
                    <a:gd name="T2" fmla="*/ 0 w 142"/>
                    <a:gd name="T3" fmla="*/ 132 h 151"/>
                    <a:gd name="T4" fmla="*/ 137 w 142"/>
                    <a:gd name="T5" fmla="*/ 0 h 151"/>
                    <a:gd name="T6" fmla="*/ 142 w 142"/>
                    <a:gd name="T7" fmla="*/ 20 h 151"/>
                    <a:gd name="T8" fmla="*/ 5 w 142"/>
                    <a:gd name="T9" fmla="*/ 151 h 151"/>
                    <a:gd name="T10" fmla="*/ 0 60000 65536"/>
                    <a:gd name="T11" fmla="*/ 0 60000 65536"/>
                    <a:gd name="T12" fmla="*/ 0 60000 65536"/>
                    <a:gd name="T13" fmla="*/ 0 60000 65536"/>
                    <a:gd name="T14" fmla="*/ 0 60000 65536"/>
                    <a:gd name="T15" fmla="*/ 0 w 142"/>
                    <a:gd name="T16" fmla="*/ 0 h 151"/>
                    <a:gd name="T17" fmla="*/ 142 w 142"/>
                    <a:gd name="T18" fmla="*/ 151 h 151"/>
                  </a:gdLst>
                  <a:ahLst/>
                  <a:cxnLst>
                    <a:cxn ang="T10">
                      <a:pos x="T0" y="T1"/>
                    </a:cxn>
                    <a:cxn ang="T11">
                      <a:pos x="T2" y="T3"/>
                    </a:cxn>
                    <a:cxn ang="T12">
                      <a:pos x="T4" y="T5"/>
                    </a:cxn>
                    <a:cxn ang="T13">
                      <a:pos x="T6" y="T7"/>
                    </a:cxn>
                    <a:cxn ang="T14">
                      <a:pos x="T8" y="T9"/>
                    </a:cxn>
                  </a:cxnLst>
                  <a:rect l="T15" t="T16" r="T17" b="T18"/>
                  <a:pathLst>
                    <a:path w="142" h="151">
                      <a:moveTo>
                        <a:pt x="5" y="151"/>
                      </a:moveTo>
                      <a:lnTo>
                        <a:pt x="0" y="132"/>
                      </a:lnTo>
                      <a:lnTo>
                        <a:pt x="137" y="0"/>
                      </a:lnTo>
                      <a:lnTo>
                        <a:pt x="142" y="20"/>
                      </a:lnTo>
                      <a:lnTo>
                        <a:pt x="5" y="151"/>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84" name="Line 36"/>
                <p:cNvSpPr>
                  <a:spLocks noChangeShapeType="1"/>
                </p:cNvSpPr>
                <p:nvPr/>
              </p:nvSpPr>
              <p:spPr bwMode="auto">
                <a:xfrm flipV="1">
                  <a:off x="2174" y="297"/>
                  <a:ext cx="137" cy="131"/>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5" name="Freeform 37"/>
                <p:cNvSpPr>
                  <a:spLocks/>
                </p:cNvSpPr>
                <p:nvPr/>
              </p:nvSpPr>
              <p:spPr bwMode="auto">
                <a:xfrm>
                  <a:off x="2165" y="259"/>
                  <a:ext cx="141" cy="150"/>
                </a:xfrm>
                <a:custGeom>
                  <a:avLst/>
                  <a:gdLst>
                    <a:gd name="T0" fmla="*/ 4 w 141"/>
                    <a:gd name="T1" fmla="*/ 150 h 150"/>
                    <a:gd name="T2" fmla="*/ 0 w 141"/>
                    <a:gd name="T3" fmla="*/ 131 h 150"/>
                    <a:gd name="T4" fmla="*/ 137 w 141"/>
                    <a:gd name="T5" fmla="*/ 0 h 150"/>
                    <a:gd name="T6" fmla="*/ 141 w 141"/>
                    <a:gd name="T7" fmla="*/ 18 h 150"/>
                    <a:gd name="T8" fmla="*/ 4 w 141"/>
                    <a:gd name="T9" fmla="*/ 150 h 150"/>
                    <a:gd name="T10" fmla="*/ 0 60000 65536"/>
                    <a:gd name="T11" fmla="*/ 0 60000 65536"/>
                    <a:gd name="T12" fmla="*/ 0 60000 65536"/>
                    <a:gd name="T13" fmla="*/ 0 60000 65536"/>
                    <a:gd name="T14" fmla="*/ 0 60000 65536"/>
                    <a:gd name="T15" fmla="*/ 0 w 141"/>
                    <a:gd name="T16" fmla="*/ 0 h 150"/>
                    <a:gd name="T17" fmla="*/ 141 w 141"/>
                    <a:gd name="T18" fmla="*/ 150 h 150"/>
                  </a:gdLst>
                  <a:ahLst/>
                  <a:cxnLst>
                    <a:cxn ang="T10">
                      <a:pos x="T0" y="T1"/>
                    </a:cxn>
                    <a:cxn ang="T11">
                      <a:pos x="T2" y="T3"/>
                    </a:cxn>
                    <a:cxn ang="T12">
                      <a:pos x="T4" y="T5"/>
                    </a:cxn>
                    <a:cxn ang="T13">
                      <a:pos x="T6" y="T7"/>
                    </a:cxn>
                    <a:cxn ang="T14">
                      <a:pos x="T8" y="T9"/>
                    </a:cxn>
                  </a:cxnLst>
                  <a:rect l="T15" t="T16" r="T17" b="T18"/>
                  <a:pathLst>
                    <a:path w="141" h="150">
                      <a:moveTo>
                        <a:pt x="4" y="150"/>
                      </a:moveTo>
                      <a:lnTo>
                        <a:pt x="0" y="131"/>
                      </a:lnTo>
                      <a:lnTo>
                        <a:pt x="137" y="0"/>
                      </a:lnTo>
                      <a:lnTo>
                        <a:pt x="141" y="18"/>
                      </a:lnTo>
                      <a:lnTo>
                        <a:pt x="4" y="150"/>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86" name="Line 38"/>
                <p:cNvSpPr>
                  <a:spLocks noChangeShapeType="1"/>
                </p:cNvSpPr>
                <p:nvPr/>
              </p:nvSpPr>
              <p:spPr bwMode="auto">
                <a:xfrm flipV="1">
                  <a:off x="2169" y="277"/>
                  <a:ext cx="137" cy="132"/>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7" name="Freeform 39"/>
                <p:cNvSpPr>
                  <a:spLocks/>
                </p:cNvSpPr>
                <p:nvPr/>
              </p:nvSpPr>
              <p:spPr bwMode="auto">
                <a:xfrm>
                  <a:off x="2162" y="239"/>
                  <a:ext cx="140" cy="151"/>
                </a:xfrm>
                <a:custGeom>
                  <a:avLst/>
                  <a:gdLst>
                    <a:gd name="T0" fmla="*/ 3 w 140"/>
                    <a:gd name="T1" fmla="*/ 151 h 151"/>
                    <a:gd name="T2" fmla="*/ 0 w 140"/>
                    <a:gd name="T3" fmla="*/ 131 h 151"/>
                    <a:gd name="T4" fmla="*/ 137 w 140"/>
                    <a:gd name="T5" fmla="*/ 0 h 151"/>
                    <a:gd name="T6" fmla="*/ 140 w 140"/>
                    <a:gd name="T7" fmla="*/ 20 h 151"/>
                    <a:gd name="T8" fmla="*/ 3 w 140"/>
                    <a:gd name="T9" fmla="*/ 151 h 151"/>
                    <a:gd name="T10" fmla="*/ 0 60000 65536"/>
                    <a:gd name="T11" fmla="*/ 0 60000 65536"/>
                    <a:gd name="T12" fmla="*/ 0 60000 65536"/>
                    <a:gd name="T13" fmla="*/ 0 60000 65536"/>
                    <a:gd name="T14" fmla="*/ 0 60000 65536"/>
                    <a:gd name="T15" fmla="*/ 0 w 140"/>
                    <a:gd name="T16" fmla="*/ 0 h 151"/>
                    <a:gd name="T17" fmla="*/ 140 w 140"/>
                    <a:gd name="T18" fmla="*/ 151 h 151"/>
                  </a:gdLst>
                  <a:ahLst/>
                  <a:cxnLst>
                    <a:cxn ang="T10">
                      <a:pos x="T0" y="T1"/>
                    </a:cxn>
                    <a:cxn ang="T11">
                      <a:pos x="T2" y="T3"/>
                    </a:cxn>
                    <a:cxn ang="T12">
                      <a:pos x="T4" y="T5"/>
                    </a:cxn>
                    <a:cxn ang="T13">
                      <a:pos x="T6" y="T7"/>
                    </a:cxn>
                    <a:cxn ang="T14">
                      <a:pos x="T8" y="T9"/>
                    </a:cxn>
                  </a:cxnLst>
                  <a:rect l="T15" t="T16" r="T17" b="T18"/>
                  <a:pathLst>
                    <a:path w="140" h="151">
                      <a:moveTo>
                        <a:pt x="3" y="151"/>
                      </a:moveTo>
                      <a:lnTo>
                        <a:pt x="0" y="131"/>
                      </a:lnTo>
                      <a:lnTo>
                        <a:pt x="137" y="0"/>
                      </a:lnTo>
                      <a:lnTo>
                        <a:pt x="140" y="20"/>
                      </a:lnTo>
                      <a:lnTo>
                        <a:pt x="3" y="15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88" name="Line 40"/>
                <p:cNvSpPr>
                  <a:spLocks noChangeShapeType="1"/>
                </p:cNvSpPr>
                <p:nvPr/>
              </p:nvSpPr>
              <p:spPr bwMode="auto">
                <a:xfrm flipV="1">
                  <a:off x="2165" y="25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89" name="Freeform 41"/>
                <p:cNvSpPr>
                  <a:spLocks/>
                </p:cNvSpPr>
                <p:nvPr/>
              </p:nvSpPr>
              <p:spPr bwMode="auto">
                <a:xfrm>
                  <a:off x="2160" y="200"/>
                  <a:ext cx="139" cy="170"/>
                </a:xfrm>
                <a:custGeom>
                  <a:avLst/>
                  <a:gdLst>
                    <a:gd name="T0" fmla="*/ 2 w 139"/>
                    <a:gd name="T1" fmla="*/ 170 h 170"/>
                    <a:gd name="T2" fmla="*/ 0 w 139"/>
                    <a:gd name="T3" fmla="*/ 130 h 170"/>
                    <a:gd name="T4" fmla="*/ 137 w 139"/>
                    <a:gd name="T5" fmla="*/ 0 h 170"/>
                    <a:gd name="T6" fmla="*/ 139 w 139"/>
                    <a:gd name="T7" fmla="*/ 39 h 170"/>
                    <a:gd name="T8" fmla="*/ 2 w 139"/>
                    <a:gd name="T9" fmla="*/ 170 h 170"/>
                    <a:gd name="T10" fmla="*/ 0 60000 65536"/>
                    <a:gd name="T11" fmla="*/ 0 60000 65536"/>
                    <a:gd name="T12" fmla="*/ 0 60000 65536"/>
                    <a:gd name="T13" fmla="*/ 0 60000 65536"/>
                    <a:gd name="T14" fmla="*/ 0 60000 65536"/>
                    <a:gd name="T15" fmla="*/ 0 w 139"/>
                    <a:gd name="T16" fmla="*/ 0 h 170"/>
                    <a:gd name="T17" fmla="*/ 139 w 139"/>
                    <a:gd name="T18" fmla="*/ 170 h 170"/>
                  </a:gdLst>
                  <a:ahLst/>
                  <a:cxnLst>
                    <a:cxn ang="T10">
                      <a:pos x="T0" y="T1"/>
                    </a:cxn>
                    <a:cxn ang="T11">
                      <a:pos x="T2" y="T3"/>
                    </a:cxn>
                    <a:cxn ang="T12">
                      <a:pos x="T4" y="T5"/>
                    </a:cxn>
                    <a:cxn ang="T13">
                      <a:pos x="T6" y="T7"/>
                    </a:cxn>
                    <a:cxn ang="T14">
                      <a:pos x="T8" y="T9"/>
                    </a:cxn>
                  </a:cxnLst>
                  <a:rect l="T15" t="T16" r="T17" b="T18"/>
                  <a:pathLst>
                    <a:path w="139" h="170">
                      <a:moveTo>
                        <a:pt x="2" y="170"/>
                      </a:moveTo>
                      <a:lnTo>
                        <a:pt x="0" y="130"/>
                      </a:lnTo>
                      <a:lnTo>
                        <a:pt x="137" y="0"/>
                      </a:lnTo>
                      <a:lnTo>
                        <a:pt x="139" y="39"/>
                      </a:lnTo>
                      <a:lnTo>
                        <a:pt x="2"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90" name="Line 42"/>
                <p:cNvSpPr>
                  <a:spLocks noChangeShapeType="1"/>
                </p:cNvSpPr>
                <p:nvPr/>
              </p:nvSpPr>
              <p:spPr bwMode="auto">
                <a:xfrm flipV="1">
                  <a:off x="2162" y="23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91" name="Freeform 43"/>
                <p:cNvSpPr>
                  <a:spLocks/>
                </p:cNvSpPr>
                <p:nvPr/>
              </p:nvSpPr>
              <p:spPr bwMode="auto">
                <a:xfrm>
                  <a:off x="2160" y="159"/>
                  <a:ext cx="137" cy="171"/>
                </a:xfrm>
                <a:custGeom>
                  <a:avLst/>
                  <a:gdLst>
                    <a:gd name="T0" fmla="*/ 0 w 137"/>
                    <a:gd name="T1" fmla="*/ 171 h 171"/>
                    <a:gd name="T2" fmla="*/ 0 w 137"/>
                    <a:gd name="T3" fmla="*/ 131 h 171"/>
                    <a:gd name="T4" fmla="*/ 137 w 137"/>
                    <a:gd name="T5" fmla="*/ 0 h 171"/>
                    <a:gd name="T6" fmla="*/ 137 w 137"/>
                    <a:gd name="T7" fmla="*/ 41 h 171"/>
                    <a:gd name="T8" fmla="*/ 0 w 137"/>
                    <a:gd name="T9" fmla="*/ 171 h 171"/>
                    <a:gd name="T10" fmla="*/ 0 60000 65536"/>
                    <a:gd name="T11" fmla="*/ 0 60000 65536"/>
                    <a:gd name="T12" fmla="*/ 0 60000 65536"/>
                    <a:gd name="T13" fmla="*/ 0 60000 65536"/>
                    <a:gd name="T14" fmla="*/ 0 60000 65536"/>
                    <a:gd name="T15" fmla="*/ 0 w 137"/>
                    <a:gd name="T16" fmla="*/ 0 h 171"/>
                    <a:gd name="T17" fmla="*/ 137 w 137"/>
                    <a:gd name="T18" fmla="*/ 171 h 171"/>
                  </a:gdLst>
                  <a:ahLst/>
                  <a:cxnLst>
                    <a:cxn ang="T10">
                      <a:pos x="T0" y="T1"/>
                    </a:cxn>
                    <a:cxn ang="T11">
                      <a:pos x="T2" y="T3"/>
                    </a:cxn>
                    <a:cxn ang="T12">
                      <a:pos x="T4" y="T5"/>
                    </a:cxn>
                    <a:cxn ang="T13">
                      <a:pos x="T6" y="T7"/>
                    </a:cxn>
                    <a:cxn ang="T14">
                      <a:pos x="T8" y="T9"/>
                    </a:cxn>
                  </a:cxnLst>
                  <a:rect l="T15" t="T16" r="T17" b="T18"/>
                  <a:pathLst>
                    <a:path w="137" h="171">
                      <a:moveTo>
                        <a:pt x="0" y="171"/>
                      </a:moveTo>
                      <a:lnTo>
                        <a:pt x="0" y="131"/>
                      </a:lnTo>
                      <a:lnTo>
                        <a:pt x="137" y="0"/>
                      </a:lnTo>
                      <a:lnTo>
                        <a:pt x="137" y="41"/>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92" name="Line 44"/>
                <p:cNvSpPr>
                  <a:spLocks noChangeShapeType="1"/>
                </p:cNvSpPr>
                <p:nvPr/>
              </p:nvSpPr>
              <p:spPr bwMode="auto">
                <a:xfrm flipV="1">
                  <a:off x="2160" y="200"/>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93" name="Freeform 45"/>
                <p:cNvSpPr>
                  <a:spLocks/>
                </p:cNvSpPr>
                <p:nvPr/>
              </p:nvSpPr>
              <p:spPr bwMode="auto">
                <a:xfrm>
                  <a:off x="2160" y="119"/>
                  <a:ext cx="139" cy="171"/>
                </a:xfrm>
                <a:custGeom>
                  <a:avLst/>
                  <a:gdLst>
                    <a:gd name="T0" fmla="*/ 0 w 139"/>
                    <a:gd name="T1" fmla="*/ 171 h 171"/>
                    <a:gd name="T2" fmla="*/ 2 w 139"/>
                    <a:gd name="T3" fmla="*/ 130 h 171"/>
                    <a:gd name="T4" fmla="*/ 139 w 139"/>
                    <a:gd name="T5" fmla="*/ 0 h 171"/>
                    <a:gd name="T6" fmla="*/ 137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2" y="130"/>
                      </a:lnTo>
                      <a:lnTo>
                        <a:pt x="139" y="0"/>
                      </a:lnTo>
                      <a:lnTo>
                        <a:pt x="137"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94" name="Line 46"/>
                <p:cNvSpPr>
                  <a:spLocks noChangeShapeType="1"/>
                </p:cNvSpPr>
                <p:nvPr/>
              </p:nvSpPr>
              <p:spPr bwMode="auto">
                <a:xfrm flipV="1">
                  <a:off x="2160" y="15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95" name="Freeform 47"/>
                <p:cNvSpPr>
                  <a:spLocks/>
                </p:cNvSpPr>
                <p:nvPr/>
              </p:nvSpPr>
              <p:spPr bwMode="auto">
                <a:xfrm>
                  <a:off x="2162" y="79"/>
                  <a:ext cx="140" cy="170"/>
                </a:xfrm>
                <a:custGeom>
                  <a:avLst/>
                  <a:gdLst>
                    <a:gd name="T0" fmla="*/ 0 w 140"/>
                    <a:gd name="T1" fmla="*/ 170 h 170"/>
                    <a:gd name="T2" fmla="*/ 3 w 140"/>
                    <a:gd name="T3" fmla="*/ 131 h 170"/>
                    <a:gd name="T4" fmla="*/ 140 w 140"/>
                    <a:gd name="T5" fmla="*/ 0 h 170"/>
                    <a:gd name="T6" fmla="*/ 137 w 140"/>
                    <a:gd name="T7" fmla="*/ 40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3" y="131"/>
                      </a:lnTo>
                      <a:lnTo>
                        <a:pt x="140" y="0"/>
                      </a:lnTo>
                      <a:lnTo>
                        <a:pt x="137" y="40"/>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96" name="Line 48"/>
                <p:cNvSpPr>
                  <a:spLocks noChangeShapeType="1"/>
                </p:cNvSpPr>
                <p:nvPr/>
              </p:nvSpPr>
              <p:spPr bwMode="auto">
                <a:xfrm flipV="1">
                  <a:off x="2162" y="11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97" name="Freeform 49"/>
                <p:cNvSpPr>
                  <a:spLocks/>
                </p:cNvSpPr>
                <p:nvPr/>
              </p:nvSpPr>
              <p:spPr bwMode="auto">
                <a:xfrm>
                  <a:off x="2165" y="0"/>
                  <a:ext cx="143" cy="210"/>
                </a:xfrm>
                <a:custGeom>
                  <a:avLst/>
                  <a:gdLst>
                    <a:gd name="T0" fmla="*/ 0 w 143"/>
                    <a:gd name="T1" fmla="*/ 210 h 210"/>
                    <a:gd name="T2" fmla="*/ 6 w 143"/>
                    <a:gd name="T3" fmla="*/ 131 h 210"/>
                    <a:gd name="T4" fmla="*/ 143 w 143"/>
                    <a:gd name="T5" fmla="*/ 0 h 210"/>
                    <a:gd name="T6" fmla="*/ 137 w 143"/>
                    <a:gd name="T7" fmla="*/ 79 h 210"/>
                    <a:gd name="T8" fmla="*/ 0 w 143"/>
                    <a:gd name="T9" fmla="*/ 210 h 210"/>
                    <a:gd name="T10" fmla="*/ 0 60000 65536"/>
                    <a:gd name="T11" fmla="*/ 0 60000 65536"/>
                    <a:gd name="T12" fmla="*/ 0 60000 65536"/>
                    <a:gd name="T13" fmla="*/ 0 60000 65536"/>
                    <a:gd name="T14" fmla="*/ 0 60000 65536"/>
                    <a:gd name="T15" fmla="*/ 0 w 143"/>
                    <a:gd name="T16" fmla="*/ 0 h 210"/>
                    <a:gd name="T17" fmla="*/ 143 w 143"/>
                    <a:gd name="T18" fmla="*/ 210 h 210"/>
                  </a:gdLst>
                  <a:ahLst/>
                  <a:cxnLst>
                    <a:cxn ang="T10">
                      <a:pos x="T0" y="T1"/>
                    </a:cxn>
                    <a:cxn ang="T11">
                      <a:pos x="T2" y="T3"/>
                    </a:cxn>
                    <a:cxn ang="T12">
                      <a:pos x="T4" y="T5"/>
                    </a:cxn>
                    <a:cxn ang="T13">
                      <a:pos x="T6" y="T7"/>
                    </a:cxn>
                    <a:cxn ang="T14">
                      <a:pos x="T8" y="T9"/>
                    </a:cxn>
                  </a:cxnLst>
                  <a:rect l="T15" t="T16" r="T17" b="T18"/>
                  <a:pathLst>
                    <a:path w="143" h="210">
                      <a:moveTo>
                        <a:pt x="0" y="210"/>
                      </a:moveTo>
                      <a:lnTo>
                        <a:pt x="6" y="131"/>
                      </a:lnTo>
                      <a:lnTo>
                        <a:pt x="143" y="0"/>
                      </a:lnTo>
                      <a:lnTo>
                        <a:pt x="137" y="79"/>
                      </a:lnTo>
                      <a:lnTo>
                        <a:pt x="0" y="21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98" name="Line 50"/>
                <p:cNvSpPr>
                  <a:spLocks noChangeShapeType="1"/>
                </p:cNvSpPr>
                <p:nvPr/>
              </p:nvSpPr>
              <p:spPr bwMode="auto">
                <a:xfrm flipV="1">
                  <a:off x="2165" y="7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599" name="Freeform 51"/>
                <p:cNvSpPr>
                  <a:spLocks/>
                </p:cNvSpPr>
                <p:nvPr/>
              </p:nvSpPr>
              <p:spPr bwMode="auto">
                <a:xfrm>
                  <a:off x="190" y="0"/>
                  <a:ext cx="2118" cy="131"/>
                </a:xfrm>
                <a:custGeom>
                  <a:avLst/>
                  <a:gdLst>
                    <a:gd name="T0" fmla="*/ 1981 w 2118"/>
                    <a:gd name="T1" fmla="*/ 131 h 131"/>
                    <a:gd name="T2" fmla="*/ 0 w 2118"/>
                    <a:gd name="T3" fmla="*/ 131 h 131"/>
                    <a:gd name="T4" fmla="*/ 137 w 2118"/>
                    <a:gd name="T5" fmla="*/ 0 h 131"/>
                    <a:gd name="T6" fmla="*/ 2118 w 2118"/>
                    <a:gd name="T7" fmla="*/ 0 h 131"/>
                    <a:gd name="T8" fmla="*/ 1981 w 2118"/>
                    <a:gd name="T9" fmla="*/ 131 h 131"/>
                    <a:gd name="T10" fmla="*/ 0 60000 65536"/>
                    <a:gd name="T11" fmla="*/ 0 60000 65536"/>
                    <a:gd name="T12" fmla="*/ 0 60000 65536"/>
                    <a:gd name="T13" fmla="*/ 0 60000 65536"/>
                    <a:gd name="T14" fmla="*/ 0 60000 65536"/>
                    <a:gd name="T15" fmla="*/ 0 w 2118"/>
                    <a:gd name="T16" fmla="*/ 0 h 131"/>
                    <a:gd name="T17" fmla="*/ 2118 w 2118"/>
                    <a:gd name="T18" fmla="*/ 131 h 131"/>
                  </a:gdLst>
                  <a:ahLst/>
                  <a:cxnLst>
                    <a:cxn ang="T10">
                      <a:pos x="T0" y="T1"/>
                    </a:cxn>
                    <a:cxn ang="T11">
                      <a:pos x="T2" y="T3"/>
                    </a:cxn>
                    <a:cxn ang="T12">
                      <a:pos x="T4" y="T5"/>
                    </a:cxn>
                    <a:cxn ang="T13">
                      <a:pos x="T6" y="T7"/>
                    </a:cxn>
                    <a:cxn ang="T14">
                      <a:pos x="T8" y="T9"/>
                    </a:cxn>
                  </a:cxnLst>
                  <a:rect l="T15" t="T16" r="T17" b="T18"/>
                  <a:pathLst>
                    <a:path w="2118" h="131">
                      <a:moveTo>
                        <a:pt x="1981" y="131"/>
                      </a:moveTo>
                      <a:lnTo>
                        <a:pt x="0" y="131"/>
                      </a:lnTo>
                      <a:lnTo>
                        <a:pt x="137" y="0"/>
                      </a:lnTo>
                      <a:lnTo>
                        <a:pt x="2118" y="0"/>
                      </a:lnTo>
                      <a:lnTo>
                        <a:pt x="1981"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00" name="Line 52"/>
                <p:cNvSpPr>
                  <a:spLocks noChangeShapeType="1"/>
                </p:cNvSpPr>
                <p:nvPr/>
              </p:nvSpPr>
              <p:spPr bwMode="auto">
                <a:xfrm flipV="1">
                  <a:off x="2171" y="0"/>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1" name="Freeform 53"/>
                <p:cNvSpPr>
                  <a:spLocks/>
                </p:cNvSpPr>
                <p:nvPr/>
              </p:nvSpPr>
              <p:spPr bwMode="auto">
                <a:xfrm>
                  <a:off x="132" y="131"/>
                  <a:ext cx="2047" cy="406"/>
                </a:xfrm>
                <a:custGeom>
                  <a:avLst/>
                  <a:gdLst>
                    <a:gd name="T0" fmla="*/ 49 w 2047"/>
                    <a:gd name="T1" fmla="*/ 1 h 406"/>
                    <a:gd name="T2" fmla="*/ 31 w 2047"/>
                    <a:gd name="T3" fmla="*/ 2 h 406"/>
                    <a:gd name="T4" fmla="*/ 26 w 2047"/>
                    <a:gd name="T5" fmla="*/ 7 h 406"/>
                    <a:gd name="T6" fmla="*/ 21 w 2047"/>
                    <a:gd name="T7" fmla="*/ 20 h 406"/>
                    <a:gd name="T8" fmla="*/ 18 w 2047"/>
                    <a:gd name="T9" fmla="*/ 47 h 406"/>
                    <a:gd name="T10" fmla="*/ 13 w 2047"/>
                    <a:gd name="T11" fmla="*/ 92 h 406"/>
                    <a:gd name="T12" fmla="*/ 7 w 2047"/>
                    <a:gd name="T13" fmla="*/ 151 h 406"/>
                    <a:gd name="T14" fmla="*/ 5 w 2047"/>
                    <a:gd name="T15" fmla="*/ 209 h 406"/>
                    <a:gd name="T16" fmla="*/ 9 w 2047"/>
                    <a:gd name="T17" fmla="*/ 299 h 406"/>
                    <a:gd name="T18" fmla="*/ 21 w 2047"/>
                    <a:gd name="T19" fmla="*/ 335 h 406"/>
                    <a:gd name="T20" fmla="*/ 26 w 2047"/>
                    <a:gd name="T21" fmla="*/ 362 h 406"/>
                    <a:gd name="T22" fmla="*/ 23 w 2047"/>
                    <a:gd name="T23" fmla="*/ 376 h 406"/>
                    <a:gd name="T24" fmla="*/ 14 w 2047"/>
                    <a:gd name="T25" fmla="*/ 390 h 406"/>
                    <a:gd name="T26" fmla="*/ 1 w 2047"/>
                    <a:gd name="T27" fmla="*/ 400 h 406"/>
                    <a:gd name="T28" fmla="*/ 5 w 2047"/>
                    <a:gd name="T29" fmla="*/ 400 h 406"/>
                    <a:gd name="T30" fmla="*/ 101 w 2047"/>
                    <a:gd name="T31" fmla="*/ 393 h 406"/>
                    <a:gd name="T32" fmla="*/ 179 w 2047"/>
                    <a:gd name="T33" fmla="*/ 390 h 406"/>
                    <a:gd name="T34" fmla="*/ 258 w 2047"/>
                    <a:gd name="T35" fmla="*/ 381 h 406"/>
                    <a:gd name="T36" fmla="*/ 303 w 2047"/>
                    <a:gd name="T37" fmla="*/ 372 h 406"/>
                    <a:gd name="T38" fmla="*/ 383 w 2047"/>
                    <a:gd name="T39" fmla="*/ 366 h 406"/>
                    <a:gd name="T40" fmla="*/ 559 w 2047"/>
                    <a:gd name="T41" fmla="*/ 361 h 406"/>
                    <a:gd name="T42" fmla="*/ 591 w 2047"/>
                    <a:gd name="T43" fmla="*/ 368 h 406"/>
                    <a:gd name="T44" fmla="*/ 657 w 2047"/>
                    <a:gd name="T45" fmla="*/ 387 h 406"/>
                    <a:gd name="T46" fmla="*/ 688 w 2047"/>
                    <a:gd name="T47" fmla="*/ 392 h 406"/>
                    <a:gd name="T48" fmla="*/ 831 w 2047"/>
                    <a:gd name="T49" fmla="*/ 402 h 406"/>
                    <a:gd name="T50" fmla="*/ 917 w 2047"/>
                    <a:gd name="T51" fmla="*/ 406 h 406"/>
                    <a:gd name="T52" fmla="*/ 965 w 2047"/>
                    <a:gd name="T53" fmla="*/ 399 h 406"/>
                    <a:gd name="T54" fmla="*/ 1234 w 2047"/>
                    <a:gd name="T55" fmla="*/ 389 h 406"/>
                    <a:gd name="T56" fmla="*/ 1465 w 2047"/>
                    <a:gd name="T57" fmla="*/ 384 h 406"/>
                    <a:gd name="T58" fmla="*/ 1510 w 2047"/>
                    <a:gd name="T59" fmla="*/ 379 h 406"/>
                    <a:gd name="T60" fmla="*/ 1576 w 2047"/>
                    <a:gd name="T61" fmla="*/ 371 h 406"/>
                    <a:gd name="T62" fmla="*/ 1620 w 2047"/>
                    <a:gd name="T63" fmla="*/ 372 h 406"/>
                    <a:gd name="T64" fmla="*/ 1643 w 2047"/>
                    <a:gd name="T65" fmla="*/ 377 h 406"/>
                    <a:gd name="T66" fmla="*/ 1784 w 2047"/>
                    <a:gd name="T67" fmla="*/ 393 h 406"/>
                    <a:gd name="T68" fmla="*/ 1967 w 2047"/>
                    <a:gd name="T69" fmla="*/ 400 h 406"/>
                    <a:gd name="T70" fmla="*/ 2000 w 2047"/>
                    <a:gd name="T71" fmla="*/ 387 h 406"/>
                    <a:gd name="T72" fmla="*/ 2015 w 2047"/>
                    <a:gd name="T73" fmla="*/ 384 h 406"/>
                    <a:gd name="T74" fmla="*/ 2021 w 2047"/>
                    <a:gd name="T75" fmla="*/ 386 h 406"/>
                    <a:gd name="T76" fmla="*/ 2033 w 2047"/>
                    <a:gd name="T77" fmla="*/ 395 h 406"/>
                    <a:gd name="T78" fmla="*/ 2047 w 2047"/>
                    <a:gd name="T79" fmla="*/ 315 h 406"/>
                    <a:gd name="T80" fmla="*/ 2037 w 2047"/>
                    <a:gd name="T81" fmla="*/ 278 h 406"/>
                    <a:gd name="T82" fmla="*/ 2030 w 2047"/>
                    <a:gd name="T83" fmla="*/ 239 h 406"/>
                    <a:gd name="T84" fmla="*/ 2028 w 2047"/>
                    <a:gd name="T85" fmla="*/ 159 h 406"/>
                    <a:gd name="T86" fmla="*/ 2033 w 2047"/>
                    <a:gd name="T87" fmla="*/ 79 h 406"/>
                    <a:gd name="T88" fmla="*/ 58 w 2047"/>
                    <a:gd name="T89" fmla="*/ 0 h 4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6"/>
                    <a:gd name="T137" fmla="*/ 2047 w 2047"/>
                    <a:gd name="T138" fmla="*/ 406 h 40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6">
                      <a:moveTo>
                        <a:pt x="58" y="0"/>
                      </a:moveTo>
                      <a:lnTo>
                        <a:pt x="49" y="1"/>
                      </a:lnTo>
                      <a:lnTo>
                        <a:pt x="40" y="1"/>
                      </a:lnTo>
                      <a:lnTo>
                        <a:pt x="31" y="2"/>
                      </a:lnTo>
                      <a:lnTo>
                        <a:pt x="29" y="5"/>
                      </a:lnTo>
                      <a:lnTo>
                        <a:pt x="26" y="7"/>
                      </a:lnTo>
                      <a:lnTo>
                        <a:pt x="22" y="13"/>
                      </a:lnTo>
                      <a:lnTo>
                        <a:pt x="21" y="20"/>
                      </a:lnTo>
                      <a:lnTo>
                        <a:pt x="18" y="33"/>
                      </a:lnTo>
                      <a:lnTo>
                        <a:pt x="18" y="47"/>
                      </a:lnTo>
                      <a:lnTo>
                        <a:pt x="17" y="61"/>
                      </a:lnTo>
                      <a:lnTo>
                        <a:pt x="13" y="92"/>
                      </a:lnTo>
                      <a:lnTo>
                        <a:pt x="9" y="122"/>
                      </a:lnTo>
                      <a:lnTo>
                        <a:pt x="7" y="151"/>
                      </a:lnTo>
                      <a:lnTo>
                        <a:pt x="5" y="180"/>
                      </a:lnTo>
                      <a:lnTo>
                        <a:pt x="5" y="209"/>
                      </a:lnTo>
                      <a:lnTo>
                        <a:pt x="7" y="238"/>
                      </a:lnTo>
                      <a:lnTo>
                        <a:pt x="9" y="299"/>
                      </a:lnTo>
                      <a:lnTo>
                        <a:pt x="16" y="317"/>
                      </a:lnTo>
                      <a:lnTo>
                        <a:pt x="21" y="335"/>
                      </a:lnTo>
                      <a:lnTo>
                        <a:pt x="26" y="353"/>
                      </a:lnTo>
                      <a:lnTo>
                        <a:pt x="26" y="362"/>
                      </a:lnTo>
                      <a:lnTo>
                        <a:pt x="26" y="370"/>
                      </a:lnTo>
                      <a:lnTo>
                        <a:pt x="23" y="376"/>
                      </a:lnTo>
                      <a:lnTo>
                        <a:pt x="21" y="382"/>
                      </a:lnTo>
                      <a:lnTo>
                        <a:pt x="14" y="390"/>
                      </a:lnTo>
                      <a:lnTo>
                        <a:pt x="7" y="397"/>
                      </a:lnTo>
                      <a:lnTo>
                        <a:pt x="1" y="400"/>
                      </a:lnTo>
                      <a:lnTo>
                        <a:pt x="0" y="402"/>
                      </a:lnTo>
                      <a:lnTo>
                        <a:pt x="5" y="400"/>
                      </a:lnTo>
                      <a:lnTo>
                        <a:pt x="41" y="392"/>
                      </a:lnTo>
                      <a:lnTo>
                        <a:pt x="101" y="393"/>
                      </a:lnTo>
                      <a:lnTo>
                        <a:pt x="141" y="393"/>
                      </a:lnTo>
                      <a:lnTo>
                        <a:pt x="179" y="390"/>
                      </a:lnTo>
                      <a:lnTo>
                        <a:pt x="236" y="384"/>
                      </a:lnTo>
                      <a:lnTo>
                        <a:pt x="258" y="381"/>
                      </a:lnTo>
                      <a:lnTo>
                        <a:pt x="280" y="376"/>
                      </a:lnTo>
                      <a:lnTo>
                        <a:pt x="303" y="372"/>
                      </a:lnTo>
                      <a:lnTo>
                        <a:pt x="325" y="370"/>
                      </a:lnTo>
                      <a:lnTo>
                        <a:pt x="383" y="366"/>
                      </a:lnTo>
                      <a:lnTo>
                        <a:pt x="441" y="365"/>
                      </a:lnTo>
                      <a:lnTo>
                        <a:pt x="559" y="361"/>
                      </a:lnTo>
                      <a:lnTo>
                        <a:pt x="575" y="365"/>
                      </a:lnTo>
                      <a:lnTo>
                        <a:pt x="591" y="368"/>
                      </a:lnTo>
                      <a:lnTo>
                        <a:pt x="624" y="378"/>
                      </a:lnTo>
                      <a:lnTo>
                        <a:pt x="657" y="387"/>
                      </a:lnTo>
                      <a:lnTo>
                        <a:pt x="673" y="390"/>
                      </a:lnTo>
                      <a:lnTo>
                        <a:pt x="688" y="392"/>
                      </a:lnTo>
                      <a:lnTo>
                        <a:pt x="771" y="397"/>
                      </a:lnTo>
                      <a:lnTo>
                        <a:pt x="831" y="402"/>
                      </a:lnTo>
                      <a:lnTo>
                        <a:pt x="897" y="406"/>
                      </a:lnTo>
                      <a:lnTo>
                        <a:pt x="917" y="406"/>
                      </a:lnTo>
                      <a:lnTo>
                        <a:pt x="938" y="404"/>
                      </a:lnTo>
                      <a:lnTo>
                        <a:pt x="965" y="399"/>
                      </a:lnTo>
                      <a:lnTo>
                        <a:pt x="1004" y="392"/>
                      </a:lnTo>
                      <a:lnTo>
                        <a:pt x="1234" y="389"/>
                      </a:lnTo>
                      <a:lnTo>
                        <a:pt x="1350" y="387"/>
                      </a:lnTo>
                      <a:lnTo>
                        <a:pt x="1465" y="384"/>
                      </a:lnTo>
                      <a:lnTo>
                        <a:pt x="1487" y="383"/>
                      </a:lnTo>
                      <a:lnTo>
                        <a:pt x="1510" y="379"/>
                      </a:lnTo>
                      <a:lnTo>
                        <a:pt x="1554" y="373"/>
                      </a:lnTo>
                      <a:lnTo>
                        <a:pt x="1576" y="371"/>
                      </a:lnTo>
                      <a:lnTo>
                        <a:pt x="1598" y="370"/>
                      </a:lnTo>
                      <a:lnTo>
                        <a:pt x="1620" y="372"/>
                      </a:lnTo>
                      <a:lnTo>
                        <a:pt x="1632" y="373"/>
                      </a:lnTo>
                      <a:lnTo>
                        <a:pt x="1643" y="377"/>
                      </a:lnTo>
                      <a:lnTo>
                        <a:pt x="1722" y="387"/>
                      </a:lnTo>
                      <a:lnTo>
                        <a:pt x="1784" y="393"/>
                      </a:lnTo>
                      <a:lnTo>
                        <a:pt x="1857" y="397"/>
                      </a:lnTo>
                      <a:lnTo>
                        <a:pt x="1967" y="400"/>
                      </a:lnTo>
                      <a:lnTo>
                        <a:pt x="1984" y="392"/>
                      </a:lnTo>
                      <a:lnTo>
                        <a:pt x="2000" y="387"/>
                      </a:lnTo>
                      <a:lnTo>
                        <a:pt x="2008" y="386"/>
                      </a:lnTo>
                      <a:lnTo>
                        <a:pt x="2015" y="384"/>
                      </a:lnTo>
                      <a:lnTo>
                        <a:pt x="2018" y="384"/>
                      </a:lnTo>
                      <a:lnTo>
                        <a:pt x="2021" y="386"/>
                      </a:lnTo>
                      <a:lnTo>
                        <a:pt x="2028" y="390"/>
                      </a:lnTo>
                      <a:lnTo>
                        <a:pt x="2033" y="395"/>
                      </a:lnTo>
                      <a:lnTo>
                        <a:pt x="2039" y="400"/>
                      </a:lnTo>
                      <a:lnTo>
                        <a:pt x="2047" y="315"/>
                      </a:lnTo>
                      <a:lnTo>
                        <a:pt x="2042" y="297"/>
                      </a:lnTo>
                      <a:lnTo>
                        <a:pt x="2037" y="278"/>
                      </a:lnTo>
                      <a:lnTo>
                        <a:pt x="2033" y="259"/>
                      </a:lnTo>
                      <a:lnTo>
                        <a:pt x="2030" y="239"/>
                      </a:lnTo>
                      <a:lnTo>
                        <a:pt x="2028" y="199"/>
                      </a:lnTo>
                      <a:lnTo>
                        <a:pt x="2028" y="159"/>
                      </a:lnTo>
                      <a:lnTo>
                        <a:pt x="2030" y="118"/>
                      </a:lnTo>
                      <a:lnTo>
                        <a:pt x="2033"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02" name="Line 54"/>
                <p:cNvSpPr>
                  <a:spLocks noChangeShapeType="1"/>
                </p:cNvSpPr>
                <p:nvPr/>
              </p:nvSpPr>
              <p:spPr bwMode="auto">
                <a:xfrm flipH="1">
                  <a:off x="181" y="131"/>
                  <a:ext cx="9"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3" name="Line 55"/>
                <p:cNvSpPr>
                  <a:spLocks noChangeShapeType="1"/>
                </p:cNvSpPr>
                <p:nvPr/>
              </p:nvSpPr>
              <p:spPr bwMode="auto">
                <a:xfrm flipH="1">
                  <a:off x="172" y="132"/>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4" name="Line 56"/>
                <p:cNvSpPr>
                  <a:spLocks noChangeShapeType="1"/>
                </p:cNvSpPr>
                <p:nvPr/>
              </p:nvSpPr>
              <p:spPr bwMode="auto">
                <a:xfrm flipH="1">
                  <a:off x="163" y="132"/>
                  <a:ext cx="9"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5" name="Line 57"/>
                <p:cNvSpPr>
                  <a:spLocks noChangeShapeType="1"/>
                </p:cNvSpPr>
                <p:nvPr/>
              </p:nvSpPr>
              <p:spPr bwMode="auto">
                <a:xfrm flipH="1">
                  <a:off x="161" y="133"/>
                  <a:ext cx="2" cy="3"/>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6" name="Line 58"/>
                <p:cNvSpPr>
                  <a:spLocks noChangeShapeType="1"/>
                </p:cNvSpPr>
                <p:nvPr/>
              </p:nvSpPr>
              <p:spPr bwMode="auto">
                <a:xfrm flipH="1">
                  <a:off x="158" y="136"/>
                  <a:ext cx="3" cy="2"/>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7" name="Line 59"/>
                <p:cNvSpPr>
                  <a:spLocks noChangeShapeType="1"/>
                </p:cNvSpPr>
                <p:nvPr/>
              </p:nvSpPr>
              <p:spPr bwMode="auto">
                <a:xfrm flipH="1">
                  <a:off x="154" y="138"/>
                  <a:ext cx="4"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8" name="Line 60"/>
                <p:cNvSpPr>
                  <a:spLocks noChangeShapeType="1"/>
                </p:cNvSpPr>
                <p:nvPr/>
              </p:nvSpPr>
              <p:spPr bwMode="auto">
                <a:xfrm flipH="1">
                  <a:off x="153" y="144"/>
                  <a:ext cx="1" cy="7"/>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09" name="Line 61"/>
                <p:cNvSpPr>
                  <a:spLocks noChangeShapeType="1"/>
                </p:cNvSpPr>
                <p:nvPr/>
              </p:nvSpPr>
              <p:spPr bwMode="auto">
                <a:xfrm flipH="1">
                  <a:off x="150" y="151"/>
                  <a:ext cx="3" cy="13"/>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0" name="Line 62"/>
                <p:cNvSpPr>
                  <a:spLocks noChangeShapeType="1"/>
                </p:cNvSpPr>
                <p:nvPr/>
              </p:nvSpPr>
              <p:spPr bwMode="auto">
                <a:xfrm>
                  <a:off x="150" y="164"/>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1" name="Line 63"/>
                <p:cNvSpPr>
                  <a:spLocks noChangeShapeType="1"/>
                </p:cNvSpPr>
                <p:nvPr/>
              </p:nvSpPr>
              <p:spPr bwMode="auto">
                <a:xfrm flipH="1">
                  <a:off x="149" y="178"/>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2" name="Line 64"/>
                <p:cNvSpPr>
                  <a:spLocks noChangeShapeType="1"/>
                </p:cNvSpPr>
                <p:nvPr/>
              </p:nvSpPr>
              <p:spPr bwMode="auto">
                <a:xfrm flipH="1">
                  <a:off x="145" y="192"/>
                  <a:ext cx="4" cy="31"/>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3" name="Line 65"/>
                <p:cNvSpPr>
                  <a:spLocks noChangeShapeType="1"/>
                </p:cNvSpPr>
                <p:nvPr/>
              </p:nvSpPr>
              <p:spPr bwMode="auto">
                <a:xfrm flipH="1">
                  <a:off x="141" y="223"/>
                  <a:ext cx="4"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4" name="Line 66"/>
                <p:cNvSpPr>
                  <a:spLocks noChangeShapeType="1"/>
                </p:cNvSpPr>
                <p:nvPr/>
              </p:nvSpPr>
              <p:spPr bwMode="auto">
                <a:xfrm flipH="1">
                  <a:off x="139" y="253"/>
                  <a:ext cx="2" cy="2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5" name="Line 67"/>
                <p:cNvSpPr>
                  <a:spLocks noChangeShapeType="1"/>
                </p:cNvSpPr>
                <p:nvPr/>
              </p:nvSpPr>
              <p:spPr bwMode="auto">
                <a:xfrm flipH="1">
                  <a:off x="137" y="281"/>
                  <a:ext cx="2"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6" name="Line 68"/>
                <p:cNvSpPr>
                  <a:spLocks noChangeShapeType="1"/>
                </p:cNvSpPr>
                <p:nvPr/>
              </p:nvSpPr>
              <p:spPr bwMode="auto">
                <a:xfrm>
                  <a:off x="137" y="311"/>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7" name="Line 69"/>
                <p:cNvSpPr>
                  <a:spLocks noChangeShapeType="1"/>
                </p:cNvSpPr>
                <p:nvPr/>
              </p:nvSpPr>
              <p:spPr bwMode="auto">
                <a:xfrm>
                  <a:off x="137" y="340"/>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8" name="Line 70"/>
                <p:cNvSpPr>
                  <a:spLocks noChangeShapeType="1"/>
                </p:cNvSpPr>
                <p:nvPr/>
              </p:nvSpPr>
              <p:spPr bwMode="auto">
                <a:xfrm>
                  <a:off x="137" y="369"/>
                  <a:ext cx="4" cy="61"/>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19" name="Line 71"/>
                <p:cNvSpPr>
                  <a:spLocks noChangeShapeType="1"/>
                </p:cNvSpPr>
                <p:nvPr/>
              </p:nvSpPr>
              <p:spPr bwMode="auto">
                <a:xfrm>
                  <a:off x="141" y="430"/>
                  <a:ext cx="7"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0" name="Line 72"/>
                <p:cNvSpPr>
                  <a:spLocks noChangeShapeType="1"/>
                </p:cNvSpPr>
                <p:nvPr/>
              </p:nvSpPr>
              <p:spPr bwMode="auto">
                <a:xfrm>
                  <a:off x="148" y="446"/>
                  <a:ext cx="5" cy="20"/>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1" name="Line 73"/>
                <p:cNvSpPr>
                  <a:spLocks noChangeShapeType="1"/>
                </p:cNvSpPr>
                <p:nvPr/>
              </p:nvSpPr>
              <p:spPr bwMode="auto">
                <a:xfrm>
                  <a:off x="153" y="466"/>
                  <a:ext cx="5" cy="18"/>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2" name="Line 74"/>
                <p:cNvSpPr>
                  <a:spLocks noChangeShapeType="1"/>
                </p:cNvSpPr>
                <p:nvPr/>
              </p:nvSpPr>
              <p:spPr bwMode="auto">
                <a:xfrm>
                  <a:off x="158" y="484"/>
                  <a:ext cx="1" cy="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3" name="Line 75"/>
                <p:cNvSpPr>
                  <a:spLocks noChangeShapeType="1"/>
                </p:cNvSpPr>
                <p:nvPr/>
              </p:nvSpPr>
              <p:spPr bwMode="auto">
                <a:xfrm>
                  <a:off x="158" y="493"/>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4" name="Line 76"/>
                <p:cNvSpPr>
                  <a:spLocks noChangeShapeType="1"/>
                </p:cNvSpPr>
                <p:nvPr/>
              </p:nvSpPr>
              <p:spPr bwMode="auto">
                <a:xfrm flipH="1">
                  <a:off x="155" y="501"/>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5" name="Line 77"/>
                <p:cNvSpPr>
                  <a:spLocks noChangeShapeType="1"/>
                </p:cNvSpPr>
                <p:nvPr/>
              </p:nvSpPr>
              <p:spPr bwMode="auto">
                <a:xfrm flipH="1">
                  <a:off x="153" y="507"/>
                  <a:ext cx="2"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6" name="Line 78"/>
                <p:cNvSpPr>
                  <a:spLocks noChangeShapeType="1"/>
                </p:cNvSpPr>
                <p:nvPr/>
              </p:nvSpPr>
              <p:spPr bwMode="auto">
                <a:xfrm flipH="1">
                  <a:off x="145" y="513"/>
                  <a:ext cx="8" cy="8"/>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7" name="Line 79"/>
                <p:cNvSpPr>
                  <a:spLocks noChangeShapeType="1"/>
                </p:cNvSpPr>
                <p:nvPr/>
              </p:nvSpPr>
              <p:spPr bwMode="auto">
                <a:xfrm flipH="1">
                  <a:off x="139" y="521"/>
                  <a:ext cx="6" cy="7"/>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8" name="Line 80"/>
                <p:cNvSpPr>
                  <a:spLocks noChangeShapeType="1"/>
                </p:cNvSpPr>
                <p:nvPr/>
              </p:nvSpPr>
              <p:spPr bwMode="auto">
                <a:xfrm flipH="1">
                  <a:off x="133" y="528"/>
                  <a:ext cx="6" cy="3"/>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29" name="Line 81"/>
                <p:cNvSpPr>
                  <a:spLocks noChangeShapeType="1"/>
                </p:cNvSpPr>
                <p:nvPr/>
              </p:nvSpPr>
              <p:spPr bwMode="auto">
                <a:xfrm flipH="1">
                  <a:off x="132" y="531"/>
                  <a:ext cx="1" cy="2"/>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0" name="Line 82"/>
                <p:cNvSpPr>
                  <a:spLocks noChangeShapeType="1"/>
                </p:cNvSpPr>
                <p:nvPr/>
              </p:nvSpPr>
              <p:spPr bwMode="auto">
                <a:xfrm flipV="1">
                  <a:off x="132" y="531"/>
                  <a:ext cx="5" cy="2"/>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1" name="Line 83"/>
                <p:cNvSpPr>
                  <a:spLocks noChangeShapeType="1"/>
                </p:cNvSpPr>
                <p:nvPr/>
              </p:nvSpPr>
              <p:spPr bwMode="auto">
                <a:xfrm flipV="1">
                  <a:off x="137" y="523"/>
                  <a:ext cx="36" cy="8"/>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2" name="Line 84"/>
                <p:cNvSpPr>
                  <a:spLocks noChangeShapeType="1"/>
                </p:cNvSpPr>
                <p:nvPr/>
              </p:nvSpPr>
              <p:spPr bwMode="auto">
                <a:xfrm>
                  <a:off x="173" y="523"/>
                  <a:ext cx="6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3" name="Line 85"/>
                <p:cNvSpPr>
                  <a:spLocks noChangeShapeType="1"/>
                </p:cNvSpPr>
                <p:nvPr/>
              </p:nvSpPr>
              <p:spPr bwMode="auto">
                <a:xfrm flipV="1">
                  <a:off x="233" y="523"/>
                  <a:ext cx="40"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4" name="Line 86"/>
                <p:cNvSpPr>
                  <a:spLocks noChangeShapeType="1"/>
                </p:cNvSpPr>
                <p:nvPr/>
              </p:nvSpPr>
              <p:spPr bwMode="auto">
                <a:xfrm flipV="1">
                  <a:off x="273" y="521"/>
                  <a:ext cx="38" cy="2"/>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5" name="Line 87"/>
                <p:cNvSpPr>
                  <a:spLocks noChangeShapeType="1"/>
                </p:cNvSpPr>
                <p:nvPr/>
              </p:nvSpPr>
              <p:spPr bwMode="auto">
                <a:xfrm flipV="1">
                  <a:off x="311" y="515"/>
                  <a:ext cx="57"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6" name="Line 88"/>
                <p:cNvSpPr>
                  <a:spLocks noChangeShapeType="1"/>
                </p:cNvSpPr>
                <p:nvPr/>
              </p:nvSpPr>
              <p:spPr bwMode="auto">
                <a:xfrm flipV="1">
                  <a:off x="368" y="512"/>
                  <a:ext cx="22" cy="3"/>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7" name="Line 89"/>
                <p:cNvSpPr>
                  <a:spLocks noChangeShapeType="1"/>
                </p:cNvSpPr>
                <p:nvPr/>
              </p:nvSpPr>
              <p:spPr bwMode="auto">
                <a:xfrm flipV="1">
                  <a:off x="390" y="507"/>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8" name="Line 90"/>
                <p:cNvSpPr>
                  <a:spLocks noChangeShapeType="1"/>
                </p:cNvSpPr>
                <p:nvPr/>
              </p:nvSpPr>
              <p:spPr bwMode="auto">
                <a:xfrm flipV="1">
                  <a:off x="412" y="503"/>
                  <a:ext cx="23"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39" name="Line 91"/>
                <p:cNvSpPr>
                  <a:spLocks noChangeShapeType="1"/>
                </p:cNvSpPr>
                <p:nvPr/>
              </p:nvSpPr>
              <p:spPr bwMode="auto">
                <a:xfrm flipV="1">
                  <a:off x="435" y="501"/>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0" name="Line 92"/>
                <p:cNvSpPr>
                  <a:spLocks noChangeShapeType="1"/>
                </p:cNvSpPr>
                <p:nvPr/>
              </p:nvSpPr>
              <p:spPr bwMode="auto">
                <a:xfrm flipV="1">
                  <a:off x="457" y="497"/>
                  <a:ext cx="58"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1" name="Line 93"/>
                <p:cNvSpPr>
                  <a:spLocks noChangeShapeType="1"/>
                </p:cNvSpPr>
                <p:nvPr/>
              </p:nvSpPr>
              <p:spPr bwMode="auto">
                <a:xfrm flipV="1">
                  <a:off x="515" y="496"/>
                  <a:ext cx="58"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2" name="Line 94"/>
                <p:cNvSpPr>
                  <a:spLocks noChangeShapeType="1"/>
                </p:cNvSpPr>
                <p:nvPr/>
              </p:nvSpPr>
              <p:spPr bwMode="auto">
                <a:xfrm flipV="1">
                  <a:off x="573" y="492"/>
                  <a:ext cx="118"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3" name="Line 95"/>
                <p:cNvSpPr>
                  <a:spLocks noChangeShapeType="1"/>
                </p:cNvSpPr>
                <p:nvPr/>
              </p:nvSpPr>
              <p:spPr bwMode="auto">
                <a:xfrm>
                  <a:off x="691" y="492"/>
                  <a:ext cx="16"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4" name="Line 96"/>
                <p:cNvSpPr>
                  <a:spLocks noChangeShapeType="1"/>
                </p:cNvSpPr>
                <p:nvPr/>
              </p:nvSpPr>
              <p:spPr bwMode="auto">
                <a:xfrm>
                  <a:off x="707" y="496"/>
                  <a:ext cx="16" cy="3"/>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5" name="Line 97"/>
                <p:cNvSpPr>
                  <a:spLocks noChangeShapeType="1"/>
                </p:cNvSpPr>
                <p:nvPr/>
              </p:nvSpPr>
              <p:spPr bwMode="auto">
                <a:xfrm>
                  <a:off x="723" y="499"/>
                  <a:ext cx="33"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6" name="Line 98"/>
                <p:cNvSpPr>
                  <a:spLocks noChangeShapeType="1"/>
                </p:cNvSpPr>
                <p:nvPr/>
              </p:nvSpPr>
              <p:spPr bwMode="auto">
                <a:xfrm>
                  <a:off x="756" y="509"/>
                  <a:ext cx="33"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7" name="Line 99"/>
                <p:cNvSpPr>
                  <a:spLocks noChangeShapeType="1"/>
                </p:cNvSpPr>
                <p:nvPr/>
              </p:nvSpPr>
              <p:spPr bwMode="auto">
                <a:xfrm>
                  <a:off x="789" y="518"/>
                  <a:ext cx="16" cy="3"/>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8" name="Line 100"/>
                <p:cNvSpPr>
                  <a:spLocks noChangeShapeType="1"/>
                </p:cNvSpPr>
                <p:nvPr/>
              </p:nvSpPr>
              <p:spPr bwMode="auto">
                <a:xfrm>
                  <a:off x="805" y="521"/>
                  <a:ext cx="15" cy="2"/>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49" name="Line 101"/>
                <p:cNvSpPr>
                  <a:spLocks noChangeShapeType="1"/>
                </p:cNvSpPr>
                <p:nvPr/>
              </p:nvSpPr>
              <p:spPr bwMode="auto">
                <a:xfrm>
                  <a:off x="820" y="523"/>
                  <a:ext cx="83"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0" name="Line 102"/>
                <p:cNvSpPr>
                  <a:spLocks noChangeShapeType="1"/>
                </p:cNvSpPr>
                <p:nvPr/>
              </p:nvSpPr>
              <p:spPr bwMode="auto">
                <a:xfrm>
                  <a:off x="903" y="528"/>
                  <a:ext cx="60"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1" name="Line 103"/>
                <p:cNvSpPr>
                  <a:spLocks noChangeShapeType="1"/>
                </p:cNvSpPr>
                <p:nvPr/>
              </p:nvSpPr>
              <p:spPr bwMode="auto">
                <a:xfrm>
                  <a:off x="963" y="533"/>
                  <a:ext cx="66"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2" name="Line 104"/>
                <p:cNvSpPr>
                  <a:spLocks noChangeShapeType="1"/>
                </p:cNvSpPr>
                <p:nvPr/>
              </p:nvSpPr>
              <p:spPr bwMode="auto">
                <a:xfrm>
                  <a:off x="1029" y="537"/>
                  <a:ext cx="2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3" name="Line 105"/>
                <p:cNvSpPr>
                  <a:spLocks noChangeShapeType="1"/>
                </p:cNvSpPr>
                <p:nvPr/>
              </p:nvSpPr>
              <p:spPr bwMode="auto">
                <a:xfrm flipV="1">
                  <a:off x="1049" y="535"/>
                  <a:ext cx="21" cy="2"/>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4" name="Line 106"/>
                <p:cNvSpPr>
                  <a:spLocks noChangeShapeType="1"/>
                </p:cNvSpPr>
                <p:nvPr/>
              </p:nvSpPr>
              <p:spPr bwMode="auto">
                <a:xfrm flipV="1">
                  <a:off x="1070" y="530"/>
                  <a:ext cx="27"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5" name="Line 107"/>
                <p:cNvSpPr>
                  <a:spLocks noChangeShapeType="1"/>
                </p:cNvSpPr>
                <p:nvPr/>
              </p:nvSpPr>
              <p:spPr bwMode="auto">
                <a:xfrm flipV="1">
                  <a:off x="1097" y="523"/>
                  <a:ext cx="39"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6" name="Line 108"/>
                <p:cNvSpPr>
                  <a:spLocks noChangeShapeType="1"/>
                </p:cNvSpPr>
                <p:nvPr/>
              </p:nvSpPr>
              <p:spPr bwMode="auto">
                <a:xfrm flipV="1">
                  <a:off x="1136" y="520"/>
                  <a:ext cx="230"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7" name="Line 109"/>
                <p:cNvSpPr>
                  <a:spLocks noChangeShapeType="1"/>
                </p:cNvSpPr>
                <p:nvPr/>
              </p:nvSpPr>
              <p:spPr bwMode="auto">
                <a:xfrm flipV="1">
                  <a:off x="1366" y="518"/>
                  <a:ext cx="116"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8" name="Line 110"/>
                <p:cNvSpPr>
                  <a:spLocks noChangeShapeType="1"/>
                </p:cNvSpPr>
                <p:nvPr/>
              </p:nvSpPr>
              <p:spPr bwMode="auto">
                <a:xfrm flipV="1">
                  <a:off x="1482" y="515"/>
                  <a:ext cx="115"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59" name="Line 111"/>
                <p:cNvSpPr>
                  <a:spLocks noChangeShapeType="1"/>
                </p:cNvSpPr>
                <p:nvPr/>
              </p:nvSpPr>
              <p:spPr bwMode="auto">
                <a:xfrm flipV="1">
                  <a:off x="1597" y="514"/>
                  <a:ext cx="22" cy="1"/>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0" name="Line 112"/>
                <p:cNvSpPr>
                  <a:spLocks noChangeShapeType="1"/>
                </p:cNvSpPr>
                <p:nvPr/>
              </p:nvSpPr>
              <p:spPr bwMode="auto">
                <a:xfrm flipV="1">
                  <a:off x="1619" y="510"/>
                  <a:ext cx="22" cy="4"/>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1" name="Line 113"/>
                <p:cNvSpPr>
                  <a:spLocks noChangeShapeType="1"/>
                </p:cNvSpPr>
                <p:nvPr/>
              </p:nvSpPr>
              <p:spPr bwMode="auto">
                <a:xfrm flipV="1">
                  <a:off x="1641" y="504"/>
                  <a:ext cx="45" cy="6"/>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2" name="Line 114"/>
                <p:cNvSpPr>
                  <a:spLocks noChangeShapeType="1"/>
                </p:cNvSpPr>
                <p:nvPr/>
              </p:nvSpPr>
              <p:spPr bwMode="auto">
                <a:xfrm flipV="1">
                  <a:off x="1686" y="502"/>
                  <a:ext cx="22" cy="2"/>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3" name="Line 115"/>
                <p:cNvSpPr>
                  <a:spLocks noChangeShapeType="1"/>
                </p:cNvSpPr>
                <p:nvPr/>
              </p:nvSpPr>
              <p:spPr bwMode="auto">
                <a:xfrm flipV="1">
                  <a:off x="1708" y="501"/>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4" name="Line 116"/>
                <p:cNvSpPr>
                  <a:spLocks noChangeShapeType="1"/>
                </p:cNvSpPr>
                <p:nvPr/>
              </p:nvSpPr>
              <p:spPr bwMode="auto">
                <a:xfrm>
                  <a:off x="1730" y="501"/>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5" name="Line 117"/>
                <p:cNvSpPr>
                  <a:spLocks noChangeShapeType="1"/>
                </p:cNvSpPr>
                <p:nvPr/>
              </p:nvSpPr>
              <p:spPr bwMode="auto">
                <a:xfrm>
                  <a:off x="1752" y="503"/>
                  <a:ext cx="12" cy="1"/>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6" name="Line 118"/>
                <p:cNvSpPr>
                  <a:spLocks noChangeShapeType="1"/>
                </p:cNvSpPr>
                <p:nvPr/>
              </p:nvSpPr>
              <p:spPr bwMode="auto">
                <a:xfrm>
                  <a:off x="1764" y="504"/>
                  <a:ext cx="11" cy="4"/>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7" name="Line 119"/>
                <p:cNvSpPr>
                  <a:spLocks noChangeShapeType="1"/>
                </p:cNvSpPr>
                <p:nvPr/>
              </p:nvSpPr>
              <p:spPr bwMode="auto">
                <a:xfrm>
                  <a:off x="1775" y="508"/>
                  <a:ext cx="78"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8" name="Line 120"/>
                <p:cNvSpPr>
                  <a:spLocks noChangeShapeType="1"/>
                </p:cNvSpPr>
                <p:nvPr/>
              </p:nvSpPr>
              <p:spPr bwMode="auto">
                <a:xfrm>
                  <a:off x="1853" y="518"/>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69" name="Line 121"/>
                <p:cNvSpPr>
                  <a:spLocks noChangeShapeType="1"/>
                </p:cNvSpPr>
                <p:nvPr/>
              </p:nvSpPr>
              <p:spPr bwMode="auto">
                <a:xfrm>
                  <a:off x="1915" y="524"/>
                  <a:ext cx="74"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0" name="Line 122"/>
                <p:cNvSpPr>
                  <a:spLocks noChangeShapeType="1"/>
                </p:cNvSpPr>
                <p:nvPr/>
              </p:nvSpPr>
              <p:spPr bwMode="auto">
                <a:xfrm>
                  <a:off x="1989" y="528"/>
                  <a:ext cx="110" cy="3"/>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1" name="Line 123"/>
                <p:cNvSpPr>
                  <a:spLocks noChangeShapeType="1"/>
                </p:cNvSpPr>
                <p:nvPr/>
              </p:nvSpPr>
              <p:spPr bwMode="auto">
                <a:xfrm flipV="1">
                  <a:off x="2099" y="523"/>
                  <a:ext cx="17" cy="8"/>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2" name="Line 124"/>
                <p:cNvSpPr>
                  <a:spLocks noChangeShapeType="1"/>
                </p:cNvSpPr>
                <p:nvPr/>
              </p:nvSpPr>
              <p:spPr bwMode="auto">
                <a:xfrm flipV="1">
                  <a:off x="2116" y="518"/>
                  <a:ext cx="16"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3" name="Line 125"/>
                <p:cNvSpPr>
                  <a:spLocks noChangeShapeType="1"/>
                </p:cNvSpPr>
                <p:nvPr/>
              </p:nvSpPr>
              <p:spPr bwMode="auto">
                <a:xfrm flipV="1">
                  <a:off x="2132" y="517"/>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4" name="Line 126"/>
                <p:cNvSpPr>
                  <a:spLocks noChangeShapeType="1"/>
                </p:cNvSpPr>
                <p:nvPr/>
              </p:nvSpPr>
              <p:spPr bwMode="auto">
                <a:xfrm flipV="1">
                  <a:off x="2140" y="515"/>
                  <a:ext cx="7" cy="2"/>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5" name="Line 127"/>
                <p:cNvSpPr>
                  <a:spLocks noChangeShapeType="1"/>
                </p:cNvSpPr>
                <p:nvPr/>
              </p:nvSpPr>
              <p:spPr bwMode="auto">
                <a:xfrm>
                  <a:off x="2147" y="515"/>
                  <a:ext cx="3"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6" name="Line 128"/>
                <p:cNvSpPr>
                  <a:spLocks noChangeShapeType="1"/>
                </p:cNvSpPr>
                <p:nvPr/>
              </p:nvSpPr>
              <p:spPr bwMode="auto">
                <a:xfrm>
                  <a:off x="2150" y="515"/>
                  <a:ext cx="3" cy="2"/>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7" name="Line 129"/>
                <p:cNvSpPr>
                  <a:spLocks noChangeShapeType="1"/>
                </p:cNvSpPr>
                <p:nvPr/>
              </p:nvSpPr>
              <p:spPr bwMode="auto">
                <a:xfrm>
                  <a:off x="2153" y="517"/>
                  <a:ext cx="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8" name="Line 130"/>
                <p:cNvSpPr>
                  <a:spLocks noChangeShapeType="1"/>
                </p:cNvSpPr>
                <p:nvPr/>
              </p:nvSpPr>
              <p:spPr bwMode="auto">
                <a:xfrm>
                  <a:off x="2160" y="521"/>
                  <a:ext cx="5"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79" name="Line 131"/>
                <p:cNvSpPr>
                  <a:spLocks noChangeShapeType="1"/>
                </p:cNvSpPr>
                <p:nvPr/>
              </p:nvSpPr>
              <p:spPr bwMode="auto">
                <a:xfrm>
                  <a:off x="2165" y="526"/>
                  <a:ext cx="6"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0" name="Line 132"/>
                <p:cNvSpPr>
                  <a:spLocks noChangeShapeType="1"/>
                </p:cNvSpPr>
                <p:nvPr/>
              </p:nvSpPr>
              <p:spPr bwMode="auto">
                <a:xfrm flipV="1">
                  <a:off x="2171" y="446"/>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1" name="Line 133"/>
                <p:cNvSpPr>
                  <a:spLocks noChangeShapeType="1"/>
                </p:cNvSpPr>
                <p:nvPr/>
              </p:nvSpPr>
              <p:spPr bwMode="auto">
                <a:xfrm flipH="1" flipV="1">
                  <a:off x="2174" y="428"/>
                  <a:ext cx="5" cy="18"/>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2" name="Line 134"/>
                <p:cNvSpPr>
                  <a:spLocks noChangeShapeType="1"/>
                </p:cNvSpPr>
                <p:nvPr/>
              </p:nvSpPr>
              <p:spPr bwMode="auto">
                <a:xfrm flipH="1" flipV="1">
                  <a:off x="2169" y="409"/>
                  <a:ext cx="5" cy="19"/>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3" name="Line 135"/>
                <p:cNvSpPr>
                  <a:spLocks noChangeShapeType="1"/>
                </p:cNvSpPr>
                <p:nvPr/>
              </p:nvSpPr>
              <p:spPr bwMode="auto">
                <a:xfrm flipH="1" flipV="1">
                  <a:off x="2165" y="390"/>
                  <a:ext cx="4" cy="1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4" name="Line 136"/>
                <p:cNvSpPr>
                  <a:spLocks noChangeShapeType="1"/>
                </p:cNvSpPr>
                <p:nvPr/>
              </p:nvSpPr>
              <p:spPr bwMode="auto">
                <a:xfrm flipH="1" flipV="1">
                  <a:off x="2162" y="370"/>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5" name="Line 137"/>
                <p:cNvSpPr>
                  <a:spLocks noChangeShapeType="1"/>
                </p:cNvSpPr>
                <p:nvPr/>
              </p:nvSpPr>
              <p:spPr bwMode="auto">
                <a:xfrm flipH="1" flipV="1">
                  <a:off x="2160" y="330"/>
                  <a:ext cx="2"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6" name="Line 138"/>
                <p:cNvSpPr>
                  <a:spLocks noChangeShapeType="1"/>
                </p:cNvSpPr>
                <p:nvPr/>
              </p:nvSpPr>
              <p:spPr bwMode="auto">
                <a:xfrm flipV="1">
                  <a:off x="2160" y="290"/>
                  <a:ext cx="1"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7" name="Line 139"/>
                <p:cNvSpPr>
                  <a:spLocks noChangeShapeType="1"/>
                </p:cNvSpPr>
                <p:nvPr/>
              </p:nvSpPr>
              <p:spPr bwMode="auto">
                <a:xfrm flipV="1">
                  <a:off x="2160" y="249"/>
                  <a:ext cx="2"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8" name="Line 140"/>
                <p:cNvSpPr>
                  <a:spLocks noChangeShapeType="1"/>
                </p:cNvSpPr>
                <p:nvPr/>
              </p:nvSpPr>
              <p:spPr bwMode="auto">
                <a:xfrm flipV="1">
                  <a:off x="2162" y="210"/>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89" name="Line 141"/>
                <p:cNvSpPr>
                  <a:spLocks noChangeShapeType="1"/>
                </p:cNvSpPr>
                <p:nvPr/>
              </p:nvSpPr>
              <p:spPr bwMode="auto">
                <a:xfrm flipV="1">
                  <a:off x="2165" y="131"/>
                  <a:ext cx="6"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90" name="Line 142"/>
                <p:cNvSpPr>
                  <a:spLocks noChangeShapeType="1"/>
                </p:cNvSpPr>
                <p:nvPr/>
              </p:nvSpPr>
              <p:spPr bwMode="auto">
                <a:xfrm flipH="1">
                  <a:off x="190" y="131"/>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91" name="Freeform 143"/>
                <p:cNvSpPr>
                  <a:spLocks/>
                </p:cNvSpPr>
                <p:nvPr/>
              </p:nvSpPr>
              <p:spPr bwMode="auto">
                <a:xfrm>
                  <a:off x="49" y="123"/>
                  <a:ext cx="146" cy="132"/>
                </a:xfrm>
                <a:custGeom>
                  <a:avLst/>
                  <a:gdLst>
                    <a:gd name="T0" fmla="*/ 9 w 146"/>
                    <a:gd name="T1" fmla="*/ 131 h 132"/>
                    <a:gd name="T2" fmla="*/ 0 w 146"/>
                    <a:gd name="T3" fmla="*/ 132 h 132"/>
                    <a:gd name="T4" fmla="*/ 137 w 146"/>
                    <a:gd name="T5" fmla="*/ 2 h 132"/>
                    <a:gd name="T6" fmla="*/ 146 w 146"/>
                    <a:gd name="T7" fmla="*/ 0 h 132"/>
                    <a:gd name="T8" fmla="*/ 9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1"/>
                      </a:moveTo>
                      <a:lnTo>
                        <a:pt x="0" y="132"/>
                      </a:lnTo>
                      <a:lnTo>
                        <a:pt x="137" y="2"/>
                      </a:lnTo>
                      <a:lnTo>
                        <a:pt x="146" y="0"/>
                      </a:lnTo>
                      <a:lnTo>
                        <a:pt x="9"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2" name="Line 144"/>
                <p:cNvSpPr>
                  <a:spLocks noChangeShapeType="1"/>
                </p:cNvSpPr>
                <p:nvPr/>
              </p:nvSpPr>
              <p:spPr bwMode="auto">
                <a:xfrm flipV="1">
                  <a:off x="58" y="123"/>
                  <a:ext cx="137"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93" name="Freeform 145"/>
                <p:cNvSpPr>
                  <a:spLocks/>
                </p:cNvSpPr>
                <p:nvPr/>
              </p:nvSpPr>
              <p:spPr bwMode="auto">
                <a:xfrm>
                  <a:off x="54" y="123"/>
                  <a:ext cx="141" cy="132"/>
                </a:xfrm>
                <a:custGeom>
                  <a:avLst/>
                  <a:gdLst>
                    <a:gd name="T0" fmla="*/ 4 w 141"/>
                    <a:gd name="T1" fmla="*/ 131 h 132"/>
                    <a:gd name="T2" fmla="*/ 0 w 141"/>
                    <a:gd name="T3" fmla="*/ 132 h 132"/>
                    <a:gd name="T4" fmla="*/ 138 w 141"/>
                    <a:gd name="T5" fmla="*/ 2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8" y="2"/>
                      </a:lnTo>
                      <a:lnTo>
                        <a:pt x="141" y="0"/>
                      </a:lnTo>
                      <a:lnTo>
                        <a:pt x="4"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4" name="Freeform 146"/>
                <p:cNvSpPr>
                  <a:spLocks/>
                </p:cNvSpPr>
                <p:nvPr/>
              </p:nvSpPr>
              <p:spPr bwMode="auto">
                <a:xfrm>
                  <a:off x="49" y="125"/>
                  <a:ext cx="143" cy="130"/>
                </a:xfrm>
                <a:custGeom>
                  <a:avLst/>
                  <a:gdLst>
                    <a:gd name="T0" fmla="*/ 5 w 143"/>
                    <a:gd name="T1" fmla="*/ 130 h 130"/>
                    <a:gd name="T2" fmla="*/ 0 w 143"/>
                    <a:gd name="T3" fmla="*/ 130 h 130"/>
                    <a:gd name="T4" fmla="*/ 137 w 143"/>
                    <a:gd name="T5" fmla="*/ 0 h 130"/>
                    <a:gd name="T6" fmla="*/ 143 w 143"/>
                    <a:gd name="T7" fmla="*/ 0 h 130"/>
                    <a:gd name="T8" fmla="*/ 5 w 143"/>
                    <a:gd name="T9" fmla="*/ 130 h 130"/>
                    <a:gd name="T10" fmla="*/ 0 60000 65536"/>
                    <a:gd name="T11" fmla="*/ 0 60000 65536"/>
                    <a:gd name="T12" fmla="*/ 0 60000 65536"/>
                    <a:gd name="T13" fmla="*/ 0 60000 65536"/>
                    <a:gd name="T14" fmla="*/ 0 60000 65536"/>
                    <a:gd name="T15" fmla="*/ 0 w 143"/>
                    <a:gd name="T16" fmla="*/ 0 h 130"/>
                    <a:gd name="T17" fmla="*/ 143 w 143"/>
                    <a:gd name="T18" fmla="*/ 130 h 130"/>
                  </a:gdLst>
                  <a:ahLst/>
                  <a:cxnLst>
                    <a:cxn ang="T10">
                      <a:pos x="T0" y="T1"/>
                    </a:cxn>
                    <a:cxn ang="T11">
                      <a:pos x="T2" y="T3"/>
                    </a:cxn>
                    <a:cxn ang="T12">
                      <a:pos x="T4" y="T5"/>
                    </a:cxn>
                    <a:cxn ang="T13">
                      <a:pos x="T6" y="T7"/>
                    </a:cxn>
                    <a:cxn ang="T14">
                      <a:pos x="T8" y="T9"/>
                    </a:cxn>
                  </a:cxnLst>
                  <a:rect l="T15" t="T16" r="T17" b="T18"/>
                  <a:pathLst>
                    <a:path w="143" h="130">
                      <a:moveTo>
                        <a:pt x="5" y="130"/>
                      </a:moveTo>
                      <a:lnTo>
                        <a:pt x="0" y="130"/>
                      </a:lnTo>
                      <a:lnTo>
                        <a:pt x="137" y="0"/>
                      </a:lnTo>
                      <a:lnTo>
                        <a:pt x="143" y="0"/>
                      </a:lnTo>
                      <a:lnTo>
                        <a:pt x="5"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5" name="Freeform 147"/>
                <p:cNvSpPr>
                  <a:spLocks/>
                </p:cNvSpPr>
                <p:nvPr/>
              </p:nvSpPr>
              <p:spPr bwMode="auto">
                <a:xfrm>
                  <a:off x="40" y="125"/>
                  <a:ext cx="146" cy="130"/>
                </a:xfrm>
                <a:custGeom>
                  <a:avLst/>
                  <a:gdLst>
                    <a:gd name="T0" fmla="*/ 9 w 146"/>
                    <a:gd name="T1" fmla="*/ 130 h 130"/>
                    <a:gd name="T2" fmla="*/ 0 w 146"/>
                    <a:gd name="T3" fmla="*/ 130 h 130"/>
                    <a:gd name="T4" fmla="*/ 137 w 146"/>
                    <a:gd name="T5" fmla="*/ 0 h 130"/>
                    <a:gd name="T6" fmla="*/ 146 w 146"/>
                    <a:gd name="T7" fmla="*/ 0 h 130"/>
                    <a:gd name="T8" fmla="*/ 9 w 146"/>
                    <a:gd name="T9" fmla="*/ 130 h 130"/>
                    <a:gd name="T10" fmla="*/ 0 60000 65536"/>
                    <a:gd name="T11" fmla="*/ 0 60000 65536"/>
                    <a:gd name="T12" fmla="*/ 0 60000 65536"/>
                    <a:gd name="T13" fmla="*/ 0 60000 65536"/>
                    <a:gd name="T14" fmla="*/ 0 60000 65536"/>
                    <a:gd name="T15" fmla="*/ 0 w 146"/>
                    <a:gd name="T16" fmla="*/ 0 h 130"/>
                    <a:gd name="T17" fmla="*/ 146 w 146"/>
                    <a:gd name="T18" fmla="*/ 130 h 130"/>
                  </a:gdLst>
                  <a:ahLst/>
                  <a:cxnLst>
                    <a:cxn ang="T10">
                      <a:pos x="T0" y="T1"/>
                    </a:cxn>
                    <a:cxn ang="T11">
                      <a:pos x="T2" y="T3"/>
                    </a:cxn>
                    <a:cxn ang="T12">
                      <a:pos x="T4" y="T5"/>
                    </a:cxn>
                    <a:cxn ang="T13">
                      <a:pos x="T6" y="T7"/>
                    </a:cxn>
                    <a:cxn ang="T14">
                      <a:pos x="T8" y="T9"/>
                    </a:cxn>
                  </a:cxnLst>
                  <a:rect l="T15" t="T16" r="T17" b="T18"/>
                  <a:pathLst>
                    <a:path w="146" h="130">
                      <a:moveTo>
                        <a:pt x="9" y="130"/>
                      </a:moveTo>
                      <a:lnTo>
                        <a:pt x="0" y="130"/>
                      </a:lnTo>
                      <a:lnTo>
                        <a:pt x="137" y="0"/>
                      </a:lnTo>
                      <a:lnTo>
                        <a:pt x="146" y="0"/>
                      </a:lnTo>
                      <a:lnTo>
                        <a:pt x="9"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6" name="Line 148"/>
                <p:cNvSpPr>
                  <a:spLocks noChangeShapeType="1"/>
                </p:cNvSpPr>
                <p:nvPr/>
              </p:nvSpPr>
              <p:spPr bwMode="auto">
                <a:xfrm flipV="1">
                  <a:off x="49" y="125"/>
                  <a:ext cx="137" cy="130"/>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697" name="Freeform 149"/>
                <p:cNvSpPr>
                  <a:spLocks/>
                </p:cNvSpPr>
                <p:nvPr/>
              </p:nvSpPr>
              <p:spPr bwMode="auto">
                <a:xfrm>
                  <a:off x="47" y="125"/>
                  <a:ext cx="139" cy="130"/>
                </a:xfrm>
                <a:custGeom>
                  <a:avLst/>
                  <a:gdLst>
                    <a:gd name="T0" fmla="*/ 2 w 139"/>
                    <a:gd name="T1" fmla="*/ 130 h 130"/>
                    <a:gd name="T2" fmla="*/ 0 w 139"/>
                    <a:gd name="T3" fmla="*/ 130 h 130"/>
                    <a:gd name="T4" fmla="*/ 137 w 139"/>
                    <a:gd name="T5" fmla="*/ 0 h 130"/>
                    <a:gd name="T6" fmla="*/ 139 w 139"/>
                    <a:gd name="T7" fmla="*/ 0 h 130"/>
                    <a:gd name="T8" fmla="*/ 2 w 139"/>
                    <a:gd name="T9" fmla="*/ 130 h 130"/>
                    <a:gd name="T10" fmla="*/ 0 60000 65536"/>
                    <a:gd name="T11" fmla="*/ 0 60000 65536"/>
                    <a:gd name="T12" fmla="*/ 0 60000 65536"/>
                    <a:gd name="T13" fmla="*/ 0 60000 65536"/>
                    <a:gd name="T14" fmla="*/ 0 60000 65536"/>
                    <a:gd name="T15" fmla="*/ 0 w 139"/>
                    <a:gd name="T16" fmla="*/ 0 h 130"/>
                    <a:gd name="T17" fmla="*/ 139 w 139"/>
                    <a:gd name="T18" fmla="*/ 130 h 130"/>
                  </a:gdLst>
                  <a:ahLst/>
                  <a:cxnLst>
                    <a:cxn ang="T10">
                      <a:pos x="T0" y="T1"/>
                    </a:cxn>
                    <a:cxn ang="T11">
                      <a:pos x="T2" y="T3"/>
                    </a:cxn>
                    <a:cxn ang="T12">
                      <a:pos x="T4" y="T5"/>
                    </a:cxn>
                    <a:cxn ang="T13">
                      <a:pos x="T6" y="T7"/>
                    </a:cxn>
                    <a:cxn ang="T14">
                      <a:pos x="T8" y="T9"/>
                    </a:cxn>
                  </a:cxnLst>
                  <a:rect l="T15" t="T16" r="T17" b="T18"/>
                  <a:pathLst>
                    <a:path w="139" h="130">
                      <a:moveTo>
                        <a:pt x="2" y="130"/>
                      </a:moveTo>
                      <a:lnTo>
                        <a:pt x="0" y="130"/>
                      </a:lnTo>
                      <a:lnTo>
                        <a:pt x="137" y="0"/>
                      </a:lnTo>
                      <a:lnTo>
                        <a:pt x="139" y="0"/>
                      </a:lnTo>
                      <a:lnTo>
                        <a:pt x="2" y="130"/>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8" name="Freeform 150"/>
                <p:cNvSpPr>
                  <a:spLocks/>
                </p:cNvSpPr>
                <p:nvPr/>
              </p:nvSpPr>
              <p:spPr bwMode="auto">
                <a:xfrm>
                  <a:off x="43" y="125"/>
                  <a:ext cx="141" cy="130"/>
                </a:xfrm>
                <a:custGeom>
                  <a:avLst/>
                  <a:gdLst>
                    <a:gd name="T0" fmla="*/ 4 w 141"/>
                    <a:gd name="T1" fmla="*/ 130 h 130"/>
                    <a:gd name="T2" fmla="*/ 0 w 141"/>
                    <a:gd name="T3" fmla="*/ 130 h 130"/>
                    <a:gd name="T4" fmla="*/ 137 w 141"/>
                    <a:gd name="T5" fmla="*/ 0 h 130"/>
                    <a:gd name="T6" fmla="*/ 141 w 141"/>
                    <a:gd name="T7" fmla="*/ 0 h 130"/>
                    <a:gd name="T8" fmla="*/ 4 w 141"/>
                    <a:gd name="T9" fmla="*/ 130 h 130"/>
                    <a:gd name="T10" fmla="*/ 0 60000 65536"/>
                    <a:gd name="T11" fmla="*/ 0 60000 65536"/>
                    <a:gd name="T12" fmla="*/ 0 60000 65536"/>
                    <a:gd name="T13" fmla="*/ 0 60000 65536"/>
                    <a:gd name="T14" fmla="*/ 0 60000 65536"/>
                    <a:gd name="T15" fmla="*/ 0 w 141"/>
                    <a:gd name="T16" fmla="*/ 0 h 130"/>
                    <a:gd name="T17" fmla="*/ 141 w 141"/>
                    <a:gd name="T18" fmla="*/ 130 h 130"/>
                  </a:gdLst>
                  <a:ahLst/>
                  <a:cxnLst>
                    <a:cxn ang="T10">
                      <a:pos x="T0" y="T1"/>
                    </a:cxn>
                    <a:cxn ang="T11">
                      <a:pos x="T2" y="T3"/>
                    </a:cxn>
                    <a:cxn ang="T12">
                      <a:pos x="T4" y="T5"/>
                    </a:cxn>
                    <a:cxn ang="T13">
                      <a:pos x="T6" y="T7"/>
                    </a:cxn>
                    <a:cxn ang="T14">
                      <a:pos x="T8" y="T9"/>
                    </a:cxn>
                  </a:cxnLst>
                  <a:rect l="T15" t="T16" r="T17" b="T18"/>
                  <a:pathLst>
                    <a:path w="141" h="130">
                      <a:moveTo>
                        <a:pt x="4" y="130"/>
                      </a:moveTo>
                      <a:lnTo>
                        <a:pt x="0" y="130"/>
                      </a:lnTo>
                      <a:lnTo>
                        <a:pt x="137" y="0"/>
                      </a:lnTo>
                      <a:lnTo>
                        <a:pt x="141" y="0"/>
                      </a:lnTo>
                      <a:lnTo>
                        <a:pt x="4" y="130"/>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9" name="Freeform 151"/>
                <p:cNvSpPr>
                  <a:spLocks/>
                </p:cNvSpPr>
                <p:nvPr/>
              </p:nvSpPr>
              <p:spPr bwMode="auto">
                <a:xfrm>
                  <a:off x="40" y="125"/>
                  <a:ext cx="140" cy="130"/>
                </a:xfrm>
                <a:custGeom>
                  <a:avLst/>
                  <a:gdLst>
                    <a:gd name="T0" fmla="*/ 3 w 140"/>
                    <a:gd name="T1" fmla="*/ 130 h 130"/>
                    <a:gd name="T2" fmla="*/ 0 w 140"/>
                    <a:gd name="T3" fmla="*/ 130 h 130"/>
                    <a:gd name="T4" fmla="*/ 137 w 140"/>
                    <a:gd name="T5" fmla="*/ 0 h 130"/>
                    <a:gd name="T6" fmla="*/ 140 w 140"/>
                    <a:gd name="T7" fmla="*/ 0 h 130"/>
                    <a:gd name="T8" fmla="*/ 3 w 140"/>
                    <a:gd name="T9" fmla="*/ 130 h 130"/>
                    <a:gd name="T10" fmla="*/ 0 60000 65536"/>
                    <a:gd name="T11" fmla="*/ 0 60000 65536"/>
                    <a:gd name="T12" fmla="*/ 0 60000 65536"/>
                    <a:gd name="T13" fmla="*/ 0 60000 65536"/>
                    <a:gd name="T14" fmla="*/ 0 60000 65536"/>
                    <a:gd name="T15" fmla="*/ 0 w 140"/>
                    <a:gd name="T16" fmla="*/ 0 h 130"/>
                    <a:gd name="T17" fmla="*/ 140 w 140"/>
                    <a:gd name="T18" fmla="*/ 130 h 130"/>
                  </a:gdLst>
                  <a:ahLst/>
                  <a:cxnLst>
                    <a:cxn ang="T10">
                      <a:pos x="T0" y="T1"/>
                    </a:cxn>
                    <a:cxn ang="T11">
                      <a:pos x="T2" y="T3"/>
                    </a:cxn>
                    <a:cxn ang="T12">
                      <a:pos x="T4" y="T5"/>
                    </a:cxn>
                    <a:cxn ang="T13">
                      <a:pos x="T6" y="T7"/>
                    </a:cxn>
                    <a:cxn ang="T14">
                      <a:pos x="T8" y="T9"/>
                    </a:cxn>
                  </a:cxnLst>
                  <a:rect l="T15" t="T16" r="T17" b="T18"/>
                  <a:pathLst>
                    <a:path w="140" h="130">
                      <a:moveTo>
                        <a:pt x="3" y="130"/>
                      </a:moveTo>
                      <a:lnTo>
                        <a:pt x="0" y="130"/>
                      </a:lnTo>
                      <a:lnTo>
                        <a:pt x="137" y="0"/>
                      </a:lnTo>
                      <a:lnTo>
                        <a:pt x="140" y="0"/>
                      </a:lnTo>
                      <a:lnTo>
                        <a:pt x="3"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0" name="Freeform 152"/>
                <p:cNvSpPr>
                  <a:spLocks/>
                </p:cNvSpPr>
                <p:nvPr/>
              </p:nvSpPr>
              <p:spPr bwMode="auto">
                <a:xfrm>
                  <a:off x="32" y="125"/>
                  <a:ext cx="145" cy="132"/>
                </a:xfrm>
                <a:custGeom>
                  <a:avLst/>
                  <a:gdLst>
                    <a:gd name="T0" fmla="*/ 8 w 145"/>
                    <a:gd name="T1" fmla="*/ 130 h 132"/>
                    <a:gd name="T2" fmla="*/ 0 w 145"/>
                    <a:gd name="T3" fmla="*/ 132 h 132"/>
                    <a:gd name="T4" fmla="*/ 138 w 145"/>
                    <a:gd name="T5" fmla="*/ 1 h 132"/>
                    <a:gd name="T6" fmla="*/ 145 w 145"/>
                    <a:gd name="T7" fmla="*/ 0 h 132"/>
                    <a:gd name="T8" fmla="*/ 8 w 145"/>
                    <a:gd name="T9" fmla="*/ 130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8" y="130"/>
                      </a:moveTo>
                      <a:lnTo>
                        <a:pt x="0" y="132"/>
                      </a:lnTo>
                      <a:lnTo>
                        <a:pt x="138" y="1"/>
                      </a:lnTo>
                      <a:lnTo>
                        <a:pt x="145" y="0"/>
                      </a:lnTo>
                      <a:lnTo>
                        <a:pt x="8"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1" name="Line 153"/>
                <p:cNvSpPr>
                  <a:spLocks noChangeShapeType="1"/>
                </p:cNvSpPr>
                <p:nvPr/>
              </p:nvSpPr>
              <p:spPr bwMode="auto">
                <a:xfrm flipV="1">
                  <a:off x="40" y="125"/>
                  <a:ext cx="137" cy="130"/>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02" name="Freeform 154"/>
                <p:cNvSpPr>
                  <a:spLocks/>
                </p:cNvSpPr>
                <p:nvPr/>
              </p:nvSpPr>
              <p:spPr bwMode="auto">
                <a:xfrm>
                  <a:off x="36" y="125"/>
                  <a:ext cx="141" cy="132"/>
                </a:xfrm>
                <a:custGeom>
                  <a:avLst/>
                  <a:gdLst>
                    <a:gd name="T0" fmla="*/ 4 w 141"/>
                    <a:gd name="T1" fmla="*/ 130 h 132"/>
                    <a:gd name="T2" fmla="*/ 0 w 141"/>
                    <a:gd name="T3" fmla="*/ 132 h 132"/>
                    <a:gd name="T4" fmla="*/ 137 w 141"/>
                    <a:gd name="T5" fmla="*/ 1 h 132"/>
                    <a:gd name="T6" fmla="*/ 141 w 141"/>
                    <a:gd name="T7" fmla="*/ 0 h 132"/>
                    <a:gd name="T8" fmla="*/ 4 w 141"/>
                    <a:gd name="T9" fmla="*/ 130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0"/>
                      </a:moveTo>
                      <a:lnTo>
                        <a:pt x="0" y="132"/>
                      </a:lnTo>
                      <a:lnTo>
                        <a:pt x="137" y="1"/>
                      </a:lnTo>
                      <a:lnTo>
                        <a:pt x="141" y="0"/>
                      </a:lnTo>
                      <a:lnTo>
                        <a:pt x="4" y="130"/>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3" name="Freeform 155"/>
                <p:cNvSpPr>
                  <a:spLocks/>
                </p:cNvSpPr>
                <p:nvPr/>
              </p:nvSpPr>
              <p:spPr bwMode="auto">
                <a:xfrm>
                  <a:off x="32" y="126"/>
                  <a:ext cx="141" cy="131"/>
                </a:xfrm>
                <a:custGeom>
                  <a:avLst/>
                  <a:gdLst>
                    <a:gd name="T0" fmla="*/ 4 w 141"/>
                    <a:gd name="T1" fmla="*/ 131 h 131"/>
                    <a:gd name="T2" fmla="*/ 0 w 141"/>
                    <a:gd name="T3" fmla="*/ 131 h 131"/>
                    <a:gd name="T4" fmla="*/ 138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8" y="0"/>
                      </a:lnTo>
                      <a:lnTo>
                        <a:pt x="141" y="0"/>
                      </a:lnTo>
                      <a:lnTo>
                        <a:pt x="4"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4" name="Freeform 156"/>
                <p:cNvSpPr>
                  <a:spLocks/>
                </p:cNvSpPr>
                <p:nvPr/>
              </p:nvSpPr>
              <p:spPr bwMode="auto">
                <a:xfrm>
                  <a:off x="29" y="126"/>
                  <a:ext cx="141" cy="133"/>
                </a:xfrm>
                <a:custGeom>
                  <a:avLst/>
                  <a:gdLst>
                    <a:gd name="T0" fmla="*/ 3 w 141"/>
                    <a:gd name="T1" fmla="*/ 131 h 133"/>
                    <a:gd name="T2" fmla="*/ 0 w 141"/>
                    <a:gd name="T3" fmla="*/ 133 h 133"/>
                    <a:gd name="T4" fmla="*/ 137 w 141"/>
                    <a:gd name="T5" fmla="*/ 2 h 133"/>
                    <a:gd name="T6" fmla="*/ 141 w 141"/>
                    <a:gd name="T7" fmla="*/ 0 h 133"/>
                    <a:gd name="T8" fmla="*/ 3 w 141"/>
                    <a:gd name="T9" fmla="*/ 131 h 133"/>
                    <a:gd name="T10" fmla="*/ 0 60000 65536"/>
                    <a:gd name="T11" fmla="*/ 0 60000 65536"/>
                    <a:gd name="T12" fmla="*/ 0 60000 65536"/>
                    <a:gd name="T13" fmla="*/ 0 60000 65536"/>
                    <a:gd name="T14" fmla="*/ 0 60000 65536"/>
                    <a:gd name="T15" fmla="*/ 0 w 141"/>
                    <a:gd name="T16" fmla="*/ 0 h 133"/>
                    <a:gd name="T17" fmla="*/ 141 w 141"/>
                    <a:gd name="T18" fmla="*/ 133 h 133"/>
                  </a:gdLst>
                  <a:ahLst/>
                  <a:cxnLst>
                    <a:cxn ang="T10">
                      <a:pos x="T0" y="T1"/>
                    </a:cxn>
                    <a:cxn ang="T11">
                      <a:pos x="T2" y="T3"/>
                    </a:cxn>
                    <a:cxn ang="T12">
                      <a:pos x="T4" y="T5"/>
                    </a:cxn>
                    <a:cxn ang="T13">
                      <a:pos x="T6" y="T7"/>
                    </a:cxn>
                    <a:cxn ang="T14">
                      <a:pos x="T8" y="T9"/>
                    </a:cxn>
                  </a:cxnLst>
                  <a:rect l="T15" t="T16" r="T17" b="T18"/>
                  <a:pathLst>
                    <a:path w="141" h="133">
                      <a:moveTo>
                        <a:pt x="3" y="131"/>
                      </a:moveTo>
                      <a:lnTo>
                        <a:pt x="0" y="133"/>
                      </a:lnTo>
                      <a:lnTo>
                        <a:pt x="137" y="2"/>
                      </a:lnTo>
                      <a:lnTo>
                        <a:pt x="141" y="0"/>
                      </a:lnTo>
                      <a:lnTo>
                        <a:pt x="3" y="131"/>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5" name="Line 157"/>
                <p:cNvSpPr>
                  <a:spLocks noChangeShapeType="1"/>
                </p:cNvSpPr>
                <p:nvPr/>
              </p:nvSpPr>
              <p:spPr bwMode="auto">
                <a:xfrm flipV="1">
                  <a:off x="32" y="126"/>
                  <a:ext cx="138" cy="131"/>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06" name="Freeform 158"/>
                <p:cNvSpPr>
                  <a:spLocks/>
                </p:cNvSpPr>
                <p:nvPr/>
              </p:nvSpPr>
              <p:spPr bwMode="auto">
                <a:xfrm>
                  <a:off x="7" y="514"/>
                  <a:ext cx="144" cy="137"/>
                </a:xfrm>
                <a:custGeom>
                  <a:avLst/>
                  <a:gdLst>
                    <a:gd name="T0" fmla="*/ 7 w 144"/>
                    <a:gd name="T1" fmla="*/ 131 h 137"/>
                    <a:gd name="T2" fmla="*/ 0 w 144"/>
                    <a:gd name="T3" fmla="*/ 137 h 137"/>
                    <a:gd name="T4" fmla="*/ 137 w 144"/>
                    <a:gd name="T5" fmla="*/ 6 h 137"/>
                    <a:gd name="T6" fmla="*/ 144 w 144"/>
                    <a:gd name="T7" fmla="*/ 0 h 137"/>
                    <a:gd name="T8" fmla="*/ 7 w 144"/>
                    <a:gd name="T9" fmla="*/ 131 h 137"/>
                    <a:gd name="T10" fmla="*/ 0 60000 65536"/>
                    <a:gd name="T11" fmla="*/ 0 60000 65536"/>
                    <a:gd name="T12" fmla="*/ 0 60000 65536"/>
                    <a:gd name="T13" fmla="*/ 0 60000 65536"/>
                    <a:gd name="T14" fmla="*/ 0 60000 65536"/>
                    <a:gd name="T15" fmla="*/ 0 w 144"/>
                    <a:gd name="T16" fmla="*/ 0 h 137"/>
                    <a:gd name="T17" fmla="*/ 144 w 144"/>
                    <a:gd name="T18" fmla="*/ 137 h 137"/>
                  </a:gdLst>
                  <a:ahLst/>
                  <a:cxnLst>
                    <a:cxn ang="T10">
                      <a:pos x="T0" y="T1"/>
                    </a:cxn>
                    <a:cxn ang="T11">
                      <a:pos x="T2" y="T3"/>
                    </a:cxn>
                    <a:cxn ang="T12">
                      <a:pos x="T4" y="T5"/>
                    </a:cxn>
                    <a:cxn ang="T13">
                      <a:pos x="T6" y="T7"/>
                    </a:cxn>
                    <a:cxn ang="T14">
                      <a:pos x="T8" y="T9"/>
                    </a:cxn>
                  </a:cxnLst>
                  <a:rect l="T15" t="T16" r="T17" b="T18"/>
                  <a:pathLst>
                    <a:path w="144" h="137">
                      <a:moveTo>
                        <a:pt x="7" y="131"/>
                      </a:moveTo>
                      <a:lnTo>
                        <a:pt x="0" y="137"/>
                      </a:lnTo>
                      <a:lnTo>
                        <a:pt x="137" y="6"/>
                      </a:lnTo>
                      <a:lnTo>
                        <a:pt x="144" y="0"/>
                      </a:lnTo>
                      <a:lnTo>
                        <a:pt x="7" y="131"/>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7" name="Line 159"/>
                <p:cNvSpPr>
                  <a:spLocks noChangeShapeType="1"/>
                </p:cNvSpPr>
                <p:nvPr/>
              </p:nvSpPr>
              <p:spPr bwMode="auto">
                <a:xfrm flipV="1">
                  <a:off x="14" y="514"/>
                  <a:ext cx="137" cy="131"/>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08" name="Freeform 160"/>
                <p:cNvSpPr>
                  <a:spLocks/>
                </p:cNvSpPr>
                <p:nvPr/>
              </p:nvSpPr>
              <p:spPr bwMode="auto">
                <a:xfrm>
                  <a:off x="1" y="520"/>
                  <a:ext cx="143" cy="135"/>
                </a:xfrm>
                <a:custGeom>
                  <a:avLst/>
                  <a:gdLst>
                    <a:gd name="T0" fmla="*/ 6 w 143"/>
                    <a:gd name="T1" fmla="*/ 131 h 135"/>
                    <a:gd name="T2" fmla="*/ 0 w 143"/>
                    <a:gd name="T3" fmla="*/ 135 h 135"/>
                    <a:gd name="T4" fmla="*/ 138 w 143"/>
                    <a:gd name="T5" fmla="*/ 4 h 135"/>
                    <a:gd name="T6" fmla="*/ 143 w 143"/>
                    <a:gd name="T7" fmla="*/ 0 h 135"/>
                    <a:gd name="T8" fmla="*/ 6 w 143"/>
                    <a:gd name="T9" fmla="*/ 131 h 135"/>
                    <a:gd name="T10" fmla="*/ 0 60000 65536"/>
                    <a:gd name="T11" fmla="*/ 0 60000 65536"/>
                    <a:gd name="T12" fmla="*/ 0 60000 65536"/>
                    <a:gd name="T13" fmla="*/ 0 60000 65536"/>
                    <a:gd name="T14" fmla="*/ 0 60000 65536"/>
                    <a:gd name="T15" fmla="*/ 0 w 143"/>
                    <a:gd name="T16" fmla="*/ 0 h 135"/>
                    <a:gd name="T17" fmla="*/ 143 w 143"/>
                    <a:gd name="T18" fmla="*/ 135 h 135"/>
                  </a:gdLst>
                  <a:ahLst/>
                  <a:cxnLst>
                    <a:cxn ang="T10">
                      <a:pos x="T0" y="T1"/>
                    </a:cxn>
                    <a:cxn ang="T11">
                      <a:pos x="T2" y="T3"/>
                    </a:cxn>
                    <a:cxn ang="T12">
                      <a:pos x="T4" y="T5"/>
                    </a:cxn>
                    <a:cxn ang="T13">
                      <a:pos x="T6" y="T7"/>
                    </a:cxn>
                    <a:cxn ang="T14">
                      <a:pos x="T8" y="T9"/>
                    </a:cxn>
                  </a:cxnLst>
                  <a:rect l="T15" t="T16" r="T17" b="T18"/>
                  <a:pathLst>
                    <a:path w="143" h="135">
                      <a:moveTo>
                        <a:pt x="6" y="131"/>
                      </a:moveTo>
                      <a:lnTo>
                        <a:pt x="0" y="135"/>
                      </a:lnTo>
                      <a:lnTo>
                        <a:pt x="138" y="4"/>
                      </a:lnTo>
                      <a:lnTo>
                        <a:pt x="143" y="0"/>
                      </a:lnTo>
                      <a:lnTo>
                        <a:pt x="6"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9" name="Line 161"/>
                <p:cNvSpPr>
                  <a:spLocks noChangeShapeType="1"/>
                </p:cNvSpPr>
                <p:nvPr/>
              </p:nvSpPr>
              <p:spPr bwMode="auto">
                <a:xfrm flipV="1">
                  <a:off x="7" y="520"/>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10" name="Freeform 162"/>
                <p:cNvSpPr>
                  <a:spLocks/>
                </p:cNvSpPr>
                <p:nvPr/>
              </p:nvSpPr>
              <p:spPr bwMode="auto">
                <a:xfrm>
                  <a:off x="2039" y="439"/>
                  <a:ext cx="146" cy="216"/>
                </a:xfrm>
                <a:custGeom>
                  <a:avLst/>
                  <a:gdLst>
                    <a:gd name="T0" fmla="*/ 0 w 146"/>
                    <a:gd name="T1" fmla="*/ 216 h 216"/>
                    <a:gd name="T2" fmla="*/ 8 w 146"/>
                    <a:gd name="T3" fmla="*/ 131 h 216"/>
                    <a:gd name="T4" fmla="*/ 146 w 146"/>
                    <a:gd name="T5" fmla="*/ 0 h 216"/>
                    <a:gd name="T6" fmla="*/ 137 w 146"/>
                    <a:gd name="T7" fmla="*/ 85 h 216"/>
                    <a:gd name="T8" fmla="*/ 0 w 146"/>
                    <a:gd name="T9" fmla="*/ 216 h 216"/>
                    <a:gd name="T10" fmla="*/ 0 60000 65536"/>
                    <a:gd name="T11" fmla="*/ 0 60000 65536"/>
                    <a:gd name="T12" fmla="*/ 0 60000 65536"/>
                    <a:gd name="T13" fmla="*/ 0 60000 65536"/>
                    <a:gd name="T14" fmla="*/ 0 60000 65536"/>
                    <a:gd name="T15" fmla="*/ 0 w 146"/>
                    <a:gd name="T16" fmla="*/ 0 h 216"/>
                    <a:gd name="T17" fmla="*/ 146 w 146"/>
                    <a:gd name="T18" fmla="*/ 216 h 216"/>
                  </a:gdLst>
                  <a:ahLst/>
                  <a:cxnLst>
                    <a:cxn ang="T10">
                      <a:pos x="T0" y="T1"/>
                    </a:cxn>
                    <a:cxn ang="T11">
                      <a:pos x="T2" y="T3"/>
                    </a:cxn>
                    <a:cxn ang="T12">
                      <a:pos x="T4" y="T5"/>
                    </a:cxn>
                    <a:cxn ang="T13">
                      <a:pos x="T6" y="T7"/>
                    </a:cxn>
                    <a:cxn ang="T14">
                      <a:pos x="T8" y="T9"/>
                    </a:cxn>
                  </a:cxnLst>
                  <a:rect l="T15" t="T16" r="T17" b="T18"/>
                  <a:pathLst>
                    <a:path w="146" h="216">
                      <a:moveTo>
                        <a:pt x="0" y="216"/>
                      </a:moveTo>
                      <a:lnTo>
                        <a:pt x="8" y="131"/>
                      </a:lnTo>
                      <a:lnTo>
                        <a:pt x="146" y="0"/>
                      </a:lnTo>
                      <a:lnTo>
                        <a:pt x="137" y="85"/>
                      </a:lnTo>
                      <a:lnTo>
                        <a:pt x="0" y="21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11" name="Line 163"/>
                <p:cNvSpPr>
                  <a:spLocks noChangeShapeType="1"/>
                </p:cNvSpPr>
                <p:nvPr/>
              </p:nvSpPr>
              <p:spPr bwMode="auto">
                <a:xfrm flipV="1">
                  <a:off x="2039" y="524"/>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12" name="Freeform 164"/>
                <p:cNvSpPr>
                  <a:spLocks/>
                </p:cNvSpPr>
                <p:nvPr/>
              </p:nvSpPr>
              <p:spPr bwMode="auto">
                <a:xfrm>
                  <a:off x="2042" y="420"/>
                  <a:ext cx="143" cy="150"/>
                </a:xfrm>
                <a:custGeom>
                  <a:avLst/>
                  <a:gdLst>
                    <a:gd name="T0" fmla="*/ 5 w 143"/>
                    <a:gd name="T1" fmla="*/ 150 h 150"/>
                    <a:gd name="T2" fmla="*/ 0 w 143"/>
                    <a:gd name="T3" fmla="*/ 131 h 150"/>
                    <a:gd name="T4" fmla="*/ 137 w 143"/>
                    <a:gd name="T5" fmla="*/ 0 h 150"/>
                    <a:gd name="T6" fmla="*/ 143 w 143"/>
                    <a:gd name="T7" fmla="*/ 19 h 150"/>
                    <a:gd name="T8" fmla="*/ 5 w 143"/>
                    <a:gd name="T9" fmla="*/ 150 h 150"/>
                    <a:gd name="T10" fmla="*/ 0 60000 65536"/>
                    <a:gd name="T11" fmla="*/ 0 60000 65536"/>
                    <a:gd name="T12" fmla="*/ 0 60000 65536"/>
                    <a:gd name="T13" fmla="*/ 0 60000 65536"/>
                    <a:gd name="T14" fmla="*/ 0 60000 65536"/>
                    <a:gd name="T15" fmla="*/ 0 w 143"/>
                    <a:gd name="T16" fmla="*/ 0 h 150"/>
                    <a:gd name="T17" fmla="*/ 143 w 143"/>
                    <a:gd name="T18" fmla="*/ 150 h 150"/>
                  </a:gdLst>
                  <a:ahLst/>
                  <a:cxnLst>
                    <a:cxn ang="T10">
                      <a:pos x="T0" y="T1"/>
                    </a:cxn>
                    <a:cxn ang="T11">
                      <a:pos x="T2" y="T3"/>
                    </a:cxn>
                    <a:cxn ang="T12">
                      <a:pos x="T4" y="T5"/>
                    </a:cxn>
                    <a:cxn ang="T13">
                      <a:pos x="T6" y="T7"/>
                    </a:cxn>
                    <a:cxn ang="T14">
                      <a:pos x="T8" y="T9"/>
                    </a:cxn>
                  </a:cxnLst>
                  <a:rect l="T15" t="T16" r="T17" b="T18"/>
                  <a:pathLst>
                    <a:path w="143" h="150">
                      <a:moveTo>
                        <a:pt x="5" y="150"/>
                      </a:moveTo>
                      <a:lnTo>
                        <a:pt x="0" y="131"/>
                      </a:lnTo>
                      <a:lnTo>
                        <a:pt x="137" y="0"/>
                      </a:lnTo>
                      <a:lnTo>
                        <a:pt x="143" y="19"/>
                      </a:lnTo>
                      <a:lnTo>
                        <a:pt x="5" y="150"/>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13" name="Line 165"/>
                <p:cNvSpPr>
                  <a:spLocks noChangeShapeType="1"/>
                </p:cNvSpPr>
                <p:nvPr/>
              </p:nvSpPr>
              <p:spPr bwMode="auto">
                <a:xfrm flipV="1">
                  <a:off x="2047" y="439"/>
                  <a:ext cx="138"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14" name="Freeform 166"/>
                <p:cNvSpPr>
                  <a:spLocks/>
                </p:cNvSpPr>
                <p:nvPr/>
              </p:nvSpPr>
              <p:spPr bwMode="auto">
                <a:xfrm>
                  <a:off x="2037" y="401"/>
                  <a:ext cx="142" cy="150"/>
                </a:xfrm>
                <a:custGeom>
                  <a:avLst/>
                  <a:gdLst>
                    <a:gd name="T0" fmla="*/ 5 w 142"/>
                    <a:gd name="T1" fmla="*/ 150 h 150"/>
                    <a:gd name="T2" fmla="*/ 0 w 142"/>
                    <a:gd name="T3" fmla="*/ 132 h 150"/>
                    <a:gd name="T4" fmla="*/ 137 w 142"/>
                    <a:gd name="T5" fmla="*/ 0 h 150"/>
                    <a:gd name="T6" fmla="*/ 142 w 142"/>
                    <a:gd name="T7" fmla="*/ 19 h 150"/>
                    <a:gd name="T8" fmla="*/ 5 w 142"/>
                    <a:gd name="T9" fmla="*/ 150 h 150"/>
                    <a:gd name="T10" fmla="*/ 0 60000 65536"/>
                    <a:gd name="T11" fmla="*/ 0 60000 65536"/>
                    <a:gd name="T12" fmla="*/ 0 60000 65536"/>
                    <a:gd name="T13" fmla="*/ 0 60000 65536"/>
                    <a:gd name="T14" fmla="*/ 0 60000 65536"/>
                    <a:gd name="T15" fmla="*/ 0 w 142"/>
                    <a:gd name="T16" fmla="*/ 0 h 150"/>
                    <a:gd name="T17" fmla="*/ 142 w 142"/>
                    <a:gd name="T18" fmla="*/ 150 h 150"/>
                  </a:gdLst>
                  <a:ahLst/>
                  <a:cxnLst>
                    <a:cxn ang="T10">
                      <a:pos x="T0" y="T1"/>
                    </a:cxn>
                    <a:cxn ang="T11">
                      <a:pos x="T2" y="T3"/>
                    </a:cxn>
                    <a:cxn ang="T12">
                      <a:pos x="T4" y="T5"/>
                    </a:cxn>
                    <a:cxn ang="T13">
                      <a:pos x="T6" y="T7"/>
                    </a:cxn>
                    <a:cxn ang="T14">
                      <a:pos x="T8" y="T9"/>
                    </a:cxn>
                  </a:cxnLst>
                  <a:rect l="T15" t="T16" r="T17" b="T18"/>
                  <a:pathLst>
                    <a:path w="142" h="150">
                      <a:moveTo>
                        <a:pt x="5" y="150"/>
                      </a:moveTo>
                      <a:lnTo>
                        <a:pt x="0" y="132"/>
                      </a:lnTo>
                      <a:lnTo>
                        <a:pt x="137" y="0"/>
                      </a:lnTo>
                      <a:lnTo>
                        <a:pt x="142" y="19"/>
                      </a:lnTo>
                      <a:lnTo>
                        <a:pt x="5" y="150"/>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15" name="Line 167"/>
                <p:cNvSpPr>
                  <a:spLocks noChangeShapeType="1"/>
                </p:cNvSpPr>
                <p:nvPr/>
              </p:nvSpPr>
              <p:spPr bwMode="auto">
                <a:xfrm flipV="1">
                  <a:off x="2042" y="420"/>
                  <a:ext cx="137" cy="131"/>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16" name="Freeform 168"/>
                <p:cNvSpPr>
                  <a:spLocks/>
                </p:cNvSpPr>
                <p:nvPr/>
              </p:nvSpPr>
              <p:spPr bwMode="auto">
                <a:xfrm>
                  <a:off x="2034" y="382"/>
                  <a:ext cx="140" cy="151"/>
                </a:xfrm>
                <a:custGeom>
                  <a:avLst/>
                  <a:gdLst>
                    <a:gd name="T0" fmla="*/ 3 w 140"/>
                    <a:gd name="T1" fmla="*/ 151 h 151"/>
                    <a:gd name="T2" fmla="*/ 0 w 140"/>
                    <a:gd name="T3" fmla="*/ 131 h 151"/>
                    <a:gd name="T4" fmla="*/ 137 w 140"/>
                    <a:gd name="T5" fmla="*/ 0 h 151"/>
                    <a:gd name="T6" fmla="*/ 140 w 140"/>
                    <a:gd name="T7" fmla="*/ 19 h 151"/>
                    <a:gd name="T8" fmla="*/ 3 w 140"/>
                    <a:gd name="T9" fmla="*/ 151 h 151"/>
                    <a:gd name="T10" fmla="*/ 0 60000 65536"/>
                    <a:gd name="T11" fmla="*/ 0 60000 65536"/>
                    <a:gd name="T12" fmla="*/ 0 60000 65536"/>
                    <a:gd name="T13" fmla="*/ 0 60000 65536"/>
                    <a:gd name="T14" fmla="*/ 0 60000 65536"/>
                    <a:gd name="T15" fmla="*/ 0 w 140"/>
                    <a:gd name="T16" fmla="*/ 0 h 151"/>
                    <a:gd name="T17" fmla="*/ 140 w 140"/>
                    <a:gd name="T18" fmla="*/ 151 h 151"/>
                  </a:gdLst>
                  <a:ahLst/>
                  <a:cxnLst>
                    <a:cxn ang="T10">
                      <a:pos x="T0" y="T1"/>
                    </a:cxn>
                    <a:cxn ang="T11">
                      <a:pos x="T2" y="T3"/>
                    </a:cxn>
                    <a:cxn ang="T12">
                      <a:pos x="T4" y="T5"/>
                    </a:cxn>
                    <a:cxn ang="T13">
                      <a:pos x="T6" y="T7"/>
                    </a:cxn>
                    <a:cxn ang="T14">
                      <a:pos x="T8" y="T9"/>
                    </a:cxn>
                  </a:cxnLst>
                  <a:rect l="T15" t="T16" r="T17" b="T18"/>
                  <a:pathLst>
                    <a:path w="140" h="151">
                      <a:moveTo>
                        <a:pt x="3" y="151"/>
                      </a:moveTo>
                      <a:lnTo>
                        <a:pt x="0" y="131"/>
                      </a:lnTo>
                      <a:lnTo>
                        <a:pt x="137" y="0"/>
                      </a:lnTo>
                      <a:lnTo>
                        <a:pt x="140" y="19"/>
                      </a:lnTo>
                      <a:lnTo>
                        <a:pt x="3" y="151"/>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17" name="Line 169"/>
                <p:cNvSpPr>
                  <a:spLocks noChangeShapeType="1"/>
                </p:cNvSpPr>
                <p:nvPr/>
              </p:nvSpPr>
              <p:spPr bwMode="auto">
                <a:xfrm flipV="1">
                  <a:off x="2037" y="401"/>
                  <a:ext cx="137" cy="132"/>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18" name="Freeform 170"/>
                <p:cNvSpPr>
                  <a:spLocks/>
                </p:cNvSpPr>
                <p:nvPr/>
              </p:nvSpPr>
              <p:spPr bwMode="auto">
                <a:xfrm>
                  <a:off x="2031" y="363"/>
                  <a:ext cx="140" cy="150"/>
                </a:xfrm>
                <a:custGeom>
                  <a:avLst/>
                  <a:gdLst>
                    <a:gd name="T0" fmla="*/ 3 w 140"/>
                    <a:gd name="T1" fmla="*/ 150 h 150"/>
                    <a:gd name="T2" fmla="*/ 0 w 140"/>
                    <a:gd name="T3" fmla="*/ 130 h 150"/>
                    <a:gd name="T4" fmla="*/ 138 w 140"/>
                    <a:gd name="T5" fmla="*/ 0 h 150"/>
                    <a:gd name="T6" fmla="*/ 140 w 140"/>
                    <a:gd name="T7" fmla="*/ 19 h 150"/>
                    <a:gd name="T8" fmla="*/ 3 w 140"/>
                    <a:gd name="T9" fmla="*/ 150 h 150"/>
                    <a:gd name="T10" fmla="*/ 0 60000 65536"/>
                    <a:gd name="T11" fmla="*/ 0 60000 65536"/>
                    <a:gd name="T12" fmla="*/ 0 60000 65536"/>
                    <a:gd name="T13" fmla="*/ 0 60000 65536"/>
                    <a:gd name="T14" fmla="*/ 0 60000 65536"/>
                    <a:gd name="T15" fmla="*/ 0 w 140"/>
                    <a:gd name="T16" fmla="*/ 0 h 150"/>
                    <a:gd name="T17" fmla="*/ 140 w 140"/>
                    <a:gd name="T18" fmla="*/ 150 h 150"/>
                  </a:gdLst>
                  <a:ahLst/>
                  <a:cxnLst>
                    <a:cxn ang="T10">
                      <a:pos x="T0" y="T1"/>
                    </a:cxn>
                    <a:cxn ang="T11">
                      <a:pos x="T2" y="T3"/>
                    </a:cxn>
                    <a:cxn ang="T12">
                      <a:pos x="T4" y="T5"/>
                    </a:cxn>
                    <a:cxn ang="T13">
                      <a:pos x="T6" y="T7"/>
                    </a:cxn>
                    <a:cxn ang="T14">
                      <a:pos x="T8" y="T9"/>
                    </a:cxn>
                  </a:cxnLst>
                  <a:rect l="T15" t="T16" r="T17" b="T18"/>
                  <a:pathLst>
                    <a:path w="140" h="150">
                      <a:moveTo>
                        <a:pt x="3" y="150"/>
                      </a:moveTo>
                      <a:lnTo>
                        <a:pt x="0" y="130"/>
                      </a:lnTo>
                      <a:lnTo>
                        <a:pt x="138" y="0"/>
                      </a:lnTo>
                      <a:lnTo>
                        <a:pt x="140" y="19"/>
                      </a:lnTo>
                      <a:lnTo>
                        <a:pt x="3" y="15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19" name="Line 171"/>
                <p:cNvSpPr>
                  <a:spLocks noChangeShapeType="1"/>
                </p:cNvSpPr>
                <p:nvPr/>
              </p:nvSpPr>
              <p:spPr bwMode="auto">
                <a:xfrm flipV="1">
                  <a:off x="2034" y="38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20" name="Freeform 172"/>
                <p:cNvSpPr>
                  <a:spLocks/>
                </p:cNvSpPr>
                <p:nvPr/>
              </p:nvSpPr>
              <p:spPr bwMode="auto">
                <a:xfrm>
                  <a:off x="2029" y="323"/>
                  <a:ext cx="140" cy="170"/>
                </a:xfrm>
                <a:custGeom>
                  <a:avLst/>
                  <a:gdLst>
                    <a:gd name="T0" fmla="*/ 2 w 140"/>
                    <a:gd name="T1" fmla="*/ 170 h 170"/>
                    <a:gd name="T2" fmla="*/ 0 w 140"/>
                    <a:gd name="T3" fmla="*/ 131 h 170"/>
                    <a:gd name="T4" fmla="*/ 137 w 140"/>
                    <a:gd name="T5" fmla="*/ 0 h 170"/>
                    <a:gd name="T6" fmla="*/ 140 w 140"/>
                    <a:gd name="T7" fmla="*/ 40 h 170"/>
                    <a:gd name="T8" fmla="*/ 2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2" y="170"/>
                      </a:moveTo>
                      <a:lnTo>
                        <a:pt x="0" y="131"/>
                      </a:lnTo>
                      <a:lnTo>
                        <a:pt x="137" y="0"/>
                      </a:lnTo>
                      <a:lnTo>
                        <a:pt x="140" y="40"/>
                      </a:lnTo>
                      <a:lnTo>
                        <a:pt x="2"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21" name="Line 173"/>
                <p:cNvSpPr>
                  <a:spLocks noChangeShapeType="1"/>
                </p:cNvSpPr>
                <p:nvPr/>
              </p:nvSpPr>
              <p:spPr bwMode="auto">
                <a:xfrm flipV="1">
                  <a:off x="2031" y="363"/>
                  <a:ext cx="138"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22" name="Freeform 174"/>
                <p:cNvSpPr>
                  <a:spLocks/>
                </p:cNvSpPr>
                <p:nvPr/>
              </p:nvSpPr>
              <p:spPr bwMode="auto">
                <a:xfrm>
                  <a:off x="2028" y="282"/>
                  <a:ext cx="138" cy="172"/>
                </a:xfrm>
                <a:custGeom>
                  <a:avLst/>
                  <a:gdLst>
                    <a:gd name="T0" fmla="*/ 1 w 138"/>
                    <a:gd name="T1" fmla="*/ 172 h 172"/>
                    <a:gd name="T2" fmla="*/ 0 w 138"/>
                    <a:gd name="T3" fmla="*/ 131 h 172"/>
                    <a:gd name="T4" fmla="*/ 138 w 138"/>
                    <a:gd name="T5" fmla="*/ 0 h 172"/>
                    <a:gd name="T6" fmla="*/ 138 w 138"/>
                    <a:gd name="T7" fmla="*/ 41 h 172"/>
                    <a:gd name="T8" fmla="*/ 1 w 138"/>
                    <a:gd name="T9" fmla="*/ 172 h 172"/>
                    <a:gd name="T10" fmla="*/ 0 60000 65536"/>
                    <a:gd name="T11" fmla="*/ 0 60000 65536"/>
                    <a:gd name="T12" fmla="*/ 0 60000 65536"/>
                    <a:gd name="T13" fmla="*/ 0 60000 65536"/>
                    <a:gd name="T14" fmla="*/ 0 60000 65536"/>
                    <a:gd name="T15" fmla="*/ 0 w 138"/>
                    <a:gd name="T16" fmla="*/ 0 h 172"/>
                    <a:gd name="T17" fmla="*/ 138 w 138"/>
                    <a:gd name="T18" fmla="*/ 172 h 172"/>
                  </a:gdLst>
                  <a:ahLst/>
                  <a:cxnLst>
                    <a:cxn ang="T10">
                      <a:pos x="T0" y="T1"/>
                    </a:cxn>
                    <a:cxn ang="T11">
                      <a:pos x="T2" y="T3"/>
                    </a:cxn>
                    <a:cxn ang="T12">
                      <a:pos x="T4" y="T5"/>
                    </a:cxn>
                    <a:cxn ang="T13">
                      <a:pos x="T6" y="T7"/>
                    </a:cxn>
                    <a:cxn ang="T14">
                      <a:pos x="T8" y="T9"/>
                    </a:cxn>
                  </a:cxnLst>
                  <a:rect l="T15" t="T16" r="T17" b="T18"/>
                  <a:pathLst>
                    <a:path w="138" h="172">
                      <a:moveTo>
                        <a:pt x="1" y="172"/>
                      </a:moveTo>
                      <a:lnTo>
                        <a:pt x="0" y="131"/>
                      </a:lnTo>
                      <a:lnTo>
                        <a:pt x="138" y="0"/>
                      </a:lnTo>
                      <a:lnTo>
                        <a:pt x="138" y="41"/>
                      </a:lnTo>
                      <a:lnTo>
                        <a:pt x="1" y="172"/>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23" name="Line 175"/>
                <p:cNvSpPr>
                  <a:spLocks noChangeShapeType="1"/>
                </p:cNvSpPr>
                <p:nvPr/>
              </p:nvSpPr>
              <p:spPr bwMode="auto">
                <a:xfrm flipV="1">
                  <a:off x="2029" y="323"/>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24" name="Freeform 176"/>
                <p:cNvSpPr>
                  <a:spLocks/>
                </p:cNvSpPr>
                <p:nvPr/>
              </p:nvSpPr>
              <p:spPr bwMode="auto">
                <a:xfrm>
                  <a:off x="2028" y="242"/>
                  <a:ext cx="139" cy="171"/>
                </a:xfrm>
                <a:custGeom>
                  <a:avLst/>
                  <a:gdLst>
                    <a:gd name="T0" fmla="*/ 0 w 139"/>
                    <a:gd name="T1" fmla="*/ 171 h 171"/>
                    <a:gd name="T2" fmla="*/ 2 w 139"/>
                    <a:gd name="T3" fmla="*/ 130 h 171"/>
                    <a:gd name="T4" fmla="*/ 139 w 139"/>
                    <a:gd name="T5" fmla="*/ 0 h 171"/>
                    <a:gd name="T6" fmla="*/ 138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2" y="130"/>
                      </a:lnTo>
                      <a:lnTo>
                        <a:pt x="139" y="0"/>
                      </a:lnTo>
                      <a:lnTo>
                        <a:pt x="138"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25" name="Line 177"/>
                <p:cNvSpPr>
                  <a:spLocks noChangeShapeType="1"/>
                </p:cNvSpPr>
                <p:nvPr/>
              </p:nvSpPr>
              <p:spPr bwMode="auto">
                <a:xfrm flipV="1">
                  <a:off x="2028" y="282"/>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26" name="Freeform 178"/>
                <p:cNvSpPr>
                  <a:spLocks/>
                </p:cNvSpPr>
                <p:nvPr/>
              </p:nvSpPr>
              <p:spPr bwMode="auto">
                <a:xfrm>
                  <a:off x="2030" y="202"/>
                  <a:ext cx="140" cy="170"/>
                </a:xfrm>
                <a:custGeom>
                  <a:avLst/>
                  <a:gdLst>
                    <a:gd name="T0" fmla="*/ 0 w 140"/>
                    <a:gd name="T1" fmla="*/ 170 h 170"/>
                    <a:gd name="T2" fmla="*/ 3 w 140"/>
                    <a:gd name="T3" fmla="*/ 131 h 170"/>
                    <a:gd name="T4" fmla="*/ 140 w 140"/>
                    <a:gd name="T5" fmla="*/ 0 h 170"/>
                    <a:gd name="T6" fmla="*/ 137 w 140"/>
                    <a:gd name="T7" fmla="*/ 40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3" y="131"/>
                      </a:lnTo>
                      <a:lnTo>
                        <a:pt x="140" y="0"/>
                      </a:lnTo>
                      <a:lnTo>
                        <a:pt x="137" y="40"/>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27" name="Line 179"/>
                <p:cNvSpPr>
                  <a:spLocks noChangeShapeType="1"/>
                </p:cNvSpPr>
                <p:nvPr/>
              </p:nvSpPr>
              <p:spPr bwMode="auto">
                <a:xfrm flipV="1">
                  <a:off x="2030" y="242"/>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28" name="Freeform 180"/>
                <p:cNvSpPr>
                  <a:spLocks/>
                </p:cNvSpPr>
                <p:nvPr/>
              </p:nvSpPr>
              <p:spPr bwMode="auto">
                <a:xfrm>
                  <a:off x="2033" y="123"/>
                  <a:ext cx="143" cy="210"/>
                </a:xfrm>
                <a:custGeom>
                  <a:avLst/>
                  <a:gdLst>
                    <a:gd name="T0" fmla="*/ 0 w 143"/>
                    <a:gd name="T1" fmla="*/ 210 h 210"/>
                    <a:gd name="T2" fmla="*/ 6 w 143"/>
                    <a:gd name="T3" fmla="*/ 131 h 210"/>
                    <a:gd name="T4" fmla="*/ 143 w 143"/>
                    <a:gd name="T5" fmla="*/ 0 h 210"/>
                    <a:gd name="T6" fmla="*/ 137 w 143"/>
                    <a:gd name="T7" fmla="*/ 79 h 210"/>
                    <a:gd name="T8" fmla="*/ 0 w 143"/>
                    <a:gd name="T9" fmla="*/ 210 h 210"/>
                    <a:gd name="T10" fmla="*/ 0 60000 65536"/>
                    <a:gd name="T11" fmla="*/ 0 60000 65536"/>
                    <a:gd name="T12" fmla="*/ 0 60000 65536"/>
                    <a:gd name="T13" fmla="*/ 0 60000 65536"/>
                    <a:gd name="T14" fmla="*/ 0 60000 65536"/>
                    <a:gd name="T15" fmla="*/ 0 w 143"/>
                    <a:gd name="T16" fmla="*/ 0 h 210"/>
                    <a:gd name="T17" fmla="*/ 143 w 143"/>
                    <a:gd name="T18" fmla="*/ 210 h 210"/>
                  </a:gdLst>
                  <a:ahLst/>
                  <a:cxnLst>
                    <a:cxn ang="T10">
                      <a:pos x="T0" y="T1"/>
                    </a:cxn>
                    <a:cxn ang="T11">
                      <a:pos x="T2" y="T3"/>
                    </a:cxn>
                    <a:cxn ang="T12">
                      <a:pos x="T4" y="T5"/>
                    </a:cxn>
                    <a:cxn ang="T13">
                      <a:pos x="T6" y="T7"/>
                    </a:cxn>
                    <a:cxn ang="T14">
                      <a:pos x="T8" y="T9"/>
                    </a:cxn>
                  </a:cxnLst>
                  <a:rect l="T15" t="T16" r="T17" b="T18"/>
                  <a:pathLst>
                    <a:path w="143" h="210">
                      <a:moveTo>
                        <a:pt x="0" y="210"/>
                      </a:moveTo>
                      <a:lnTo>
                        <a:pt x="6" y="131"/>
                      </a:lnTo>
                      <a:lnTo>
                        <a:pt x="143" y="0"/>
                      </a:lnTo>
                      <a:lnTo>
                        <a:pt x="137" y="79"/>
                      </a:lnTo>
                      <a:lnTo>
                        <a:pt x="0" y="21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29" name="Line 181"/>
                <p:cNvSpPr>
                  <a:spLocks noChangeShapeType="1"/>
                </p:cNvSpPr>
                <p:nvPr/>
              </p:nvSpPr>
              <p:spPr bwMode="auto">
                <a:xfrm flipV="1">
                  <a:off x="2033" y="20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0" name="Freeform 182"/>
                <p:cNvSpPr>
                  <a:spLocks/>
                </p:cNvSpPr>
                <p:nvPr/>
              </p:nvSpPr>
              <p:spPr bwMode="auto">
                <a:xfrm>
                  <a:off x="58" y="123"/>
                  <a:ext cx="2118" cy="131"/>
                </a:xfrm>
                <a:custGeom>
                  <a:avLst/>
                  <a:gdLst>
                    <a:gd name="T0" fmla="*/ 1981 w 2118"/>
                    <a:gd name="T1" fmla="*/ 131 h 131"/>
                    <a:gd name="T2" fmla="*/ 0 w 2118"/>
                    <a:gd name="T3" fmla="*/ 131 h 131"/>
                    <a:gd name="T4" fmla="*/ 137 w 2118"/>
                    <a:gd name="T5" fmla="*/ 0 h 131"/>
                    <a:gd name="T6" fmla="*/ 2118 w 2118"/>
                    <a:gd name="T7" fmla="*/ 0 h 131"/>
                    <a:gd name="T8" fmla="*/ 1981 w 2118"/>
                    <a:gd name="T9" fmla="*/ 131 h 131"/>
                    <a:gd name="T10" fmla="*/ 0 60000 65536"/>
                    <a:gd name="T11" fmla="*/ 0 60000 65536"/>
                    <a:gd name="T12" fmla="*/ 0 60000 65536"/>
                    <a:gd name="T13" fmla="*/ 0 60000 65536"/>
                    <a:gd name="T14" fmla="*/ 0 60000 65536"/>
                    <a:gd name="T15" fmla="*/ 0 w 2118"/>
                    <a:gd name="T16" fmla="*/ 0 h 131"/>
                    <a:gd name="T17" fmla="*/ 2118 w 2118"/>
                    <a:gd name="T18" fmla="*/ 131 h 131"/>
                  </a:gdLst>
                  <a:ahLst/>
                  <a:cxnLst>
                    <a:cxn ang="T10">
                      <a:pos x="T0" y="T1"/>
                    </a:cxn>
                    <a:cxn ang="T11">
                      <a:pos x="T2" y="T3"/>
                    </a:cxn>
                    <a:cxn ang="T12">
                      <a:pos x="T4" y="T5"/>
                    </a:cxn>
                    <a:cxn ang="T13">
                      <a:pos x="T6" y="T7"/>
                    </a:cxn>
                    <a:cxn ang="T14">
                      <a:pos x="T8" y="T9"/>
                    </a:cxn>
                  </a:cxnLst>
                  <a:rect l="T15" t="T16" r="T17" b="T18"/>
                  <a:pathLst>
                    <a:path w="2118" h="131">
                      <a:moveTo>
                        <a:pt x="1981" y="131"/>
                      </a:moveTo>
                      <a:lnTo>
                        <a:pt x="0" y="131"/>
                      </a:lnTo>
                      <a:lnTo>
                        <a:pt x="137" y="0"/>
                      </a:lnTo>
                      <a:lnTo>
                        <a:pt x="2118" y="0"/>
                      </a:lnTo>
                      <a:lnTo>
                        <a:pt x="1981"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31" name="Line 183"/>
                <p:cNvSpPr>
                  <a:spLocks noChangeShapeType="1"/>
                </p:cNvSpPr>
                <p:nvPr/>
              </p:nvSpPr>
              <p:spPr bwMode="auto">
                <a:xfrm flipV="1">
                  <a:off x="2039" y="123"/>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2" name="Freeform 184"/>
                <p:cNvSpPr>
                  <a:spLocks/>
                </p:cNvSpPr>
                <p:nvPr/>
              </p:nvSpPr>
              <p:spPr bwMode="auto">
                <a:xfrm>
                  <a:off x="0" y="254"/>
                  <a:ext cx="2047" cy="407"/>
                </a:xfrm>
                <a:custGeom>
                  <a:avLst/>
                  <a:gdLst>
                    <a:gd name="T0" fmla="*/ 49 w 2047"/>
                    <a:gd name="T1" fmla="*/ 1 h 407"/>
                    <a:gd name="T2" fmla="*/ 32 w 2047"/>
                    <a:gd name="T3" fmla="*/ 3 h 407"/>
                    <a:gd name="T4" fmla="*/ 26 w 2047"/>
                    <a:gd name="T5" fmla="*/ 7 h 407"/>
                    <a:gd name="T6" fmla="*/ 21 w 2047"/>
                    <a:gd name="T7" fmla="*/ 20 h 407"/>
                    <a:gd name="T8" fmla="*/ 18 w 2047"/>
                    <a:gd name="T9" fmla="*/ 47 h 407"/>
                    <a:gd name="T10" fmla="*/ 13 w 2047"/>
                    <a:gd name="T11" fmla="*/ 92 h 407"/>
                    <a:gd name="T12" fmla="*/ 8 w 2047"/>
                    <a:gd name="T13" fmla="*/ 150 h 407"/>
                    <a:gd name="T14" fmla="*/ 5 w 2047"/>
                    <a:gd name="T15" fmla="*/ 210 h 407"/>
                    <a:gd name="T16" fmla="*/ 9 w 2047"/>
                    <a:gd name="T17" fmla="*/ 299 h 407"/>
                    <a:gd name="T18" fmla="*/ 22 w 2047"/>
                    <a:gd name="T19" fmla="*/ 335 h 407"/>
                    <a:gd name="T20" fmla="*/ 26 w 2047"/>
                    <a:gd name="T21" fmla="*/ 362 h 407"/>
                    <a:gd name="T22" fmla="*/ 23 w 2047"/>
                    <a:gd name="T23" fmla="*/ 376 h 407"/>
                    <a:gd name="T24" fmla="*/ 14 w 2047"/>
                    <a:gd name="T25" fmla="*/ 391 h 407"/>
                    <a:gd name="T26" fmla="*/ 1 w 2047"/>
                    <a:gd name="T27" fmla="*/ 401 h 407"/>
                    <a:gd name="T28" fmla="*/ 5 w 2047"/>
                    <a:gd name="T29" fmla="*/ 401 h 407"/>
                    <a:gd name="T30" fmla="*/ 102 w 2047"/>
                    <a:gd name="T31" fmla="*/ 393 h 407"/>
                    <a:gd name="T32" fmla="*/ 180 w 2047"/>
                    <a:gd name="T33" fmla="*/ 391 h 407"/>
                    <a:gd name="T34" fmla="*/ 259 w 2047"/>
                    <a:gd name="T35" fmla="*/ 381 h 407"/>
                    <a:gd name="T36" fmla="*/ 303 w 2047"/>
                    <a:gd name="T37" fmla="*/ 372 h 407"/>
                    <a:gd name="T38" fmla="*/ 383 w 2047"/>
                    <a:gd name="T39" fmla="*/ 366 h 407"/>
                    <a:gd name="T40" fmla="*/ 559 w 2047"/>
                    <a:gd name="T41" fmla="*/ 361 h 407"/>
                    <a:gd name="T42" fmla="*/ 591 w 2047"/>
                    <a:gd name="T43" fmla="*/ 368 h 407"/>
                    <a:gd name="T44" fmla="*/ 657 w 2047"/>
                    <a:gd name="T45" fmla="*/ 387 h 407"/>
                    <a:gd name="T46" fmla="*/ 688 w 2047"/>
                    <a:gd name="T47" fmla="*/ 392 h 407"/>
                    <a:gd name="T48" fmla="*/ 831 w 2047"/>
                    <a:gd name="T49" fmla="*/ 402 h 407"/>
                    <a:gd name="T50" fmla="*/ 917 w 2047"/>
                    <a:gd name="T51" fmla="*/ 407 h 407"/>
                    <a:gd name="T52" fmla="*/ 965 w 2047"/>
                    <a:gd name="T53" fmla="*/ 399 h 407"/>
                    <a:gd name="T54" fmla="*/ 1234 w 2047"/>
                    <a:gd name="T55" fmla="*/ 389 h 407"/>
                    <a:gd name="T56" fmla="*/ 1465 w 2047"/>
                    <a:gd name="T57" fmla="*/ 385 h 407"/>
                    <a:gd name="T58" fmla="*/ 1510 w 2047"/>
                    <a:gd name="T59" fmla="*/ 380 h 407"/>
                    <a:gd name="T60" fmla="*/ 1576 w 2047"/>
                    <a:gd name="T61" fmla="*/ 371 h 407"/>
                    <a:gd name="T62" fmla="*/ 1620 w 2047"/>
                    <a:gd name="T63" fmla="*/ 372 h 407"/>
                    <a:gd name="T64" fmla="*/ 1643 w 2047"/>
                    <a:gd name="T65" fmla="*/ 377 h 407"/>
                    <a:gd name="T66" fmla="*/ 1784 w 2047"/>
                    <a:gd name="T67" fmla="*/ 393 h 407"/>
                    <a:gd name="T68" fmla="*/ 1967 w 2047"/>
                    <a:gd name="T69" fmla="*/ 401 h 407"/>
                    <a:gd name="T70" fmla="*/ 2000 w 2047"/>
                    <a:gd name="T71" fmla="*/ 387 h 407"/>
                    <a:gd name="T72" fmla="*/ 2015 w 2047"/>
                    <a:gd name="T73" fmla="*/ 385 h 407"/>
                    <a:gd name="T74" fmla="*/ 2022 w 2047"/>
                    <a:gd name="T75" fmla="*/ 386 h 407"/>
                    <a:gd name="T76" fmla="*/ 2034 w 2047"/>
                    <a:gd name="T77" fmla="*/ 396 h 407"/>
                    <a:gd name="T78" fmla="*/ 2047 w 2047"/>
                    <a:gd name="T79" fmla="*/ 316 h 407"/>
                    <a:gd name="T80" fmla="*/ 2037 w 2047"/>
                    <a:gd name="T81" fmla="*/ 277 h 407"/>
                    <a:gd name="T82" fmla="*/ 2031 w 2047"/>
                    <a:gd name="T83" fmla="*/ 239 h 407"/>
                    <a:gd name="T84" fmla="*/ 2028 w 2047"/>
                    <a:gd name="T85" fmla="*/ 159 h 407"/>
                    <a:gd name="T86" fmla="*/ 2033 w 2047"/>
                    <a:gd name="T87" fmla="*/ 79 h 407"/>
                    <a:gd name="T88" fmla="*/ 58 w 2047"/>
                    <a:gd name="T89" fmla="*/ 0 h 4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7"/>
                    <a:gd name="T137" fmla="*/ 2047 w 2047"/>
                    <a:gd name="T138" fmla="*/ 407 h 4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7">
                      <a:moveTo>
                        <a:pt x="58" y="0"/>
                      </a:moveTo>
                      <a:lnTo>
                        <a:pt x="49" y="1"/>
                      </a:lnTo>
                      <a:lnTo>
                        <a:pt x="40" y="1"/>
                      </a:lnTo>
                      <a:lnTo>
                        <a:pt x="32" y="3"/>
                      </a:lnTo>
                      <a:lnTo>
                        <a:pt x="29" y="5"/>
                      </a:lnTo>
                      <a:lnTo>
                        <a:pt x="26" y="7"/>
                      </a:lnTo>
                      <a:lnTo>
                        <a:pt x="22" y="14"/>
                      </a:lnTo>
                      <a:lnTo>
                        <a:pt x="21" y="20"/>
                      </a:lnTo>
                      <a:lnTo>
                        <a:pt x="19" y="33"/>
                      </a:lnTo>
                      <a:lnTo>
                        <a:pt x="18" y="47"/>
                      </a:lnTo>
                      <a:lnTo>
                        <a:pt x="18" y="62"/>
                      </a:lnTo>
                      <a:lnTo>
                        <a:pt x="13" y="92"/>
                      </a:lnTo>
                      <a:lnTo>
                        <a:pt x="10" y="122"/>
                      </a:lnTo>
                      <a:lnTo>
                        <a:pt x="8" y="150"/>
                      </a:lnTo>
                      <a:lnTo>
                        <a:pt x="7" y="180"/>
                      </a:lnTo>
                      <a:lnTo>
                        <a:pt x="5" y="210"/>
                      </a:lnTo>
                      <a:lnTo>
                        <a:pt x="7" y="238"/>
                      </a:lnTo>
                      <a:lnTo>
                        <a:pt x="9" y="299"/>
                      </a:lnTo>
                      <a:lnTo>
                        <a:pt x="16" y="316"/>
                      </a:lnTo>
                      <a:lnTo>
                        <a:pt x="22" y="335"/>
                      </a:lnTo>
                      <a:lnTo>
                        <a:pt x="26" y="354"/>
                      </a:lnTo>
                      <a:lnTo>
                        <a:pt x="26" y="362"/>
                      </a:lnTo>
                      <a:lnTo>
                        <a:pt x="26" y="370"/>
                      </a:lnTo>
                      <a:lnTo>
                        <a:pt x="23" y="376"/>
                      </a:lnTo>
                      <a:lnTo>
                        <a:pt x="21" y="382"/>
                      </a:lnTo>
                      <a:lnTo>
                        <a:pt x="14" y="391"/>
                      </a:lnTo>
                      <a:lnTo>
                        <a:pt x="7" y="397"/>
                      </a:lnTo>
                      <a:lnTo>
                        <a:pt x="1" y="401"/>
                      </a:lnTo>
                      <a:lnTo>
                        <a:pt x="0" y="402"/>
                      </a:lnTo>
                      <a:lnTo>
                        <a:pt x="5" y="401"/>
                      </a:lnTo>
                      <a:lnTo>
                        <a:pt x="41" y="392"/>
                      </a:lnTo>
                      <a:lnTo>
                        <a:pt x="102" y="393"/>
                      </a:lnTo>
                      <a:lnTo>
                        <a:pt x="141" y="392"/>
                      </a:lnTo>
                      <a:lnTo>
                        <a:pt x="180" y="391"/>
                      </a:lnTo>
                      <a:lnTo>
                        <a:pt x="236" y="385"/>
                      </a:lnTo>
                      <a:lnTo>
                        <a:pt x="259" y="381"/>
                      </a:lnTo>
                      <a:lnTo>
                        <a:pt x="281" y="376"/>
                      </a:lnTo>
                      <a:lnTo>
                        <a:pt x="303" y="372"/>
                      </a:lnTo>
                      <a:lnTo>
                        <a:pt x="325" y="370"/>
                      </a:lnTo>
                      <a:lnTo>
                        <a:pt x="383" y="366"/>
                      </a:lnTo>
                      <a:lnTo>
                        <a:pt x="443" y="365"/>
                      </a:lnTo>
                      <a:lnTo>
                        <a:pt x="559" y="361"/>
                      </a:lnTo>
                      <a:lnTo>
                        <a:pt x="575" y="365"/>
                      </a:lnTo>
                      <a:lnTo>
                        <a:pt x="591" y="368"/>
                      </a:lnTo>
                      <a:lnTo>
                        <a:pt x="625" y="378"/>
                      </a:lnTo>
                      <a:lnTo>
                        <a:pt x="657" y="387"/>
                      </a:lnTo>
                      <a:lnTo>
                        <a:pt x="674" y="391"/>
                      </a:lnTo>
                      <a:lnTo>
                        <a:pt x="688" y="392"/>
                      </a:lnTo>
                      <a:lnTo>
                        <a:pt x="773" y="397"/>
                      </a:lnTo>
                      <a:lnTo>
                        <a:pt x="831" y="402"/>
                      </a:lnTo>
                      <a:lnTo>
                        <a:pt x="897" y="407"/>
                      </a:lnTo>
                      <a:lnTo>
                        <a:pt x="917" y="407"/>
                      </a:lnTo>
                      <a:lnTo>
                        <a:pt x="938" y="404"/>
                      </a:lnTo>
                      <a:lnTo>
                        <a:pt x="965" y="399"/>
                      </a:lnTo>
                      <a:lnTo>
                        <a:pt x="1004" y="392"/>
                      </a:lnTo>
                      <a:lnTo>
                        <a:pt x="1234" y="389"/>
                      </a:lnTo>
                      <a:lnTo>
                        <a:pt x="1350" y="387"/>
                      </a:lnTo>
                      <a:lnTo>
                        <a:pt x="1465" y="385"/>
                      </a:lnTo>
                      <a:lnTo>
                        <a:pt x="1488" y="383"/>
                      </a:lnTo>
                      <a:lnTo>
                        <a:pt x="1510" y="380"/>
                      </a:lnTo>
                      <a:lnTo>
                        <a:pt x="1554" y="373"/>
                      </a:lnTo>
                      <a:lnTo>
                        <a:pt x="1576" y="371"/>
                      </a:lnTo>
                      <a:lnTo>
                        <a:pt x="1598" y="370"/>
                      </a:lnTo>
                      <a:lnTo>
                        <a:pt x="1620" y="372"/>
                      </a:lnTo>
                      <a:lnTo>
                        <a:pt x="1632" y="373"/>
                      </a:lnTo>
                      <a:lnTo>
                        <a:pt x="1643" y="377"/>
                      </a:lnTo>
                      <a:lnTo>
                        <a:pt x="1722" y="387"/>
                      </a:lnTo>
                      <a:lnTo>
                        <a:pt x="1784" y="393"/>
                      </a:lnTo>
                      <a:lnTo>
                        <a:pt x="1857" y="397"/>
                      </a:lnTo>
                      <a:lnTo>
                        <a:pt x="1967" y="401"/>
                      </a:lnTo>
                      <a:lnTo>
                        <a:pt x="1985" y="392"/>
                      </a:lnTo>
                      <a:lnTo>
                        <a:pt x="2000" y="387"/>
                      </a:lnTo>
                      <a:lnTo>
                        <a:pt x="2008" y="386"/>
                      </a:lnTo>
                      <a:lnTo>
                        <a:pt x="2015" y="385"/>
                      </a:lnTo>
                      <a:lnTo>
                        <a:pt x="2019" y="385"/>
                      </a:lnTo>
                      <a:lnTo>
                        <a:pt x="2022" y="386"/>
                      </a:lnTo>
                      <a:lnTo>
                        <a:pt x="2028" y="391"/>
                      </a:lnTo>
                      <a:lnTo>
                        <a:pt x="2034" y="396"/>
                      </a:lnTo>
                      <a:lnTo>
                        <a:pt x="2039" y="401"/>
                      </a:lnTo>
                      <a:lnTo>
                        <a:pt x="2047" y="316"/>
                      </a:lnTo>
                      <a:lnTo>
                        <a:pt x="2042" y="297"/>
                      </a:lnTo>
                      <a:lnTo>
                        <a:pt x="2037" y="277"/>
                      </a:lnTo>
                      <a:lnTo>
                        <a:pt x="2034" y="259"/>
                      </a:lnTo>
                      <a:lnTo>
                        <a:pt x="2031" y="239"/>
                      </a:lnTo>
                      <a:lnTo>
                        <a:pt x="2028" y="200"/>
                      </a:lnTo>
                      <a:lnTo>
                        <a:pt x="2028" y="159"/>
                      </a:lnTo>
                      <a:lnTo>
                        <a:pt x="2030" y="118"/>
                      </a:lnTo>
                      <a:lnTo>
                        <a:pt x="2033"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33" name="Line 185"/>
                <p:cNvSpPr>
                  <a:spLocks noChangeShapeType="1"/>
                </p:cNvSpPr>
                <p:nvPr/>
              </p:nvSpPr>
              <p:spPr bwMode="auto">
                <a:xfrm flipH="1">
                  <a:off x="49" y="254"/>
                  <a:ext cx="9"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4" name="Line 186"/>
                <p:cNvSpPr>
                  <a:spLocks noChangeShapeType="1"/>
                </p:cNvSpPr>
                <p:nvPr/>
              </p:nvSpPr>
              <p:spPr bwMode="auto">
                <a:xfrm flipH="1">
                  <a:off x="40" y="255"/>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5" name="Line 187"/>
                <p:cNvSpPr>
                  <a:spLocks noChangeShapeType="1"/>
                </p:cNvSpPr>
                <p:nvPr/>
              </p:nvSpPr>
              <p:spPr bwMode="auto">
                <a:xfrm flipH="1">
                  <a:off x="32" y="255"/>
                  <a:ext cx="8" cy="2"/>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6" name="Line 188"/>
                <p:cNvSpPr>
                  <a:spLocks noChangeShapeType="1"/>
                </p:cNvSpPr>
                <p:nvPr/>
              </p:nvSpPr>
              <p:spPr bwMode="auto">
                <a:xfrm flipH="1">
                  <a:off x="29" y="257"/>
                  <a:ext cx="3" cy="2"/>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7" name="Line 189"/>
                <p:cNvSpPr>
                  <a:spLocks noChangeShapeType="1"/>
                </p:cNvSpPr>
                <p:nvPr/>
              </p:nvSpPr>
              <p:spPr bwMode="auto">
                <a:xfrm flipH="1">
                  <a:off x="26" y="259"/>
                  <a:ext cx="3" cy="2"/>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8" name="Line 190"/>
                <p:cNvSpPr>
                  <a:spLocks noChangeShapeType="1"/>
                </p:cNvSpPr>
                <p:nvPr/>
              </p:nvSpPr>
              <p:spPr bwMode="auto">
                <a:xfrm flipH="1">
                  <a:off x="22" y="261"/>
                  <a:ext cx="4" cy="7"/>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39" name="Line 191"/>
                <p:cNvSpPr>
                  <a:spLocks noChangeShapeType="1"/>
                </p:cNvSpPr>
                <p:nvPr/>
              </p:nvSpPr>
              <p:spPr bwMode="auto">
                <a:xfrm flipH="1">
                  <a:off x="21" y="268"/>
                  <a:ext cx="1" cy="6"/>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0" name="Line 192"/>
                <p:cNvSpPr>
                  <a:spLocks noChangeShapeType="1"/>
                </p:cNvSpPr>
                <p:nvPr/>
              </p:nvSpPr>
              <p:spPr bwMode="auto">
                <a:xfrm flipH="1">
                  <a:off x="19" y="274"/>
                  <a:ext cx="2" cy="13"/>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1" name="Line 193"/>
                <p:cNvSpPr>
                  <a:spLocks noChangeShapeType="1"/>
                </p:cNvSpPr>
                <p:nvPr/>
              </p:nvSpPr>
              <p:spPr bwMode="auto">
                <a:xfrm flipH="1">
                  <a:off x="18" y="287"/>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2" name="Line 194"/>
                <p:cNvSpPr>
                  <a:spLocks noChangeShapeType="1"/>
                </p:cNvSpPr>
                <p:nvPr/>
              </p:nvSpPr>
              <p:spPr bwMode="auto">
                <a:xfrm>
                  <a:off x="18" y="301"/>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3" name="Line 195"/>
                <p:cNvSpPr>
                  <a:spLocks noChangeShapeType="1"/>
                </p:cNvSpPr>
                <p:nvPr/>
              </p:nvSpPr>
              <p:spPr bwMode="auto">
                <a:xfrm flipH="1">
                  <a:off x="13" y="316"/>
                  <a:ext cx="5"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4" name="Line 196"/>
                <p:cNvSpPr>
                  <a:spLocks noChangeShapeType="1"/>
                </p:cNvSpPr>
                <p:nvPr/>
              </p:nvSpPr>
              <p:spPr bwMode="auto">
                <a:xfrm flipH="1">
                  <a:off x="10" y="346"/>
                  <a:ext cx="3" cy="30"/>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5" name="Line 197"/>
                <p:cNvSpPr>
                  <a:spLocks noChangeShapeType="1"/>
                </p:cNvSpPr>
                <p:nvPr/>
              </p:nvSpPr>
              <p:spPr bwMode="auto">
                <a:xfrm flipH="1">
                  <a:off x="8" y="376"/>
                  <a:ext cx="2" cy="2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6" name="Line 198"/>
                <p:cNvSpPr>
                  <a:spLocks noChangeShapeType="1"/>
                </p:cNvSpPr>
                <p:nvPr/>
              </p:nvSpPr>
              <p:spPr bwMode="auto">
                <a:xfrm flipH="1">
                  <a:off x="7" y="404"/>
                  <a:ext cx="1"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7" name="Line 199"/>
                <p:cNvSpPr>
                  <a:spLocks noChangeShapeType="1"/>
                </p:cNvSpPr>
                <p:nvPr/>
              </p:nvSpPr>
              <p:spPr bwMode="auto">
                <a:xfrm flipH="1">
                  <a:off x="5" y="434"/>
                  <a:ext cx="2"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8" name="Line 200"/>
                <p:cNvSpPr>
                  <a:spLocks noChangeShapeType="1"/>
                </p:cNvSpPr>
                <p:nvPr/>
              </p:nvSpPr>
              <p:spPr bwMode="auto">
                <a:xfrm>
                  <a:off x="5" y="464"/>
                  <a:ext cx="2" cy="28"/>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49" name="Line 201"/>
                <p:cNvSpPr>
                  <a:spLocks noChangeShapeType="1"/>
                </p:cNvSpPr>
                <p:nvPr/>
              </p:nvSpPr>
              <p:spPr bwMode="auto">
                <a:xfrm>
                  <a:off x="7" y="492"/>
                  <a:ext cx="2" cy="61"/>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0" name="Line 202"/>
                <p:cNvSpPr>
                  <a:spLocks noChangeShapeType="1"/>
                </p:cNvSpPr>
                <p:nvPr/>
              </p:nvSpPr>
              <p:spPr bwMode="auto">
                <a:xfrm>
                  <a:off x="9" y="553"/>
                  <a:ext cx="7" cy="17"/>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1" name="Line 203"/>
                <p:cNvSpPr>
                  <a:spLocks noChangeShapeType="1"/>
                </p:cNvSpPr>
                <p:nvPr/>
              </p:nvSpPr>
              <p:spPr bwMode="auto">
                <a:xfrm>
                  <a:off x="16" y="570"/>
                  <a:ext cx="6" cy="19"/>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2" name="Line 204"/>
                <p:cNvSpPr>
                  <a:spLocks noChangeShapeType="1"/>
                </p:cNvSpPr>
                <p:nvPr/>
              </p:nvSpPr>
              <p:spPr bwMode="auto">
                <a:xfrm>
                  <a:off x="22" y="589"/>
                  <a:ext cx="4" cy="19"/>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3" name="Line 205"/>
                <p:cNvSpPr>
                  <a:spLocks noChangeShapeType="1"/>
                </p:cNvSpPr>
                <p:nvPr/>
              </p:nvSpPr>
              <p:spPr bwMode="auto">
                <a:xfrm>
                  <a:off x="26" y="608"/>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4" name="Line 206"/>
                <p:cNvSpPr>
                  <a:spLocks noChangeShapeType="1"/>
                </p:cNvSpPr>
                <p:nvPr/>
              </p:nvSpPr>
              <p:spPr bwMode="auto">
                <a:xfrm>
                  <a:off x="26" y="616"/>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5" name="Line 207"/>
                <p:cNvSpPr>
                  <a:spLocks noChangeShapeType="1"/>
                </p:cNvSpPr>
                <p:nvPr/>
              </p:nvSpPr>
              <p:spPr bwMode="auto">
                <a:xfrm flipH="1">
                  <a:off x="23" y="624"/>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6" name="Line 208"/>
                <p:cNvSpPr>
                  <a:spLocks noChangeShapeType="1"/>
                </p:cNvSpPr>
                <p:nvPr/>
              </p:nvSpPr>
              <p:spPr bwMode="auto">
                <a:xfrm flipH="1">
                  <a:off x="21" y="630"/>
                  <a:ext cx="2"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7" name="Line 209"/>
                <p:cNvSpPr>
                  <a:spLocks noChangeShapeType="1"/>
                </p:cNvSpPr>
                <p:nvPr/>
              </p:nvSpPr>
              <p:spPr bwMode="auto">
                <a:xfrm flipH="1">
                  <a:off x="14" y="636"/>
                  <a:ext cx="7"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58" name="Line 210"/>
                <p:cNvSpPr>
                  <a:spLocks noChangeShapeType="1"/>
                </p:cNvSpPr>
                <p:nvPr/>
              </p:nvSpPr>
              <p:spPr bwMode="auto">
                <a:xfrm flipH="1">
                  <a:off x="7" y="645"/>
                  <a:ext cx="7"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759" name="Group 211"/>
              <p:cNvGrpSpPr>
                <a:grpSpLocks/>
              </p:cNvGrpSpPr>
              <p:nvPr/>
            </p:nvGrpSpPr>
            <p:grpSpPr bwMode="auto">
              <a:xfrm>
                <a:off x="318" y="917"/>
                <a:ext cx="2226" cy="538"/>
                <a:chOff x="0" y="0"/>
                <a:chExt cx="2226" cy="538"/>
              </a:xfrm>
            </p:grpSpPr>
            <p:sp>
              <p:nvSpPr>
                <p:cNvPr id="236760" name="Line 212"/>
                <p:cNvSpPr>
                  <a:spLocks noChangeShapeType="1"/>
                </p:cNvSpPr>
                <p:nvPr/>
              </p:nvSpPr>
              <p:spPr bwMode="auto">
                <a:xfrm flipH="1">
                  <a:off x="172" y="404"/>
                  <a:ext cx="6"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1" name="Line 213"/>
                <p:cNvSpPr>
                  <a:spLocks noChangeShapeType="1"/>
                </p:cNvSpPr>
                <p:nvPr/>
              </p:nvSpPr>
              <p:spPr bwMode="auto">
                <a:xfrm flipH="1">
                  <a:off x="171" y="408"/>
                  <a:ext cx="1"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2" name="Line 214"/>
                <p:cNvSpPr>
                  <a:spLocks noChangeShapeType="1"/>
                </p:cNvSpPr>
                <p:nvPr/>
              </p:nvSpPr>
              <p:spPr bwMode="auto">
                <a:xfrm flipV="1">
                  <a:off x="171" y="408"/>
                  <a:ext cx="5"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3" name="Line 215"/>
                <p:cNvSpPr>
                  <a:spLocks noChangeShapeType="1"/>
                </p:cNvSpPr>
                <p:nvPr/>
              </p:nvSpPr>
              <p:spPr bwMode="auto">
                <a:xfrm flipV="1">
                  <a:off x="176" y="399"/>
                  <a:ext cx="36" cy="9"/>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4" name="Line 216"/>
                <p:cNvSpPr>
                  <a:spLocks noChangeShapeType="1"/>
                </p:cNvSpPr>
                <p:nvPr/>
              </p:nvSpPr>
              <p:spPr bwMode="auto">
                <a:xfrm>
                  <a:off x="212" y="399"/>
                  <a:ext cx="6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5" name="Line 217"/>
                <p:cNvSpPr>
                  <a:spLocks noChangeShapeType="1"/>
                </p:cNvSpPr>
                <p:nvPr/>
              </p:nvSpPr>
              <p:spPr bwMode="auto">
                <a:xfrm flipV="1">
                  <a:off x="273" y="399"/>
                  <a:ext cx="39"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6" name="Line 218"/>
                <p:cNvSpPr>
                  <a:spLocks noChangeShapeType="1"/>
                </p:cNvSpPr>
                <p:nvPr/>
              </p:nvSpPr>
              <p:spPr bwMode="auto">
                <a:xfrm flipV="1">
                  <a:off x="312" y="398"/>
                  <a:ext cx="39" cy="1"/>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7" name="Line 219"/>
                <p:cNvSpPr>
                  <a:spLocks noChangeShapeType="1"/>
                </p:cNvSpPr>
                <p:nvPr/>
              </p:nvSpPr>
              <p:spPr bwMode="auto">
                <a:xfrm flipV="1">
                  <a:off x="351" y="392"/>
                  <a:ext cx="56"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8" name="Line 220"/>
                <p:cNvSpPr>
                  <a:spLocks noChangeShapeType="1"/>
                </p:cNvSpPr>
                <p:nvPr/>
              </p:nvSpPr>
              <p:spPr bwMode="auto">
                <a:xfrm flipV="1">
                  <a:off x="407" y="388"/>
                  <a:ext cx="23"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69" name="Line 221"/>
                <p:cNvSpPr>
                  <a:spLocks noChangeShapeType="1"/>
                </p:cNvSpPr>
                <p:nvPr/>
              </p:nvSpPr>
              <p:spPr bwMode="auto">
                <a:xfrm flipV="1">
                  <a:off x="430" y="383"/>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0" name="Line 222"/>
                <p:cNvSpPr>
                  <a:spLocks noChangeShapeType="1"/>
                </p:cNvSpPr>
                <p:nvPr/>
              </p:nvSpPr>
              <p:spPr bwMode="auto">
                <a:xfrm flipV="1">
                  <a:off x="452" y="379"/>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1" name="Line 223"/>
                <p:cNvSpPr>
                  <a:spLocks noChangeShapeType="1"/>
                </p:cNvSpPr>
                <p:nvPr/>
              </p:nvSpPr>
              <p:spPr bwMode="auto">
                <a:xfrm flipV="1">
                  <a:off x="474" y="377"/>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2" name="Line 224"/>
                <p:cNvSpPr>
                  <a:spLocks noChangeShapeType="1"/>
                </p:cNvSpPr>
                <p:nvPr/>
              </p:nvSpPr>
              <p:spPr bwMode="auto">
                <a:xfrm flipV="1">
                  <a:off x="496" y="373"/>
                  <a:ext cx="58"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3" name="Line 225"/>
                <p:cNvSpPr>
                  <a:spLocks noChangeShapeType="1"/>
                </p:cNvSpPr>
                <p:nvPr/>
              </p:nvSpPr>
              <p:spPr bwMode="auto">
                <a:xfrm flipV="1">
                  <a:off x="554" y="372"/>
                  <a:ext cx="60"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4" name="Line 226"/>
                <p:cNvSpPr>
                  <a:spLocks noChangeShapeType="1"/>
                </p:cNvSpPr>
                <p:nvPr/>
              </p:nvSpPr>
              <p:spPr bwMode="auto">
                <a:xfrm flipV="1">
                  <a:off x="614" y="368"/>
                  <a:ext cx="116"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5" name="Line 227"/>
                <p:cNvSpPr>
                  <a:spLocks noChangeShapeType="1"/>
                </p:cNvSpPr>
                <p:nvPr/>
              </p:nvSpPr>
              <p:spPr bwMode="auto">
                <a:xfrm>
                  <a:off x="730" y="368"/>
                  <a:ext cx="16"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6" name="Line 228"/>
                <p:cNvSpPr>
                  <a:spLocks noChangeShapeType="1"/>
                </p:cNvSpPr>
                <p:nvPr/>
              </p:nvSpPr>
              <p:spPr bwMode="auto">
                <a:xfrm>
                  <a:off x="746" y="372"/>
                  <a:ext cx="16" cy="3"/>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7" name="Line 229"/>
                <p:cNvSpPr>
                  <a:spLocks noChangeShapeType="1"/>
                </p:cNvSpPr>
                <p:nvPr/>
              </p:nvSpPr>
              <p:spPr bwMode="auto">
                <a:xfrm>
                  <a:off x="762" y="375"/>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8" name="Line 230"/>
                <p:cNvSpPr>
                  <a:spLocks noChangeShapeType="1"/>
                </p:cNvSpPr>
                <p:nvPr/>
              </p:nvSpPr>
              <p:spPr bwMode="auto">
                <a:xfrm>
                  <a:off x="796" y="385"/>
                  <a:ext cx="32"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79" name="Line 231"/>
                <p:cNvSpPr>
                  <a:spLocks noChangeShapeType="1"/>
                </p:cNvSpPr>
                <p:nvPr/>
              </p:nvSpPr>
              <p:spPr bwMode="auto">
                <a:xfrm>
                  <a:off x="828" y="394"/>
                  <a:ext cx="17"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0" name="Line 232"/>
                <p:cNvSpPr>
                  <a:spLocks noChangeShapeType="1"/>
                </p:cNvSpPr>
                <p:nvPr/>
              </p:nvSpPr>
              <p:spPr bwMode="auto">
                <a:xfrm>
                  <a:off x="845" y="398"/>
                  <a:ext cx="14" cy="1"/>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1" name="Line 233"/>
                <p:cNvSpPr>
                  <a:spLocks noChangeShapeType="1"/>
                </p:cNvSpPr>
                <p:nvPr/>
              </p:nvSpPr>
              <p:spPr bwMode="auto">
                <a:xfrm>
                  <a:off x="859" y="399"/>
                  <a:ext cx="85"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2" name="Line 234"/>
                <p:cNvSpPr>
                  <a:spLocks noChangeShapeType="1"/>
                </p:cNvSpPr>
                <p:nvPr/>
              </p:nvSpPr>
              <p:spPr bwMode="auto">
                <a:xfrm>
                  <a:off x="944" y="404"/>
                  <a:ext cx="58"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3" name="Line 235"/>
                <p:cNvSpPr>
                  <a:spLocks noChangeShapeType="1"/>
                </p:cNvSpPr>
                <p:nvPr/>
              </p:nvSpPr>
              <p:spPr bwMode="auto">
                <a:xfrm>
                  <a:off x="1002" y="409"/>
                  <a:ext cx="66"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4" name="Line 236"/>
                <p:cNvSpPr>
                  <a:spLocks noChangeShapeType="1"/>
                </p:cNvSpPr>
                <p:nvPr/>
              </p:nvSpPr>
              <p:spPr bwMode="auto">
                <a:xfrm>
                  <a:off x="1068" y="414"/>
                  <a:ext cx="20"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5" name="Line 237"/>
                <p:cNvSpPr>
                  <a:spLocks noChangeShapeType="1"/>
                </p:cNvSpPr>
                <p:nvPr/>
              </p:nvSpPr>
              <p:spPr bwMode="auto">
                <a:xfrm flipV="1">
                  <a:off x="1088" y="411"/>
                  <a:ext cx="21" cy="3"/>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6" name="Line 238"/>
                <p:cNvSpPr>
                  <a:spLocks noChangeShapeType="1"/>
                </p:cNvSpPr>
                <p:nvPr/>
              </p:nvSpPr>
              <p:spPr bwMode="auto">
                <a:xfrm flipV="1">
                  <a:off x="1109" y="406"/>
                  <a:ext cx="27"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7" name="Line 239"/>
                <p:cNvSpPr>
                  <a:spLocks noChangeShapeType="1"/>
                </p:cNvSpPr>
                <p:nvPr/>
              </p:nvSpPr>
              <p:spPr bwMode="auto">
                <a:xfrm flipV="1">
                  <a:off x="1136" y="399"/>
                  <a:ext cx="39"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8" name="Line 240"/>
                <p:cNvSpPr>
                  <a:spLocks noChangeShapeType="1"/>
                </p:cNvSpPr>
                <p:nvPr/>
              </p:nvSpPr>
              <p:spPr bwMode="auto">
                <a:xfrm flipV="1">
                  <a:off x="1175" y="396"/>
                  <a:ext cx="230"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89" name="Line 241"/>
                <p:cNvSpPr>
                  <a:spLocks noChangeShapeType="1"/>
                </p:cNvSpPr>
                <p:nvPr/>
              </p:nvSpPr>
              <p:spPr bwMode="auto">
                <a:xfrm flipV="1">
                  <a:off x="1405" y="394"/>
                  <a:ext cx="116"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0" name="Line 242"/>
                <p:cNvSpPr>
                  <a:spLocks noChangeShapeType="1"/>
                </p:cNvSpPr>
                <p:nvPr/>
              </p:nvSpPr>
              <p:spPr bwMode="auto">
                <a:xfrm flipV="1">
                  <a:off x="1521" y="392"/>
                  <a:ext cx="115"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1" name="Line 243"/>
                <p:cNvSpPr>
                  <a:spLocks noChangeShapeType="1"/>
                </p:cNvSpPr>
                <p:nvPr/>
              </p:nvSpPr>
              <p:spPr bwMode="auto">
                <a:xfrm flipV="1">
                  <a:off x="1636" y="390"/>
                  <a:ext cx="23"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2" name="Line 244"/>
                <p:cNvSpPr>
                  <a:spLocks noChangeShapeType="1"/>
                </p:cNvSpPr>
                <p:nvPr/>
              </p:nvSpPr>
              <p:spPr bwMode="auto">
                <a:xfrm flipV="1">
                  <a:off x="1659" y="387"/>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3" name="Line 245"/>
                <p:cNvSpPr>
                  <a:spLocks noChangeShapeType="1"/>
                </p:cNvSpPr>
                <p:nvPr/>
              </p:nvSpPr>
              <p:spPr bwMode="auto">
                <a:xfrm flipV="1">
                  <a:off x="1681" y="380"/>
                  <a:ext cx="44" cy="7"/>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4" name="Line 246"/>
                <p:cNvSpPr>
                  <a:spLocks noChangeShapeType="1"/>
                </p:cNvSpPr>
                <p:nvPr/>
              </p:nvSpPr>
              <p:spPr bwMode="auto">
                <a:xfrm flipV="1">
                  <a:off x="1725" y="378"/>
                  <a:ext cx="22" cy="2"/>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5" name="Line 247"/>
                <p:cNvSpPr>
                  <a:spLocks noChangeShapeType="1"/>
                </p:cNvSpPr>
                <p:nvPr/>
              </p:nvSpPr>
              <p:spPr bwMode="auto">
                <a:xfrm flipV="1">
                  <a:off x="1747" y="377"/>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6" name="Line 248"/>
                <p:cNvSpPr>
                  <a:spLocks noChangeShapeType="1"/>
                </p:cNvSpPr>
                <p:nvPr/>
              </p:nvSpPr>
              <p:spPr bwMode="auto">
                <a:xfrm>
                  <a:off x="1769" y="377"/>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7" name="Line 249"/>
                <p:cNvSpPr>
                  <a:spLocks noChangeShapeType="1"/>
                </p:cNvSpPr>
                <p:nvPr/>
              </p:nvSpPr>
              <p:spPr bwMode="auto">
                <a:xfrm>
                  <a:off x="1791" y="379"/>
                  <a:ext cx="12" cy="1"/>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8" name="Line 250"/>
                <p:cNvSpPr>
                  <a:spLocks noChangeShapeType="1"/>
                </p:cNvSpPr>
                <p:nvPr/>
              </p:nvSpPr>
              <p:spPr bwMode="auto">
                <a:xfrm>
                  <a:off x="1803" y="380"/>
                  <a:ext cx="11" cy="4"/>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799" name="Line 251"/>
                <p:cNvSpPr>
                  <a:spLocks noChangeShapeType="1"/>
                </p:cNvSpPr>
                <p:nvPr/>
              </p:nvSpPr>
              <p:spPr bwMode="auto">
                <a:xfrm>
                  <a:off x="1814" y="384"/>
                  <a:ext cx="79"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0" name="Line 252"/>
                <p:cNvSpPr>
                  <a:spLocks noChangeShapeType="1"/>
                </p:cNvSpPr>
                <p:nvPr/>
              </p:nvSpPr>
              <p:spPr bwMode="auto">
                <a:xfrm>
                  <a:off x="1893" y="394"/>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1" name="Line 253"/>
                <p:cNvSpPr>
                  <a:spLocks noChangeShapeType="1"/>
                </p:cNvSpPr>
                <p:nvPr/>
              </p:nvSpPr>
              <p:spPr bwMode="auto">
                <a:xfrm>
                  <a:off x="1955" y="400"/>
                  <a:ext cx="73"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2" name="Line 254"/>
                <p:cNvSpPr>
                  <a:spLocks noChangeShapeType="1"/>
                </p:cNvSpPr>
                <p:nvPr/>
              </p:nvSpPr>
              <p:spPr bwMode="auto">
                <a:xfrm>
                  <a:off x="2028" y="404"/>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3" name="Line 255"/>
                <p:cNvSpPr>
                  <a:spLocks noChangeShapeType="1"/>
                </p:cNvSpPr>
                <p:nvPr/>
              </p:nvSpPr>
              <p:spPr bwMode="auto">
                <a:xfrm flipV="1">
                  <a:off x="2138" y="399"/>
                  <a:ext cx="18"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4" name="Line 256"/>
                <p:cNvSpPr>
                  <a:spLocks noChangeShapeType="1"/>
                </p:cNvSpPr>
                <p:nvPr/>
              </p:nvSpPr>
              <p:spPr bwMode="auto">
                <a:xfrm flipV="1">
                  <a:off x="2156" y="394"/>
                  <a:ext cx="15"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5" name="Line 257"/>
                <p:cNvSpPr>
                  <a:spLocks noChangeShapeType="1"/>
                </p:cNvSpPr>
                <p:nvPr/>
              </p:nvSpPr>
              <p:spPr bwMode="auto">
                <a:xfrm flipV="1">
                  <a:off x="2171" y="393"/>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6" name="Line 258"/>
                <p:cNvSpPr>
                  <a:spLocks noChangeShapeType="1"/>
                </p:cNvSpPr>
                <p:nvPr/>
              </p:nvSpPr>
              <p:spPr bwMode="auto">
                <a:xfrm flipV="1">
                  <a:off x="2179" y="392"/>
                  <a:ext cx="7"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7" name="Line 259"/>
                <p:cNvSpPr>
                  <a:spLocks noChangeShapeType="1"/>
                </p:cNvSpPr>
                <p:nvPr/>
              </p:nvSpPr>
              <p:spPr bwMode="auto">
                <a:xfrm>
                  <a:off x="2186" y="392"/>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8" name="Line 260"/>
                <p:cNvSpPr>
                  <a:spLocks noChangeShapeType="1"/>
                </p:cNvSpPr>
                <p:nvPr/>
              </p:nvSpPr>
              <p:spPr bwMode="auto">
                <a:xfrm>
                  <a:off x="2190" y="392"/>
                  <a:ext cx="3"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09" name="Line 261"/>
                <p:cNvSpPr>
                  <a:spLocks noChangeShapeType="1"/>
                </p:cNvSpPr>
                <p:nvPr/>
              </p:nvSpPr>
              <p:spPr bwMode="auto">
                <a:xfrm>
                  <a:off x="2193" y="393"/>
                  <a:ext cx="6"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0" name="Line 262"/>
                <p:cNvSpPr>
                  <a:spLocks noChangeShapeType="1"/>
                </p:cNvSpPr>
                <p:nvPr/>
              </p:nvSpPr>
              <p:spPr bwMode="auto">
                <a:xfrm>
                  <a:off x="2199" y="398"/>
                  <a:ext cx="6"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1" name="Line 263"/>
                <p:cNvSpPr>
                  <a:spLocks noChangeShapeType="1"/>
                </p:cNvSpPr>
                <p:nvPr/>
              </p:nvSpPr>
              <p:spPr bwMode="auto">
                <a:xfrm>
                  <a:off x="2205" y="403"/>
                  <a:ext cx="5"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2" name="Line 264"/>
                <p:cNvSpPr>
                  <a:spLocks noChangeShapeType="1"/>
                </p:cNvSpPr>
                <p:nvPr/>
              </p:nvSpPr>
              <p:spPr bwMode="auto">
                <a:xfrm flipV="1">
                  <a:off x="2210" y="323"/>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3" name="Line 265"/>
                <p:cNvSpPr>
                  <a:spLocks noChangeShapeType="1"/>
                </p:cNvSpPr>
                <p:nvPr/>
              </p:nvSpPr>
              <p:spPr bwMode="auto">
                <a:xfrm flipH="1" flipV="1">
                  <a:off x="2213" y="304"/>
                  <a:ext cx="5" cy="19"/>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4" name="Line 266"/>
                <p:cNvSpPr>
                  <a:spLocks noChangeShapeType="1"/>
                </p:cNvSpPr>
                <p:nvPr/>
              </p:nvSpPr>
              <p:spPr bwMode="auto">
                <a:xfrm flipH="1" flipV="1">
                  <a:off x="2208" y="284"/>
                  <a:ext cx="5" cy="20"/>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5" name="Line 267"/>
                <p:cNvSpPr>
                  <a:spLocks noChangeShapeType="1"/>
                </p:cNvSpPr>
                <p:nvPr/>
              </p:nvSpPr>
              <p:spPr bwMode="auto">
                <a:xfrm flipH="1" flipV="1">
                  <a:off x="2205" y="266"/>
                  <a:ext cx="3" cy="18"/>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6" name="Line 268"/>
                <p:cNvSpPr>
                  <a:spLocks noChangeShapeType="1"/>
                </p:cNvSpPr>
                <p:nvPr/>
              </p:nvSpPr>
              <p:spPr bwMode="auto">
                <a:xfrm flipH="1" flipV="1">
                  <a:off x="2202" y="246"/>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7" name="Line 269"/>
                <p:cNvSpPr>
                  <a:spLocks noChangeShapeType="1"/>
                </p:cNvSpPr>
                <p:nvPr/>
              </p:nvSpPr>
              <p:spPr bwMode="auto">
                <a:xfrm flipH="1" flipV="1">
                  <a:off x="2199" y="207"/>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8" name="Line 270"/>
                <p:cNvSpPr>
                  <a:spLocks noChangeShapeType="1"/>
                </p:cNvSpPr>
                <p:nvPr/>
              </p:nvSpPr>
              <p:spPr bwMode="auto">
                <a:xfrm flipV="1">
                  <a:off x="2199" y="166"/>
                  <a:ext cx="1"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19" name="Line 271"/>
                <p:cNvSpPr>
                  <a:spLocks noChangeShapeType="1"/>
                </p:cNvSpPr>
                <p:nvPr/>
              </p:nvSpPr>
              <p:spPr bwMode="auto">
                <a:xfrm flipV="1">
                  <a:off x="2199" y="125"/>
                  <a:ext cx="2"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20" name="Line 272"/>
                <p:cNvSpPr>
                  <a:spLocks noChangeShapeType="1"/>
                </p:cNvSpPr>
                <p:nvPr/>
              </p:nvSpPr>
              <p:spPr bwMode="auto">
                <a:xfrm flipV="1">
                  <a:off x="2201" y="86"/>
                  <a:ext cx="3"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21" name="Line 273"/>
                <p:cNvSpPr>
                  <a:spLocks noChangeShapeType="1"/>
                </p:cNvSpPr>
                <p:nvPr/>
              </p:nvSpPr>
              <p:spPr bwMode="auto">
                <a:xfrm flipV="1">
                  <a:off x="2204" y="7"/>
                  <a:ext cx="6"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22" name="Line 274"/>
                <p:cNvSpPr>
                  <a:spLocks noChangeShapeType="1"/>
                </p:cNvSpPr>
                <p:nvPr/>
              </p:nvSpPr>
              <p:spPr bwMode="auto">
                <a:xfrm flipH="1">
                  <a:off x="229" y="7"/>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23" name="Freeform 275"/>
                <p:cNvSpPr>
                  <a:spLocks/>
                </p:cNvSpPr>
                <p:nvPr/>
              </p:nvSpPr>
              <p:spPr bwMode="auto">
                <a:xfrm>
                  <a:off x="91" y="0"/>
                  <a:ext cx="146" cy="132"/>
                </a:xfrm>
                <a:custGeom>
                  <a:avLst/>
                  <a:gdLst>
                    <a:gd name="T0" fmla="*/ 9 w 146"/>
                    <a:gd name="T1" fmla="*/ 130 h 132"/>
                    <a:gd name="T2" fmla="*/ 0 w 146"/>
                    <a:gd name="T3" fmla="*/ 132 h 132"/>
                    <a:gd name="T4" fmla="*/ 137 w 146"/>
                    <a:gd name="T5" fmla="*/ 1 h 132"/>
                    <a:gd name="T6" fmla="*/ 146 w 146"/>
                    <a:gd name="T7" fmla="*/ 0 h 132"/>
                    <a:gd name="T8" fmla="*/ 9 w 146"/>
                    <a:gd name="T9" fmla="*/ 130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9" y="130"/>
                      </a:moveTo>
                      <a:lnTo>
                        <a:pt x="0" y="132"/>
                      </a:lnTo>
                      <a:lnTo>
                        <a:pt x="137" y="1"/>
                      </a:lnTo>
                      <a:lnTo>
                        <a:pt x="146" y="0"/>
                      </a:lnTo>
                      <a:lnTo>
                        <a:pt x="9"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24" name="Line 276"/>
                <p:cNvSpPr>
                  <a:spLocks noChangeShapeType="1"/>
                </p:cNvSpPr>
                <p:nvPr/>
              </p:nvSpPr>
              <p:spPr bwMode="auto">
                <a:xfrm flipV="1">
                  <a:off x="100" y="0"/>
                  <a:ext cx="137" cy="130"/>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25" name="Freeform 277"/>
                <p:cNvSpPr>
                  <a:spLocks/>
                </p:cNvSpPr>
                <p:nvPr/>
              </p:nvSpPr>
              <p:spPr bwMode="auto">
                <a:xfrm>
                  <a:off x="96" y="0"/>
                  <a:ext cx="141" cy="132"/>
                </a:xfrm>
                <a:custGeom>
                  <a:avLst/>
                  <a:gdLst>
                    <a:gd name="T0" fmla="*/ 4 w 141"/>
                    <a:gd name="T1" fmla="*/ 130 h 132"/>
                    <a:gd name="T2" fmla="*/ 0 w 141"/>
                    <a:gd name="T3" fmla="*/ 132 h 132"/>
                    <a:gd name="T4" fmla="*/ 137 w 141"/>
                    <a:gd name="T5" fmla="*/ 1 h 132"/>
                    <a:gd name="T6" fmla="*/ 141 w 141"/>
                    <a:gd name="T7" fmla="*/ 0 h 132"/>
                    <a:gd name="T8" fmla="*/ 4 w 141"/>
                    <a:gd name="T9" fmla="*/ 130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0"/>
                      </a:moveTo>
                      <a:lnTo>
                        <a:pt x="0" y="132"/>
                      </a:lnTo>
                      <a:lnTo>
                        <a:pt x="137" y="1"/>
                      </a:lnTo>
                      <a:lnTo>
                        <a:pt x="141" y="0"/>
                      </a:lnTo>
                      <a:lnTo>
                        <a:pt x="4" y="130"/>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26" name="Freeform 278"/>
                <p:cNvSpPr>
                  <a:spLocks/>
                </p:cNvSpPr>
                <p:nvPr/>
              </p:nvSpPr>
              <p:spPr bwMode="auto">
                <a:xfrm>
                  <a:off x="91" y="1"/>
                  <a:ext cx="142" cy="131"/>
                </a:xfrm>
                <a:custGeom>
                  <a:avLst/>
                  <a:gdLst>
                    <a:gd name="T0" fmla="*/ 5 w 142"/>
                    <a:gd name="T1" fmla="*/ 131 h 131"/>
                    <a:gd name="T2" fmla="*/ 0 w 142"/>
                    <a:gd name="T3" fmla="*/ 131 h 131"/>
                    <a:gd name="T4" fmla="*/ 137 w 142"/>
                    <a:gd name="T5" fmla="*/ 0 h 131"/>
                    <a:gd name="T6" fmla="*/ 142 w 142"/>
                    <a:gd name="T7" fmla="*/ 0 h 131"/>
                    <a:gd name="T8" fmla="*/ 5 w 142"/>
                    <a:gd name="T9" fmla="*/ 131 h 131"/>
                    <a:gd name="T10" fmla="*/ 0 60000 65536"/>
                    <a:gd name="T11" fmla="*/ 0 60000 65536"/>
                    <a:gd name="T12" fmla="*/ 0 60000 65536"/>
                    <a:gd name="T13" fmla="*/ 0 60000 65536"/>
                    <a:gd name="T14" fmla="*/ 0 60000 65536"/>
                    <a:gd name="T15" fmla="*/ 0 w 142"/>
                    <a:gd name="T16" fmla="*/ 0 h 131"/>
                    <a:gd name="T17" fmla="*/ 142 w 142"/>
                    <a:gd name="T18" fmla="*/ 131 h 131"/>
                  </a:gdLst>
                  <a:ahLst/>
                  <a:cxnLst>
                    <a:cxn ang="T10">
                      <a:pos x="T0" y="T1"/>
                    </a:cxn>
                    <a:cxn ang="T11">
                      <a:pos x="T2" y="T3"/>
                    </a:cxn>
                    <a:cxn ang="T12">
                      <a:pos x="T4" y="T5"/>
                    </a:cxn>
                    <a:cxn ang="T13">
                      <a:pos x="T6" y="T7"/>
                    </a:cxn>
                    <a:cxn ang="T14">
                      <a:pos x="T8" y="T9"/>
                    </a:cxn>
                  </a:cxnLst>
                  <a:rect l="T15" t="T16" r="T17" b="T18"/>
                  <a:pathLst>
                    <a:path w="142" h="131">
                      <a:moveTo>
                        <a:pt x="5" y="131"/>
                      </a:moveTo>
                      <a:lnTo>
                        <a:pt x="0" y="131"/>
                      </a:lnTo>
                      <a:lnTo>
                        <a:pt x="137" y="0"/>
                      </a:lnTo>
                      <a:lnTo>
                        <a:pt x="142" y="0"/>
                      </a:lnTo>
                      <a:lnTo>
                        <a:pt x="5"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27" name="Freeform 279"/>
                <p:cNvSpPr>
                  <a:spLocks/>
                </p:cNvSpPr>
                <p:nvPr/>
              </p:nvSpPr>
              <p:spPr bwMode="auto">
                <a:xfrm>
                  <a:off x="82" y="1"/>
                  <a:ext cx="146" cy="131"/>
                </a:xfrm>
                <a:custGeom>
                  <a:avLst/>
                  <a:gdLst>
                    <a:gd name="T0" fmla="*/ 9 w 146"/>
                    <a:gd name="T1" fmla="*/ 131 h 131"/>
                    <a:gd name="T2" fmla="*/ 0 w 146"/>
                    <a:gd name="T3" fmla="*/ 131 h 131"/>
                    <a:gd name="T4" fmla="*/ 137 w 146"/>
                    <a:gd name="T5" fmla="*/ 0 h 131"/>
                    <a:gd name="T6" fmla="*/ 146 w 146"/>
                    <a:gd name="T7" fmla="*/ 0 h 131"/>
                    <a:gd name="T8" fmla="*/ 9 w 146"/>
                    <a:gd name="T9" fmla="*/ 131 h 131"/>
                    <a:gd name="T10" fmla="*/ 0 60000 65536"/>
                    <a:gd name="T11" fmla="*/ 0 60000 65536"/>
                    <a:gd name="T12" fmla="*/ 0 60000 65536"/>
                    <a:gd name="T13" fmla="*/ 0 60000 65536"/>
                    <a:gd name="T14" fmla="*/ 0 60000 65536"/>
                    <a:gd name="T15" fmla="*/ 0 w 146"/>
                    <a:gd name="T16" fmla="*/ 0 h 131"/>
                    <a:gd name="T17" fmla="*/ 146 w 146"/>
                    <a:gd name="T18" fmla="*/ 131 h 131"/>
                  </a:gdLst>
                  <a:ahLst/>
                  <a:cxnLst>
                    <a:cxn ang="T10">
                      <a:pos x="T0" y="T1"/>
                    </a:cxn>
                    <a:cxn ang="T11">
                      <a:pos x="T2" y="T3"/>
                    </a:cxn>
                    <a:cxn ang="T12">
                      <a:pos x="T4" y="T5"/>
                    </a:cxn>
                    <a:cxn ang="T13">
                      <a:pos x="T6" y="T7"/>
                    </a:cxn>
                    <a:cxn ang="T14">
                      <a:pos x="T8" y="T9"/>
                    </a:cxn>
                  </a:cxnLst>
                  <a:rect l="T15" t="T16" r="T17" b="T18"/>
                  <a:pathLst>
                    <a:path w="146" h="131">
                      <a:moveTo>
                        <a:pt x="9" y="131"/>
                      </a:moveTo>
                      <a:lnTo>
                        <a:pt x="0" y="131"/>
                      </a:lnTo>
                      <a:lnTo>
                        <a:pt x="137" y="0"/>
                      </a:lnTo>
                      <a:lnTo>
                        <a:pt x="146" y="0"/>
                      </a:lnTo>
                      <a:lnTo>
                        <a:pt x="9"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28" name="Line 280"/>
                <p:cNvSpPr>
                  <a:spLocks noChangeShapeType="1"/>
                </p:cNvSpPr>
                <p:nvPr/>
              </p:nvSpPr>
              <p:spPr bwMode="auto">
                <a:xfrm flipV="1">
                  <a:off x="91" y="1"/>
                  <a:ext cx="137" cy="131"/>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29" name="Freeform 281"/>
                <p:cNvSpPr>
                  <a:spLocks/>
                </p:cNvSpPr>
                <p:nvPr/>
              </p:nvSpPr>
              <p:spPr bwMode="auto">
                <a:xfrm>
                  <a:off x="88" y="1"/>
                  <a:ext cx="140" cy="131"/>
                </a:xfrm>
                <a:custGeom>
                  <a:avLst/>
                  <a:gdLst>
                    <a:gd name="T0" fmla="*/ 3 w 140"/>
                    <a:gd name="T1" fmla="*/ 131 h 131"/>
                    <a:gd name="T2" fmla="*/ 0 w 140"/>
                    <a:gd name="T3" fmla="*/ 131 h 131"/>
                    <a:gd name="T4" fmla="*/ 137 w 140"/>
                    <a:gd name="T5" fmla="*/ 0 h 131"/>
                    <a:gd name="T6" fmla="*/ 140 w 140"/>
                    <a:gd name="T7" fmla="*/ 0 h 131"/>
                    <a:gd name="T8" fmla="*/ 3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3" y="131"/>
                      </a:moveTo>
                      <a:lnTo>
                        <a:pt x="0" y="131"/>
                      </a:lnTo>
                      <a:lnTo>
                        <a:pt x="137" y="0"/>
                      </a:lnTo>
                      <a:lnTo>
                        <a:pt x="140" y="0"/>
                      </a:lnTo>
                      <a:lnTo>
                        <a:pt x="3"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0" name="Freeform 282"/>
                <p:cNvSpPr>
                  <a:spLocks/>
                </p:cNvSpPr>
                <p:nvPr/>
              </p:nvSpPr>
              <p:spPr bwMode="auto">
                <a:xfrm>
                  <a:off x="84" y="1"/>
                  <a:ext cx="141" cy="131"/>
                </a:xfrm>
                <a:custGeom>
                  <a:avLst/>
                  <a:gdLst>
                    <a:gd name="T0" fmla="*/ 4 w 141"/>
                    <a:gd name="T1" fmla="*/ 131 h 131"/>
                    <a:gd name="T2" fmla="*/ 0 w 141"/>
                    <a:gd name="T3" fmla="*/ 131 h 131"/>
                    <a:gd name="T4" fmla="*/ 138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8" y="0"/>
                      </a:lnTo>
                      <a:lnTo>
                        <a:pt x="141" y="0"/>
                      </a:lnTo>
                      <a:lnTo>
                        <a:pt x="4"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1" name="Freeform 283"/>
                <p:cNvSpPr>
                  <a:spLocks/>
                </p:cNvSpPr>
                <p:nvPr/>
              </p:nvSpPr>
              <p:spPr bwMode="auto">
                <a:xfrm>
                  <a:off x="82" y="1"/>
                  <a:ext cx="140" cy="131"/>
                </a:xfrm>
                <a:custGeom>
                  <a:avLst/>
                  <a:gdLst>
                    <a:gd name="T0" fmla="*/ 2 w 140"/>
                    <a:gd name="T1" fmla="*/ 131 h 131"/>
                    <a:gd name="T2" fmla="*/ 0 w 140"/>
                    <a:gd name="T3" fmla="*/ 131 h 131"/>
                    <a:gd name="T4" fmla="*/ 137 w 140"/>
                    <a:gd name="T5" fmla="*/ 0 h 131"/>
                    <a:gd name="T6" fmla="*/ 140 w 140"/>
                    <a:gd name="T7" fmla="*/ 0 h 131"/>
                    <a:gd name="T8" fmla="*/ 2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2" y="131"/>
                      </a:moveTo>
                      <a:lnTo>
                        <a:pt x="0" y="131"/>
                      </a:lnTo>
                      <a:lnTo>
                        <a:pt x="137" y="0"/>
                      </a:lnTo>
                      <a:lnTo>
                        <a:pt x="140" y="0"/>
                      </a:lnTo>
                      <a:lnTo>
                        <a:pt x="2"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2" name="Freeform 284"/>
                <p:cNvSpPr>
                  <a:spLocks/>
                </p:cNvSpPr>
                <p:nvPr/>
              </p:nvSpPr>
              <p:spPr bwMode="auto">
                <a:xfrm>
                  <a:off x="74" y="1"/>
                  <a:ext cx="145" cy="132"/>
                </a:xfrm>
                <a:custGeom>
                  <a:avLst/>
                  <a:gdLst>
                    <a:gd name="T0" fmla="*/ 8 w 145"/>
                    <a:gd name="T1" fmla="*/ 131 h 132"/>
                    <a:gd name="T2" fmla="*/ 0 w 145"/>
                    <a:gd name="T3" fmla="*/ 132 h 132"/>
                    <a:gd name="T4" fmla="*/ 137 w 145"/>
                    <a:gd name="T5" fmla="*/ 1 h 132"/>
                    <a:gd name="T6" fmla="*/ 145 w 145"/>
                    <a:gd name="T7" fmla="*/ 0 h 132"/>
                    <a:gd name="T8" fmla="*/ 8 w 145"/>
                    <a:gd name="T9" fmla="*/ 131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8" y="131"/>
                      </a:moveTo>
                      <a:lnTo>
                        <a:pt x="0" y="132"/>
                      </a:lnTo>
                      <a:lnTo>
                        <a:pt x="137" y="1"/>
                      </a:lnTo>
                      <a:lnTo>
                        <a:pt x="145" y="0"/>
                      </a:lnTo>
                      <a:lnTo>
                        <a:pt x="8"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3" name="Line 285"/>
                <p:cNvSpPr>
                  <a:spLocks noChangeShapeType="1"/>
                </p:cNvSpPr>
                <p:nvPr/>
              </p:nvSpPr>
              <p:spPr bwMode="auto">
                <a:xfrm flipV="1">
                  <a:off x="82" y="1"/>
                  <a:ext cx="137" cy="131"/>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34" name="Freeform 286"/>
                <p:cNvSpPr>
                  <a:spLocks/>
                </p:cNvSpPr>
                <p:nvPr/>
              </p:nvSpPr>
              <p:spPr bwMode="auto">
                <a:xfrm>
                  <a:off x="78" y="1"/>
                  <a:ext cx="141" cy="132"/>
                </a:xfrm>
                <a:custGeom>
                  <a:avLst/>
                  <a:gdLst>
                    <a:gd name="T0" fmla="*/ 4 w 141"/>
                    <a:gd name="T1" fmla="*/ 131 h 132"/>
                    <a:gd name="T2" fmla="*/ 0 w 141"/>
                    <a:gd name="T3" fmla="*/ 132 h 132"/>
                    <a:gd name="T4" fmla="*/ 137 w 141"/>
                    <a:gd name="T5" fmla="*/ 1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7" y="1"/>
                      </a:lnTo>
                      <a:lnTo>
                        <a:pt x="141" y="0"/>
                      </a:lnTo>
                      <a:lnTo>
                        <a:pt x="4"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5" name="Freeform 287"/>
                <p:cNvSpPr>
                  <a:spLocks/>
                </p:cNvSpPr>
                <p:nvPr/>
              </p:nvSpPr>
              <p:spPr bwMode="auto">
                <a:xfrm>
                  <a:off x="74" y="2"/>
                  <a:ext cx="141" cy="131"/>
                </a:xfrm>
                <a:custGeom>
                  <a:avLst/>
                  <a:gdLst>
                    <a:gd name="T0" fmla="*/ 4 w 141"/>
                    <a:gd name="T1" fmla="*/ 131 h 131"/>
                    <a:gd name="T2" fmla="*/ 0 w 141"/>
                    <a:gd name="T3" fmla="*/ 131 h 131"/>
                    <a:gd name="T4" fmla="*/ 137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7" y="0"/>
                      </a:lnTo>
                      <a:lnTo>
                        <a:pt x="141" y="0"/>
                      </a:lnTo>
                      <a:lnTo>
                        <a:pt x="4"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6" name="Freeform 288"/>
                <p:cNvSpPr>
                  <a:spLocks/>
                </p:cNvSpPr>
                <p:nvPr/>
              </p:nvSpPr>
              <p:spPr bwMode="auto">
                <a:xfrm>
                  <a:off x="70" y="2"/>
                  <a:ext cx="141" cy="133"/>
                </a:xfrm>
                <a:custGeom>
                  <a:avLst/>
                  <a:gdLst>
                    <a:gd name="T0" fmla="*/ 4 w 141"/>
                    <a:gd name="T1" fmla="*/ 131 h 133"/>
                    <a:gd name="T2" fmla="*/ 0 w 141"/>
                    <a:gd name="T3" fmla="*/ 133 h 133"/>
                    <a:gd name="T4" fmla="*/ 137 w 141"/>
                    <a:gd name="T5" fmla="*/ 3 h 133"/>
                    <a:gd name="T6" fmla="*/ 141 w 141"/>
                    <a:gd name="T7" fmla="*/ 0 h 133"/>
                    <a:gd name="T8" fmla="*/ 4 w 141"/>
                    <a:gd name="T9" fmla="*/ 131 h 133"/>
                    <a:gd name="T10" fmla="*/ 0 60000 65536"/>
                    <a:gd name="T11" fmla="*/ 0 60000 65536"/>
                    <a:gd name="T12" fmla="*/ 0 60000 65536"/>
                    <a:gd name="T13" fmla="*/ 0 60000 65536"/>
                    <a:gd name="T14" fmla="*/ 0 60000 65536"/>
                    <a:gd name="T15" fmla="*/ 0 w 141"/>
                    <a:gd name="T16" fmla="*/ 0 h 133"/>
                    <a:gd name="T17" fmla="*/ 141 w 141"/>
                    <a:gd name="T18" fmla="*/ 133 h 133"/>
                  </a:gdLst>
                  <a:ahLst/>
                  <a:cxnLst>
                    <a:cxn ang="T10">
                      <a:pos x="T0" y="T1"/>
                    </a:cxn>
                    <a:cxn ang="T11">
                      <a:pos x="T2" y="T3"/>
                    </a:cxn>
                    <a:cxn ang="T12">
                      <a:pos x="T4" y="T5"/>
                    </a:cxn>
                    <a:cxn ang="T13">
                      <a:pos x="T6" y="T7"/>
                    </a:cxn>
                    <a:cxn ang="T14">
                      <a:pos x="T8" y="T9"/>
                    </a:cxn>
                  </a:cxnLst>
                  <a:rect l="T15" t="T16" r="T17" b="T18"/>
                  <a:pathLst>
                    <a:path w="141" h="133">
                      <a:moveTo>
                        <a:pt x="4" y="131"/>
                      </a:moveTo>
                      <a:lnTo>
                        <a:pt x="0" y="133"/>
                      </a:lnTo>
                      <a:lnTo>
                        <a:pt x="137" y="3"/>
                      </a:lnTo>
                      <a:lnTo>
                        <a:pt x="141" y="0"/>
                      </a:lnTo>
                      <a:lnTo>
                        <a:pt x="4" y="131"/>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7" name="Line 289"/>
                <p:cNvSpPr>
                  <a:spLocks noChangeShapeType="1"/>
                </p:cNvSpPr>
                <p:nvPr/>
              </p:nvSpPr>
              <p:spPr bwMode="auto">
                <a:xfrm flipV="1">
                  <a:off x="74" y="2"/>
                  <a:ext cx="137" cy="131"/>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38" name="Freeform 290"/>
                <p:cNvSpPr>
                  <a:spLocks/>
                </p:cNvSpPr>
                <p:nvPr/>
              </p:nvSpPr>
              <p:spPr bwMode="auto">
                <a:xfrm>
                  <a:off x="48" y="390"/>
                  <a:ext cx="145" cy="137"/>
                </a:xfrm>
                <a:custGeom>
                  <a:avLst/>
                  <a:gdLst>
                    <a:gd name="T0" fmla="*/ 8 w 145"/>
                    <a:gd name="T1" fmla="*/ 131 h 137"/>
                    <a:gd name="T2" fmla="*/ 0 w 145"/>
                    <a:gd name="T3" fmla="*/ 137 h 137"/>
                    <a:gd name="T4" fmla="*/ 137 w 145"/>
                    <a:gd name="T5" fmla="*/ 6 h 137"/>
                    <a:gd name="T6" fmla="*/ 145 w 145"/>
                    <a:gd name="T7" fmla="*/ 0 h 137"/>
                    <a:gd name="T8" fmla="*/ 8 w 145"/>
                    <a:gd name="T9" fmla="*/ 131 h 137"/>
                    <a:gd name="T10" fmla="*/ 0 60000 65536"/>
                    <a:gd name="T11" fmla="*/ 0 60000 65536"/>
                    <a:gd name="T12" fmla="*/ 0 60000 65536"/>
                    <a:gd name="T13" fmla="*/ 0 60000 65536"/>
                    <a:gd name="T14" fmla="*/ 0 60000 65536"/>
                    <a:gd name="T15" fmla="*/ 0 w 145"/>
                    <a:gd name="T16" fmla="*/ 0 h 137"/>
                    <a:gd name="T17" fmla="*/ 145 w 145"/>
                    <a:gd name="T18" fmla="*/ 137 h 137"/>
                  </a:gdLst>
                  <a:ahLst/>
                  <a:cxnLst>
                    <a:cxn ang="T10">
                      <a:pos x="T0" y="T1"/>
                    </a:cxn>
                    <a:cxn ang="T11">
                      <a:pos x="T2" y="T3"/>
                    </a:cxn>
                    <a:cxn ang="T12">
                      <a:pos x="T4" y="T5"/>
                    </a:cxn>
                    <a:cxn ang="T13">
                      <a:pos x="T6" y="T7"/>
                    </a:cxn>
                    <a:cxn ang="T14">
                      <a:pos x="T8" y="T9"/>
                    </a:cxn>
                  </a:cxnLst>
                  <a:rect l="T15" t="T16" r="T17" b="T18"/>
                  <a:pathLst>
                    <a:path w="145" h="137">
                      <a:moveTo>
                        <a:pt x="8" y="131"/>
                      </a:moveTo>
                      <a:lnTo>
                        <a:pt x="0" y="137"/>
                      </a:lnTo>
                      <a:lnTo>
                        <a:pt x="137" y="6"/>
                      </a:lnTo>
                      <a:lnTo>
                        <a:pt x="145" y="0"/>
                      </a:lnTo>
                      <a:lnTo>
                        <a:pt x="8" y="131"/>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9" name="Line 291"/>
                <p:cNvSpPr>
                  <a:spLocks noChangeShapeType="1"/>
                </p:cNvSpPr>
                <p:nvPr/>
              </p:nvSpPr>
              <p:spPr bwMode="auto">
                <a:xfrm flipV="1">
                  <a:off x="56" y="390"/>
                  <a:ext cx="137" cy="131"/>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40" name="Freeform 292"/>
                <p:cNvSpPr>
                  <a:spLocks/>
                </p:cNvSpPr>
                <p:nvPr/>
              </p:nvSpPr>
              <p:spPr bwMode="auto">
                <a:xfrm>
                  <a:off x="43" y="396"/>
                  <a:ext cx="142" cy="135"/>
                </a:xfrm>
                <a:custGeom>
                  <a:avLst/>
                  <a:gdLst>
                    <a:gd name="T0" fmla="*/ 5 w 142"/>
                    <a:gd name="T1" fmla="*/ 131 h 135"/>
                    <a:gd name="T2" fmla="*/ 0 w 142"/>
                    <a:gd name="T3" fmla="*/ 135 h 135"/>
                    <a:gd name="T4" fmla="*/ 137 w 142"/>
                    <a:gd name="T5" fmla="*/ 4 h 135"/>
                    <a:gd name="T6" fmla="*/ 142 w 142"/>
                    <a:gd name="T7" fmla="*/ 0 h 135"/>
                    <a:gd name="T8" fmla="*/ 5 w 142"/>
                    <a:gd name="T9" fmla="*/ 131 h 135"/>
                    <a:gd name="T10" fmla="*/ 0 60000 65536"/>
                    <a:gd name="T11" fmla="*/ 0 60000 65536"/>
                    <a:gd name="T12" fmla="*/ 0 60000 65536"/>
                    <a:gd name="T13" fmla="*/ 0 60000 65536"/>
                    <a:gd name="T14" fmla="*/ 0 60000 65536"/>
                    <a:gd name="T15" fmla="*/ 0 w 142"/>
                    <a:gd name="T16" fmla="*/ 0 h 135"/>
                    <a:gd name="T17" fmla="*/ 142 w 142"/>
                    <a:gd name="T18" fmla="*/ 135 h 135"/>
                  </a:gdLst>
                  <a:ahLst/>
                  <a:cxnLst>
                    <a:cxn ang="T10">
                      <a:pos x="T0" y="T1"/>
                    </a:cxn>
                    <a:cxn ang="T11">
                      <a:pos x="T2" y="T3"/>
                    </a:cxn>
                    <a:cxn ang="T12">
                      <a:pos x="T4" y="T5"/>
                    </a:cxn>
                    <a:cxn ang="T13">
                      <a:pos x="T6" y="T7"/>
                    </a:cxn>
                    <a:cxn ang="T14">
                      <a:pos x="T8" y="T9"/>
                    </a:cxn>
                  </a:cxnLst>
                  <a:rect l="T15" t="T16" r="T17" b="T18"/>
                  <a:pathLst>
                    <a:path w="142" h="135">
                      <a:moveTo>
                        <a:pt x="5" y="131"/>
                      </a:moveTo>
                      <a:lnTo>
                        <a:pt x="0" y="135"/>
                      </a:lnTo>
                      <a:lnTo>
                        <a:pt x="137" y="4"/>
                      </a:lnTo>
                      <a:lnTo>
                        <a:pt x="142" y="0"/>
                      </a:lnTo>
                      <a:lnTo>
                        <a:pt x="5" y="131"/>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41" name="Line 293"/>
                <p:cNvSpPr>
                  <a:spLocks noChangeShapeType="1"/>
                </p:cNvSpPr>
                <p:nvPr/>
              </p:nvSpPr>
              <p:spPr bwMode="auto">
                <a:xfrm flipV="1">
                  <a:off x="48" y="396"/>
                  <a:ext cx="137" cy="131"/>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42" name="Freeform 294"/>
                <p:cNvSpPr>
                  <a:spLocks/>
                </p:cNvSpPr>
                <p:nvPr/>
              </p:nvSpPr>
              <p:spPr bwMode="auto">
                <a:xfrm>
                  <a:off x="2081" y="315"/>
                  <a:ext cx="145" cy="216"/>
                </a:xfrm>
                <a:custGeom>
                  <a:avLst/>
                  <a:gdLst>
                    <a:gd name="T0" fmla="*/ 0 w 145"/>
                    <a:gd name="T1" fmla="*/ 216 h 216"/>
                    <a:gd name="T2" fmla="*/ 8 w 145"/>
                    <a:gd name="T3" fmla="*/ 131 h 216"/>
                    <a:gd name="T4" fmla="*/ 145 w 145"/>
                    <a:gd name="T5" fmla="*/ 0 h 216"/>
                    <a:gd name="T6" fmla="*/ 137 w 145"/>
                    <a:gd name="T7" fmla="*/ 84 h 216"/>
                    <a:gd name="T8" fmla="*/ 0 w 145"/>
                    <a:gd name="T9" fmla="*/ 216 h 216"/>
                    <a:gd name="T10" fmla="*/ 0 60000 65536"/>
                    <a:gd name="T11" fmla="*/ 0 60000 65536"/>
                    <a:gd name="T12" fmla="*/ 0 60000 65536"/>
                    <a:gd name="T13" fmla="*/ 0 60000 65536"/>
                    <a:gd name="T14" fmla="*/ 0 60000 65536"/>
                    <a:gd name="T15" fmla="*/ 0 w 145"/>
                    <a:gd name="T16" fmla="*/ 0 h 216"/>
                    <a:gd name="T17" fmla="*/ 145 w 145"/>
                    <a:gd name="T18" fmla="*/ 216 h 216"/>
                  </a:gdLst>
                  <a:ahLst/>
                  <a:cxnLst>
                    <a:cxn ang="T10">
                      <a:pos x="T0" y="T1"/>
                    </a:cxn>
                    <a:cxn ang="T11">
                      <a:pos x="T2" y="T3"/>
                    </a:cxn>
                    <a:cxn ang="T12">
                      <a:pos x="T4" y="T5"/>
                    </a:cxn>
                    <a:cxn ang="T13">
                      <a:pos x="T6" y="T7"/>
                    </a:cxn>
                    <a:cxn ang="T14">
                      <a:pos x="T8" y="T9"/>
                    </a:cxn>
                  </a:cxnLst>
                  <a:rect l="T15" t="T16" r="T17" b="T18"/>
                  <a:pathLst>
                    <a:path w="145" h="216">
                      <a:moveTo>
                        <a:pt x="0" y="216"/>
                      </a:moveTo>
                      <a:lnTo>
                        <a:pt x="8" y="131"/>
                      </a:lnTo>
                      <a:lnTo>
                        <a:pt x="145" y="0"/>
                      </a:lnTo>
                      <a:lnTo>
                        <a:pt x="137" y="84"/>
                      </a:lnTo>
                      <a:lnTo>
                        <a:pt x="0" y="21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43" name="Line 295"/>
                <p:cNvSpPr>
                  <a:spLocks noChangeShapeType="1"/>
                </p:cNvSpPr>
                <p:nvPr/>
              </p:nvSpPr>
              <p:spPr bwMode="auto">
                <a:xfrm flipV="1">
                  <a:off x="2081" y="399"/>
                  <a:ext cx="137" cy="132"/>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44" name="Freeform 296"/>
                <p:cNvSpPr>
                  <a:spLocks/>
                </p:cNvSpPr>
                <p:nvPr/>
              </p:nvSpPr>
              <p:spPr bwMode="auto">
                <a:xfrm>
                  <a:off x="2083" y="297"/>
                  <a:ext cx="143" cy="149"/>
                </a:xfrm>
                <a:custGeom>
                  <a:avLst/>
                  <a:gdLst>
                    <a:gd name="T0" fmla="*/ 6 w 143"/>
                    <a:gd name="T1" fmla="*/ 149 h 149"/>
                    <a:gd name="T2" fmla="*/ 0 w 143"/>
                    <a:gd name="T3" fmla="*/ 130 h 149"/>
                    <a:gd name="T4" fmla="*/ 138 w 143"/>
                    <a:gd name="T5" fmla="*/ 0 h 149"/>
                    <a:gd name="T6" fmla="*/ 143 w 143"/>
                    <a:gd name="T7" fmla="*/ 18 h 149"/>
                    <a:gd name="T8" fmla="*/ 6 w 143"/>
                    <a:gd name="T9" fmla="*/ 149 h 149"/>
                    <a:gd name="T10" fmla="*/ 0 60000 65536"/>
                    <a:gd name="T11" fmla="*/ 0 60000 65536"/>
                    <a:gd name="T12" fmla="*/ 0 60000 65536"/>
                    <a:gd name="T13" fmla="*/ 0 60000 65536"/>
                    <a:gd name="T14" fmla="*/ 0 60000 65536"/>
                    <a:gd name="T15" fmla="*/ 0 w 143"/>
                    <a:gd name="T16" fmla="*/ 0 h 149"/>
                    <a:gd name="T17" fmla="*/ 143 w 143"/>
                    <a:gd name="T18" fmla="*/ 149 h 149"/>
                  </a:gdLst>
                  <a:ahLst/>
                  <a:cxnLst>
                    <a:cxn ang="T10">
                      <a:pos x="T0" y="T1"/>
                    </a:cxn>
                    <a:cxn ang="T11">
                      <a:pos x="T2" y="T3"/>
                    </a:cxn>
                    <a:cxn ang="T12">
                      <a:pos x="T4" y="T5"/>
                    </a:cxn>
                    <a:cxn ang="T13">
                      <a:pos x="T6" y="T7"/>
                    </a:cxn>
                    <a:cxn ang="T14">
                      <a:pos x="T8" y="T9"/>
                    </a:cxn>
                  </a:cxnLst>
                  <a:rect l="T15" t="T16" r="T17" b="T18"/>
                  <a:pathLst>
                    <a:path w="143" h="149">
                      <a:moveTo>
                        <a:pt x="6" y="149"/>
                      </a:moveTo>
                      <a:lnTo>
                        <a:pt x="0" y="130"/>
                      </a:lnTo>
                      <a:lnTo>
                        <a:pt x="138" y="0"/>
                      </a:lnTo>
                      <a:lnTo>
                        <a:pt x="143" y="18"/>
                      </a:lnTo>
                      <a:lnTo>
                        <a:pt x="6" y="149"/>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45" name="Line 297"/>
                <p:cNvSpPr>
                  <a:spLocks noChangeShapeType="1"/>
                </p:cNvSpPr>
                <p:nvPr/>
              </p:nvSpPr>
              <p:spPr bwMode="auto">
                <a:xfrm flipV="1">
                  <a:off x="2089" y="315"/>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46" name="Freeform 298"/>
                <p:cNvSpPr>
                  <a:spLocks/>
                </p:cNvSpPr>
                <p:nvPr/>
              </p:nvSpPr>
              <p:spPr bwMode="auto">
                <a:xfrm>
                  <a:off x="2078" y="277"/>
                  <a:ext cx="143" cy="150"/>
                </a:xfrm>
                <a:custGeom>
                  <a:avLst/>
                  <a:gdLst>
                    <a:gd name="T0" fmla="*/ 5 w 143"/>
                    <a:gd name="T1" fmla="*/ 150 h 150"/>
                    <a:gd name="T2" fmla="*/ 0 w 143"/>
                    <a:gd name="T3" fmla="*/ 131 h 150"/>
                    <a:gd name="T4" fmla="*/ 137 w 143"/>
                    <a:gd name="T5" fmla="*/ 0 h 150"/>
                    <a:gd name="T6" fmla="*/ 143 w 143"/>
                    <a:gd name="T7" fmla="*/ 20 h 150"/>
                    <a:gd name="T8" fmla="*/ 5 w 143"/>
                    <a:gd name="T9" fmla="*/ 150 h 150"/>
                    <a:gd name="T10" fmla="*/ 0 60000 65536"/>
                    <a:gd name="T11" fmla="*/ 0 60000 65536"/>
                    <a:gd name="T12" fmla="*/ 0 60000 65536"/>
                    <a:gd name="T13" fmla="*/ 0 60000 65536"/>
                    <a:gd name="T14" fmla="*/ 0 60000 65536"/>
                    <a:gd name="T15" fmla="*/ 0 w 143"/>
                    <a:gd name="T16" fmla="*/ 0 h 150"/>
                    <a:gd name="T17" fmla="*/ 143 w 143"/>
                    <a:gd name="T18" fmla="*/ 150 h 150"/>
                  </a:gdLst>
                  <a:ahLst/>
                  <a:cxnLst>
                    <a:cxn ang="T10">
                      <a:pos x="T0" y="T1"/>
                    </a:cxn>
                    <a:cxn ang="T11">
                      <a:pos x="T2" y="T3"/>
                    </a:cxn>
                    <a:cxn ang="T12">
                      <a:pos x="T4" y="T5"/>
                    </a:cxn>
                    <a:cxn ang="T13">
                      <a:pos x="T6" y="T7"/>
                    </a:cxn>
                    <a:cxn ang="T14">
                      <a:pos x="T8" y="T9"/>
                    </a:cxn>
                  </a:cxnLst>
                  <a:rect l="T15" t="T16" r="T17" b="T18"/>
                  <a:pathLst>
                    <a:path w="143" h="150">
                      <a:moveTo>
                        <a:pt x="5" y="150"/>
                      </a:moveTo>
                      <a:lnTo>
                        <a:pt x="0" y="131"/>
                      </a:lnTo>
                      <a:lnTo>
                        <a:pt x="137" y="0"/>
                      </a:lnTo>
                      <a:lnTo>
                        <a:pt x="143" y="20"/>
                      </a:lnTo>
                      <a:lnTo>
                        <a:pt x="5" y="150"/>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47" name="Line 299"/>
                <p:cNvSpPr>
                  <a:spLocks noChangeShapeType="1"/>
                </p:cNvSpPr>
                <p:nvPr/>
              </p:nvSpPr>
              <p:spPr bwMode="auto">
                <a:xfrm flipV="1">
                  <a:off x="2083" y="297"/>
                  <a:ext cx="138" cy="130"/>
                </a:xfrm>
                <a:prstGeom prst="line">
                  <a:avLst/>
                </a:prstGeom>
                <a:noFill/>
                <a:ln w="1588">
                  <a:solidFill>
                    <a:srgbClr val="59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48" name="Freeform 300"/>
                <p:cNvSpPr>
                  <a:spLocks/>
                </p:cNvSpPr>
                <p:nvPr/>
              </p:nvSpPr>
              <p:spPr bwMode="auto">
                <a:xfrm>
                  <a:off x="2076" y="258"/>
                  <a:ext cx="139" cy="150"/>
                </a:xfrm>
                <a:custGeom>
                  <a:avLst/>
                  <a:gdLst>
                    <a:gd name="T0" fmla="*/ 2 w 139"/>
                    <a:gd name="T1" fmla="*/ 150 h 150"/>
                    <a:gd name="T2" fmla="*/ 0 w 139"/>
                    <a:gd name="T3" fmla="*/ 131 h 150"/>
                    <a:gd name="T4" fmla="*/ 137 w 139"/>
                    <a:gd name="T5" fmla="*/ 0 h 150"/>
                    <a:gd name="T6" fmla="*/ 139 w 139"/>
                    <a:gd name="T7" fmla="*/ 19 h 150"/>
                    <a:gd name="T8" fmla="*/ 2 w 139"/>
                    <a:gd name="T9" fmla="*/ 150 h 150"/>
                    <a:gd name="T10" fmla="*/ 0 60000 65536"/>
                    <a:gd name="T11" fmla="*/ 0 60000 65536"/>
                    <a:gd name="T12" fmla="*/ 0 60000 65536"/>
                    <a:gd name="T13" fmla="*/ 0 60000 65536"/>
                    <a:gd name="T14" fmla="*/ 0 60000 65536"/>
                    <a:gd name="T15" fmla="*/ 0 w 139"/>
                    <a:gd name="T16" fmla="*/ 0 h 150"/>
                    <a:gd name="T17" fmla="*/ 139 w 139"/>
                    <a:gd name="T18" fmla="*/ 150 h 150"/>
                  </a:gdLst>
                  <a:ahLst/>
                  <a:cxnLst>
                    <a:cxn ang="T10">
                      <a:pos x="T0" y="T1"/>
                    </a:cxn>
                    <a:cxn ang="T11">
                      <a:pos x="T2" y="T3"/>
                    </a:cxn>
                    <a:cxn ang="T12">
                      <a:pos x="T4" y="T5"/>
                    </a:cxn>
                    <a:cxn ang="T13">
                      <a:pos x="T6" y="T7"/>
                    </a:cxn>
                    <a:cxn ang="T14">
                      <a:pos x="T8" y="T9"/>
                    </a:cxn>
                  </a:cxnLst>
                  <a:rect l="T15" t="T16" r="T17" b="T18"/>
                  <a:pathLst>
                    <a:path w="139" h="150">
                      <a:moveTo>
                        <a:pt x="2" y="150"/>
                      </a:moveTo>
                      <a:lnTo>
                        <a:pt x="0" y="131"/>
                      </a:lnTo>
                      <a:lnTo>
                        <a:pt x="137" y="0"/>
                      </a:lnTo>
                      <a:lnTo>
                        <a:pt x="139" y="19"/>
                      </a:lnTo>
                      <a:lnTo>
                        <a:pt x="2" y="150"/>
                      </a:lnTo>
                      <a:close/>
                    </a:path>
                  </a:pathLst>
                </a:custGeom>
                <a:solidFill>
                  <a:srgbClr val="5AB3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49" name="Line 301"/>
                <p:cNvSpPr>
                  <a:spLocks noChangeShapeType="1"/>
                </p:cNvSpPr>
                <p:nvPr/>
              </p:nvSpPr>
              <p:spPr bwMode="auto">
                <a:xfrm flipV="1">
                  <a:off x="2078" y="277"/>
                  <a:ext cx="137" cy="131"/>
                </a:xfrm>
                <a:prstGeom prst="line">
                  <a:avLst/>
                </a:prstGeom>
                <a:noFill/>
                <a:ln w="1588">
                  <a:solidFill>
                    <a:srgbClr val="5AB3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50" name="Freeform 302"/>
                <p:cNvSpPr>
                  <a:spLocks/>
                </p:cNvSpPr>
                <p:nvPr/>
              </p:nvSpPr>
              <p:spPr bwMode="auto">
                <a:xfrm>
                  <a:off x="2073" y="239"/>
                  <a:ext cx="140" cy="150"/>
                </a:xfrm>
                <a:custGeom>
                  <a:avLst/>
                  <a:gdLst>
                    <a:gd name="T0" fmla="*/ 3 w 140"/>
                    <a:gd name="T1" fmla="*/ 150 h 150"/>
                    <a:gd name="T2" fmla="*/ 0 w 140"/>
                    <a:gd name="T3" fmla="*/ 130 h 150"/>
                    <a:gd name="T4" fmla="*/ 137 w 140"/>
                    <a:gd name="T5" fmla="*/ 0 h 150"/>
                    <a:gd name="T6" fmla="*/ 140 w 140"/>
                    <a:gd name="T7" fmla="*/ 19 h 150"/>
                    <a:gd name="T8" fmla="*/ 3 w 140"/>
                    <a:gd name="T9" fmla="*/ 150 h 150"/>
                    <a:gd name="T10" fmla="*/ 0 60000 65536"/>
                    <a:gd name="T11" fmla="*/ 0 60000 65536"/>
                    <a:gd name="T12" fmla="*/ 0 60000 65536"/>
                    <a:gd name="T13" fmla="*/ 0 60000 65536"/>
                    <a:gd name="T14" fmla="*/ 0 60000 65536"/>
                    <a:gd name="T15" fmla="*/ 0 w 140"/>
                    <a:gd name="T16" fmla="*/ 0 h 150"/>
                    <a:gd name="T17" fmla="*/ 140 w 140"/>
                    <a:gd name="T18" fmla="*/ 150 h 150"/>
                  </a:gdLst>
                  <a:ahLst/>
                  <a:cxnLst>
                    <a:cxn ang="T10">
                      <a:pos x="T0" y="T1"/>
                    </a:cxn>
                    <a:cxn ang="T11">
                      <a:pos x="T2" y="T3"/>
                    </a:cxn>
                    <a:cxn ang="T12">
                      <a:pos x="T4" y="T5"/>
                    </a:cxn>
                    <a:cxn ang="T13">
                      <a:pos x="T6" y="T7"/>
                    </a:cxn>
                    <a:cxn ang="T14">
                      <a:pos x="T8" y="T9"/>
                    </a:cxn>
                  </a:cxnLst>
                  <a:rect l="T15" t="T16" r="T17" b="T18"/>
                  <a:pathLst>
                    <a:path w="140" h="150">
                      <a:moveTo>
                        <a:pt x="3" y="150"/>
                      </a:moveTo>
                      <a:lnTo>
                        <a:pt x="0" y="130"/>
                      </a:lnTo>
                      <a:lnTo>
                        <a:pt x="137" y="0"/>
                      </a:lnTo>
                      <a:lnTo>
                        <a:pt x="140" y="19"/>
                      </a:lnTo>
                      <a:lnTo>
                        <a:pt x="3" y="15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51" name="Line 303"/>
                <p:cNvSpPr>
                  <a:spLocks noChangeShapeType="1"/>
                </p:cNvSpPr>
                <p:nvPr/>
              </p:nvSpPr>
              <p:spPr bwMode="auto">
                <a:xfrm flipV="1">
                  <a:off x="2076" y="258"/>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52" name="Freeform 304"/>
                <p:cNvSpPr>
                  <a:spLocks/>
                </p:cNvSpPr>
                <p:nvPr/>
              </p:nvSpPr>
              <p:spPr bwMode="auto">
                <a:xfrm>
                  <a:off x="2069" y="199"/>
                  <a:ext cx="141" cy="170"/>
                </a:xfrm>
                <a:custGeom>
                  <a:avLst/>
                  <a:gdLst>
                    <a:gd name="T0" fmla="*/ 4 w 141"/>
                    <a:gd name="T1" fmla="*/ 170 h 170"/>
                    <a:gd name="T2" fmla="*/ 0 w 141"/>
                    <a:gd name="T3" fmla="*/ 131 h 170"/>
                    <a:gd name="T4" fmla="*/ 139 w 141"/>
                    <a:gd name="T5" fmla="*/ 0 h 170"/>
                    <a:gd name="T6" fmla="*/ 141 w 141"/>
                    <a:gd name="T7" fmla="*/ 40 h 170"/>
                    <a:gd name="T8" fmla="*/ 4 w 141"/>
                    <a:gd name="T9" fmla="*/ 170 h 170"/>
                    <a:gd name="T10" fmla="*/ 0 60000 65536"/>
                    <a:gd name="T11" fmla="*/ 0 60000 65536"/>
                    <a:gd name="T12" fmla="*/ 0 60000 65536"/>
                    <a:gd name="T13" fmla="*/ 0 60000 65536"/>
                    <a:gd name="T14" fmla="*/ 0 60000 65536"/>
                    <a:gd name="T15" fmla="*/ 0 w 141"/>
                    <a:gd name="T16" fmla="*/ 0 h 170"/>
                    <a:gd name="T17" fmla="*/ 141 w 141"/>
                    <a:gd name="T18" fmla="*/ 170 h 170"/>
                  </a:gdLst>
                  <a:ahLst/>
                  <a:cxnLst>
                    <a:cxn ang="T10">
                      <a:pos x="T0" y="T1"/>
                    </a:cxn>
                    <a:cxn ang="T11">
                      <a:pos x="T2" y="T3"/>
                    </a:cxn>
                    <a:cxn ang="T12">
                      <a:pos x="T4" y="T5"/>
                    </a:cxn>
                    <a:cxn ang="T13">
                      <a:pos x="T6" y="T7"/>
                    </a:cxn>
                    <a:cxn ang="T14">
                      <a:pos x="T8" y="T9"/>
                    </a:cxn>
                  </a:cxnLst>
                  <a:rect l="T15" t="T16" r="T17" b="T18"/>
                  <a:pathLst>
                    <a:path w="141" h="170">
                      <a:moveTo>
                        <a:pt x="4" y="170"/>
                      </a:moveTo>
                      <a:lnTo>
                        <a:pt x="0" y="131"/>
                      </a:lnTo>
                      <a:lnTo>
                        <a:pt x="139" y="0"/>
                      </a:lnTo>
                      <a:lnTo>
                        <a:pt x="141" y="40"/>
                      </a:lnTo>
                      <a:lnTo>
                        <a:pt x="4"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53" name="Line 305"/>
                <p:cNvSpPr>
                  <a:spLocks noChangeShapeType="1"/>
                </p:cNvSpPr>
                <p:nvPr/>
              </p:nvSpPr>
              <p:spPr bwMode="auto">
                <a:xfrm flipV="1">
                  <a:off x="2073" y="23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54" name="Freeform 306"/>
                <p:cNvSpPr>
                  <a:spLocks/>
                </p:cNvSpPr>
                <p:nvPr/>
              </p:nvSpPr>
              <p:spPr bwMode="auto">
                <a:xfrm>
                  <a:off x="2069" y="159"/>
                  <a:ext cx="139" cy="171"/>
                </a:xfrm>
                <a:custGeom>
                  <a:avLst/>
                  <a:gdLst>
                    <a:gd name="T0" fmla="*/ 0 w 139"/>
                    <a:gd name="T1" fmla="*/ 171 h 171"/>
                    <a:gd name="T2" fmla="*/ 0 w 139"/>
                    <a:gd name="T3" fmla="*/ 130 h 171"/>
                    <a:gd name="T4" fmla="*/ 137 w 139"/>
                    <a:gd name="T5" fmla="*/ 0 h 171"/>
                    <a:gd name="T6" fmla="*/ 139 w 139"/>
                    <a:gd name="T7" fmla="*/ 40 h 171"/>
                    <a:gd name="T8" fmla="*/ 0 w 139"/>
                    <a:gd name="T9" fmla="*/ 171 h 171"/>
                    <a:gd name="T10" fmla="*/ 0 60000 65536"/>
                    <a:gd name="T11" fmla="*/ 0 60000 65536"/>
                    <a:gd name="T12" fmla="*/ 0 60000 65536"/>
                    <a:gd name="T13" fmla="*/ 0 60000 65536"/>
                    <a:gd name="T14" fmla="*/ 0 60000 65536"/>
                    <a:gd name="T15" fmla="*/ 0 w 139"/>
                    <a:gd name="T16" fmla="*/ 0 h 171"/>
                    <a:gd name="T17" fmla="*/ 139 w 139"/>
                    <a:gd name="T18" fmla="*/ 171 h 171"/>
                  </a:gdLst>
                  <a:ahLst/>
                  <a:cxnLst>
                    <a:cxn ang="T10">
                      <a:pos x="T0" y="T1"/>
                    </a:cxn>
                    <a:cxn ang="T11">
                      <a:pos x="T2" y="T3"/>
                    </a:cxn>
                    <a:cxn ang="T12">
                      <a:pos x="T4" y="T5"/>
                    </a:cxn>
                    <a:cxn ang="T13">
                      <a:pos x="T6" y="T7"/>
                    </a:cxn>
                    <a:cxn ang="T14">
                      <a:pos x="T8" y="T9"/>
                    </a:cxn>
                  </a:cxnLst>
                  <a:rect l="T15" t="T16" r="T17" b="T18"/>
                  <a:pathLst>
                    <a:path w="139" h="171">
                      <a:moveTo>
                        <a:pt x="0" y="171"/>
                      </a:moveTo>
                      <a:lnTo>
                        <a:pt x="0" y="130"/>
                      </a:lnTo>
                      <a:lnTo>
                        <a:pt x="137" y="0"/>
                      </a:lnTo>
                      <a:lnTo>
                        <a:pt x="139" y="40"/>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55" name="Line 307"/>
                <p:cNvSpPr>
                  <a:spLocks noChangeShapeType="1"/>
                </p:cNvSpPr>
                <p:nvPr/>
              </p:nvSpPr>
              <p:spPr bwMode="auto">
                <a:xfrm flipV="1">
                  <a:off x="2069" y="199"/>
                  <a:ext cx="139"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56" name="Freeform 308"/>
                <p:cNvSpPr>
                  <a:spLocks/>
                </p:cNvSpPr>
                <p:nvPr/>
              </p:nvSpPr>
              <p:spPr bwMode="auto">
                <a:xfrm>
                  <a:off x="2069" y="118"/>
                  <a:ext cx="140" cy="171"/>
                </a:xfrm>
                <a:custGeom>
                  <a:avLst/>
                  <a:gdLst>
                    <a:gd name="T0" fmla="*/ 0 w 140"/>
                    <a:gd name="T1" fmla="*/ 171 h 171"/>
                    <a:gd name="T2" fmla="*/ 3 w 140"/>
                    <a:gd name="T3" fmla="*/ 131 h 171"/>
                    <a:gd name="T4" fmla="*/ 140 w 140"/>
                    <a:gd name="T5" fmla="*/ 0 h 171"/>
                    <a:gd name="T6" fmla="*/ 137 w 140"/>
                    <a:gd name="T7" fmla="*/ 41 h 171"/>
                    <a:gd name="T8" fmla="*/ 0 w 140"/>
                    <a:gd name="T9" fmla="*/ 171 h 171"/>
                    <a:gd name="T10" fmla="*/ 0 60000 65536"/>
                    <a:gd name="T11" fmla="*/ 0 60000 65536"/>
                    <a:gd name="T12" fmla="*/ 0 60000 65536"/>
                    <a:gd name="T13" fmla="*/ 0 60000 65536"/>
                    <a:gd name="T14" fmla="*/ 0 60000 65536"/>
                    <a:gd name="T15" fmla="*/ 0 w 140"/>
                    <a:gd name="T16" fmla="*/ 0 h 171"/>
                    <a:gd name="T17" fmla="*/ 140 w 140"/>
                    <a:gd name="T18" fmla="*/ 171 h 171"/>
                  </a:gdLst>
                  <a:ahLst/>
                  <a:cxnLst>
                    <a:cxn ang="T10">
                      <a:pos x="T0" y="T1"/>
                    </a:cxn>
                    <a:cxn ang="T11">
                      <a:pos x="T2" y="T3"/>
                    </a:cxn>
                    <a:cxn ang="T12">
                      <a:pos x="T4" y="T5"/>
                    </a:cxn>
                    <a:cxn ang="T13">
                      <a:pos x="T6" y="T7"/>
                    </a:cxn>
                    <a:cxn ang="T14">
                      <a:pos x="T8" y="T9"/>
                    </a:cxn>
                  </a:cxnLst>
                  <a:rect l="T15" t="T16" r="T17" b="T18"/>
                  <a:pathLst>
                    <a:path w="140" h="171">
                      <a:moveTo>
                        <a:pt x="0" y="171"/>
                      </a:moveTo>
                      <a:lnTo>
                        <a:pt x="3" y="131"/>
                      </a:lnTo>
                      <a:lnTo>
                        <a:pt x="140" y="0"/>
                      </a:lnTo>
                      <a:lnTo>
                        <a:pt x="137" y="41"/>
                      </a:lnTo>
                      <a:lnTo>
                        <a:pt x="0" y="171"/>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57" name="Line 309"/>
                <p:cNvSpPr>
                  <a:spLocks noChangeShapeType="1"/>
                </p:cNvSpPr>
                <p:nvPr/>
              </p:nvSpPr>
              <p:spPr bwMode="auto">
                <a:xfrm flipV="1">
                  <a:off x="2069" y="159"/>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58" name="Freeform 310"/>
                <p:cNvSpPr>
                  <a:spLocks/>
                </p:cNvSpPr>
                <p:nvPr/>
              </p:nvSpPr>
              <p:spPr bwMode="auto">
                <a:xfrm>
                  <a:off x="2072" y="79"/>
                  <a:ext cx="140" cy="170"/>
                </a:xfrm>
                <a:custGeom>
                  <a:avLst/>
                  <a:gdLst>
                    <a:gd name="T0" fmla="*/ 0 w 140"/>
                    <a:gd name="T1" fmla="*/ 170 h 170"/>
                    <a:gd name="T2" fmla="*/ 2 w 140"/>
                    <a:gd name="T3" fmla="*/ 130 h 170"/>
                    <a:gd name="T4" fmla="*/ 140 w 140"/>
                    <a:gd name="T5" fmla="*/ 0 h 170"/>
                    <a:gd name="T6" fmla="*/ 137 w 140"/>
                    <a:gd name="T7" fmla="*/ 39 h 170"/>
                    <a:gd name="T8" fmla="*/ 0 w 140"/>
                    <a:gd name="T9" fmla="*/ 170 h 170"/>
                    <a:gd name="T10" fmla="*/ 0 60000 65536"/>
                    <a:gd name="T11" fmla="*/ 0 60000 65536"/>
                    <a:gd name="T12" fmla="*/ 0 60000 65536"/>
                    <a:gd name="T13" fmla="*/ 0 60000 65536"/>
                    <a:gd name="T14" fmla="*/ 0 60000 65536"/>
                    <a:gd name="T15" fmla="*/ 0 w 140"/>
                    <a:gd name="T16" fmla="*/ 0 h 170"/>
                    <a:gd name="T17" fmla="*/ 140 w 140"/>
                    <a:gd name="T18" fmla="*/ 170 h 170"/>
                  </a:gdLst>
                  <a:ahLst/>
                  <a:cxnLst>
                    <a:cxn ang="T10">
                      <a:pos x="T0" y="T1"/>
                    </a:cxn>
                    <a:cxn ang="T11">
                      <a:pos x="T2" y="T3"/>
                    </a:cxn>
                    <a:cxn ang="T12">
                      <a:pos x="T4" y="T5"/>
                    </a:cxn>
                    <a:cxn ang="T13">
                      <a:pos x="T6" y="T7"/>
                    </a:cxn>
                    <a:cxn ang="T14">
                      <a:pos x="T8" y="T9"/>
                    </a:cxn>
                  </a:cxnLst>
                  <a:rect l="T15" t="T16" r="T17" b="T18"/>
                  <a:pathLst>
                    <a:path w="140" h="170">
                      <a:moveTo>
                        <a:pt x="0" y="170"/>
                      </a:moveTo>
                      <a:lnTo>
                        <a:pt x="2" y="130"/>
                      </a:lnTo>
                      <a:lnTo>
                        <a:pt x="140" y="0"/>
                      </a:lnTo>
                      <a:lnTo>
                        <a:pt x="137" y="39"/>
                      </a:lnTo>
                      <a:lnTo>
                        <a:pt x="0" y="170"/>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59" name="Line 311"/>
                <p:cNvSpPr>
                  <a:spLocks noChangeShapeType="1"/>
                </p:cNvSpPr>
                <p:nvPr/>
              </p:nvSpPr>
              <p:spPr bwMode="auto">
                <a:xfrm flipV="1">
                  <a:off x="2072" y="118"/>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0" name="Freeform 312"/>
                <p:cNvSpPr>
                  <a:spLocks/>
                </p:cNvSpPr>
                <p:nvPr/>
              </p:nvSpPr>
              <p:spPr bwMode="auto">
                <a:xfrm>
                  <a:off x="2074" y="0"/>
                  <a:ext cx="144" cy="209"/>
                </a:xfrm>
                <a:custGeom>
                  <a:avLst/>
                  <a:gdLst>
                    <a:gd name="T0" fmla="*/ 0 w 144"/>
                    <a:gd name="T1" fmla="*/ 209 h 209"/>
                    <a:gd name="T2" fmla="*/ 7 w 144"/>
                    <a:gd name="T3" fmla="*/ 130 h 209"/>
                    <a:gd name="T4" fmla="*/ 144 w 144"/>
                    <a:gd name="T5" fmla="*/ 0 h 209"/>
                    <a:gd name="T6" fmla="*/ 138 w 144"/>
                    <a:gd name="T7" fmla="*/ 79 h 209"/>
                    <a:gd name="T8" fmla="*/ 0 w 144"/>
                    <a:gd name="T9" fmla="*/ 209 h 209"/>
                    <a:gd name="T10" fmla="*/ 0 60000 65536"/>
                    <a:gd name="T11" fmla="*/ 0 60000 65536"/>
                    <a:gd name="T12" fmla="*/ 0 60000 65536"/>
                    <a:gd name="T13" fmla="*/ 0 60000 65536"/>
                    <a:gd name="T14" fmla="*/ 0 60000 65536"/>
                    <a:gd name="T15" fmla="*/ 0 w 144"/>
                    <a:gd name="T16" fmla="*/ 0 h 209"/>
                    <a:gd name="T17" fmla="*/ 144 w 144"/>
                    <a:gd name="T18" fmla="*/ 209 h 209"/>
                  </a:gdLst>
                  <a:ahLst/>
                  <a:cxnLst>
                    <a:cxn ang="T10">
                      <a:pos x="T0" y="T1"/>
                    </a:cxn>
                    <a:cxn ang="T11">
                      <a:pos x="T2" y="T3"/>
                    </a:cxn>
                    <a:cxn ang="T12">
                      <a:pos x="T4" y="T5"/>
                    </a:cxn>
                    <a:cxn ang="T13">
                      <a:pos x="T6" y="T7"/>
                    </a:cxn>
                    <a:cxn ang="T14">
                      <a:pos x="T8" y="T9"/>
                    </a:cxn>
                  </a:cxnLst>
                  <a:rect l="T15" t="T16" r="T17" b="T18"/>
                  <a:pathLst>
                    <a:path w="144" h="209">
                      <a:moveTo>
                        <a:pt x="0" y="209"/>
                      </a:moveTo>
                      <a:lnTo>
                        <a:pt x="7" y="130"/>
                      </a:lnTo>
                      <a:lnTo>
                        <a:pt x="144" y="0"/>
                      </a:lnTo>
                      <a:lnTo>
                        <a:pt x="138" y="79"/>
                      </a:lnTo>
                      <a:lnTo>
                        <a:pt x="0" y="20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61" name="Line 313"/>
                <p:cNvSpPr>
                  <a:spLocks noChangeShapeType="1"/>
                </p:cNvSpPr>
                <p:nvPr/>
              </p:nvSpPr>
              <p:spPr bwMode="auto">
                <a:xfrm flipV="1">
                  <a:off x="2074" y="79"/>
                  <a:ext cx="138"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2" name="Freeform 314"/>
                <p:cNvSpPr>
                  <a:spLocks/>
                </p:cNvSpPr>
                <p:nvPr/>
              </p:nvSpPr>
              <p:spPr bwMode="auto">
                <a:xfrm>
                  <a:off x="100" y="0"/>
                  <a:ext cx="2118" cy="130"/>
                </a:xfrm>
                <a:custGeom>
                  <a:avLst/>
                  <a:gdLst>
                    <a:gd name="T0" fmla="*/ 1981 w 2118"/>
                    <a:gd name="T1" fmla="*/ 130 h 130"/>
                    <a:gd name="T2" fmla="*/ 0 w 2118"/>
                    <a:gd name="T3" fmla="*/ 130 h 130"/>
                    <a:gd name="T4" fmla="*/ 137 w 2118"/>
                    <a:gd name="T5" fmla="*/ 0 h 130"/>
                    <a:gd name="T6" fmla="*/ 2118 w 2118"/>
                    <a:gd name="T7" fmla="*/ 0 h 130"/>
                    <a:gd name="T8" fmla="*/ 1981 w 2118"/>
                    <a:gd name="T9" fmla="*/ 130 h 130"/>
                    <a:gd name="T10" fmla="*/ 0 60000 65536"/>
                    <a:gd name="T11" fmla="*/ 0 60000 65536"/>
                    <a:gd name="T12" fmla="*/ 0 60000 65536"/>
                    <a:gd name="T13" fmla="*/ 0 60000 65536"/>
                    <a:gd name="T14" fmla="*/ 0 60000 65536"/>
                    <a:gd name="T15" fmla="*/ 0 w 2118"/>
                    <a:gd name="T16" fmla="*/ 0 h 130"/>
                    <a:gd name="T17" fmla="*/ 2118 w 2118"/>
                    <a:gd name="T18" fmla="*/ 130 h 130"/>
                  </a:gdLst>
                  <a:ahLst/>
                  <a:cxnLst>
                    <a:cxn ang="T10">
                      <a:pos x="T0" y="T1"/>
                    </a:cxn>
                    <a:cxn ang="T11">
                      <a:pos x="T2" y="T3"/>
                    </a:cxn>
                    <a:cxn ang="T12">
                      <a:pos x="T4" y="T5"/>
                    </a:cxn>
                    <a:cxn ang="T13">
                      <a:pos x="T6" y="T7"/>
                    </a:cxn>
                    <a:cxn ang="T14">
                      <a:pos x="T8" y="T9"/>
                    </a:cxn>
                  </a:cxnLst>
                  <a:rect l="T15" t="T16" r="T17" b="T18"/>
                  <a:pathLst>
                    <a:path w="2118" h="130">
                      <a:moveTo>
                        <a:pt x="1981" y="130"/>
                      </a:moveTo>
                      <a:lnTo>
                        <a:pt x="0" y="130"/>
                      </a:lnTo>
                      <a:lnTo>
                        <a:pt x="137" y="0"/>
                      </a:lnTo>
                      <a:lnTo>
                        <a:pt x="2118" y="0"/>
                      </a:lnTo>
                      <a:lnTo>
                        <a:pt x="1981" y="130"/>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63" name="Line 315"/>
                <p:cNvSpPr>
                  <a:spLocks noChangeShapeType="1"/>
                </p:cNvSpPr>
                <p:nvPr/>
              </p:nvSpPr>
              <p:spPr bwMode="auto">
                <a:xfrm flipV="1">
                  <a:off x="2081" y="0"/>
                  <a:ext cx="137" cy="130"/>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4" name="Freeform 316"/>
                <p:cNvSpPr>
                  <a:spLocks/>
                </p:cNvSpPr>
                <p:nvPr/>
              </p:nvSpPr>
              <p:spPr bwMode="auto">
                <a:xfrm>
                  <a:off x="42" y="130"/>
                  <a:ext cx="2047" cy="407"/>
                </a:xfrm>
                <a:custGeom>
                  <a:avLst/>
                  <a:gdLst>
                    <a:gd name="T0" fmla="*/ 49 w 2047"/>
                    <a:gd name="T1" fmla="*/ 2 h 407"/>
                    <a:gd name="T2" fmla="*/ 32 w 2047"/>
                    <a:gd name="T3" fmla="*/ 3 h 407"/>
                    <a:gd name="T4" fmla="*/ 26 w 2047"/>
                    <a:gd name="T5" fmla="*/ 8 h 407"/>
                    <a:gd name="T6" fmla="*/ 20 w 2047"/>
                    <a:gd name="T7" fmla="*/ 20 h 407"/>
                    <a:gd name="T8" fmla="*/ 18 w 2047"/>
                    <a:gd name="T9" fmla="*/ 47 h 407"/>
                    <a:gd name="T10" fmla="*/ 13 w 2047"/>
                    <a:gd name="T11" fmla="*/ 93 h 407"/>
                    <a:gd name="T12" fmla="*/ 7 w 2047"/>
                    <a:gd name="T13" fmla="*/ 151 h 407"/>
                    <a:gd name="T14" fmla="*/ 5 w 2047"/>
                    <a:gd name="T15" fmla="*/ 210 h 407"/>
                    <a:gd name="T16" fmla="*/ 9 w 2047"/>
                    <a:gd name="T17" fmla="*/ 300 h 407"/>
                    <a:gd name="T18" fmla="*/ 22 w 2047"/>
                    <a:gd name="T19" fmla="*/ 335 h 407"/>
                    <a:gd name="T20" fmla="*/ 26 w 2047"/>
                    <a:gd name="T21" fmla="*/ 363 h 407"/>
                    <a:gd name="T22" fmla="*/ 23 w 2047"/>
                    <a:gd name="T23" fmla="*/ 376 h 407"/>
                    <a:gd name="T24" fmla="*/ 14 w 2047"/>
                    <a:gd name="T25" fmla="*/ 391 h 407"/>
                    <a:gd name="T26" fmla="*/ 1 w 2047"/>
                    <a:gd name="T27" fmla="*/ 401 h 407"/>
                    <a:gd name="T28" fmla="*/ 5 w 2047"/>
                    <a:gd name="T29" fmla="*/ 401 h 407"/>
                    <a:gd name="T30" fmla="*/ 102 w 2047"/>
                    <a:gd name="T31" fmla="*/ 393 h 407"/>
                    <a:gd name="T32" fmla="*/ 180 w 2047"/>
                    <a:gd name="T33" fmla="*/ 391 h 407"/>
                    <a:gd name="T34" fmla="*/ 258 w 2047"/>
                    <a:gd name="T35" fmla="*/ 381 h 407"/>
                    <a:gd name="T36" fmla="*/ 302 w 2047"/>
                    <a:gd name="T37" fmla="*/ 372 h 407"/>
                    <a:gd name="T38" fmla="*/ 383 w 2047"/>
                    <a:gd name="T39" fmla="*/ 366 h 407"/>
                    <a:gd name="T40" fmla="*/ 559 w 2047"/>
                    <a:gd name="T41" fmla="*/ 361 h 407"/>
                    <a:gd name="T42" fmla="*/ 591 w 2047"/>
                    <a:gd name="T43" fmla="*/ 369 h 407"/>
                    <a:gd name="T44" fmla="*/ 657 w 2047"/>
                    <a:gd name="T45" fmla="*/ 387 h 407"/>
                    <a:gd name="T46" fmla="*/ 688 w 2047"/>
                    <a:gd name="T47" fmla="*/ 392 h 407"/>
                    <a:gd name="T48" fmla="*/ 830 w 2047"/>
                    <a:gd name="T49" fmla="*/ 402 h 407"/>
                    <a:gd name="T50" fmla="*/ 917 w 2047"/>
                    <a:gd name="T51" fmla="*/ 407 h 407"/>
                    <a:gd name="T52" fmla="*/ 965 w 2047"/>
                    <a:gd name="T53" fmla="*/ 400 h 407"/>
                    <a:gd name="T54" fmla="*/ 1234 w 2047"/>
                    <a:gd name="T55" fmla="*/ 390 h 407"/>
                    <a:gd name="T56" fmla="*/ 1464 w 2047"/>
                    <a:gd name="T57" fmla="*/ 385 h 407"/>
                    <a:gd name="T58" fmla="*/ 1510 w 2047"/>
                    <a:gd name="T59" fmla="*/ 380 h 407"/>
                    <a:gd name="T60" fmla="*/ 1576 w 2047"/>
                    <a:gd name="T61" fmla="*/ 371 h 407"/>
                    <a:gd name="T62" fmla="*/ 1620 w 2047"/>
                    <a:gd name="T63" fmla="*/ 372 h 407"/>
                    <a:gd name="T64" fmla="*/ 1643 w 2047"/>
                    <a:gd name="T65" fmla="*/ 377 h 407"/>
                    <a:gd name="T66" fmla="*/ 1784 w 2047"/>
                    <a:gd name="T67" fmla="*/ 393 h 407"/>
                    <a:gd name="T68" fmla="*/ 1966 w 2047"/>
                    <a:gd name="T69" fmla="*/ 401 h 407"/>
                    <a:gd name="T70" fmla="*/ 2000 w 2047"/>
                    <a:gd name="T71" fmla="*/ 387 h 407"/>
                    <a:gd name="T72" fmla="*/ 2014 w 2047"/>
                    <a:gd name="T73" fmla="*/ 385 h 407"/>
                    <a:gd name="T74" fmla="*/ 2022 w 2047"/>
                    <a:gd name="T75" fmla="*/ 386 h 407"/>
                    <a:gd name="T76" fmla="*/ 2034 w 2047"/>
                    <a:gd name="T77" fmla="*/ 396 h 407"/>
                    <a:gd name="T78" fmla="*/ 2047 w 2047"/>
                    <a:gd name="T79" fmla="*/ 316 h 407"/>
                    <a:gd name="T80" fmla="*/ 2036 w 2047"/>
                    <a:gd name="T81" fmla="*/ 278 h 407"/>
                    <a:gd name="T82" fmla="*/ 2031 w 2047"/>
                    <a:gd name="T83" fmla="*/ 239 h 407"/>
                    <a:gd name="T84" fmla="*/ 2027 w 2047"/>
                    <a:gd name="T85" fmla="*/ 159 h 407"/>
                    <a:gd name="T86" fmla="*/ 2032 w 2047"/>
                    <a:gd name="T87" fmla="*/ 79 h 407"/>
                    <a:gd name="T88" fmla="*/ 58 w 2047"/>
                    <a:gd name="T89" fmla="*/ 0 h 40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47"/>
                    <a:gd name="T136" fmla="*/ 0 h 407"/>
                    <a:gd name="T137" fmla="*/ 2047 w 2047"/>
                    <a:gd name="T138" fmla="*/ 407 h 40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47" h="407">
                      <a:moveTo>
                        <a:pt x="58" y="0"/>
                      </a:moveTo>
                      <a:lnTo>
                        <a:pt x="49" y="2"/>
                      </a:lnTo>
                      <a:lnTo>
                        <a:pt x="40" y="2"/>
                      </a:lnTo>
                      <a:lnTo>
                        <a:pt x="32" y="3"/>
                      </a:lnTo>
                      <a:lnTo>
                        <a:pt x="28" y="5"/>
                      </a:lnTo>
                      <a:lnTo>
                        <a:pt x="26" y="8"/>
                      </a:lnTo>
                      <a:lnTo>
                        <a:pt x="22" y="14"/>
                      </a:lnTo>
                      <a:lnTo>
                        <a:pt x="20" y="20"/>
                      </a:lnTo>
                      <a:lnTo>
                        <a:pt x="19" y="34"/>
                      </a:lnTo>
                      <a:lnTo>
                        <a:pt x="18" y="47"/>
                      </a:lnTo>
                      <a:lnTo>
                        <a:pt x="18" y="62"/>
                      </a:lnTo>
                      <a:lnTo>
                        <a:pt x="13" y="93"/>
                      </a:lnTo>
                      <a:lnTo>
                        <a:pt x="10" y="122"/>
                      </a:lnTo>
                      <a:lnTo>
                        <a:pt x="7" y="151"/>
                      </a:lnTo>
                      <a:lnTo>
                        <a:pt x="6" y="180"/>
                      </a:lnTo>
                      <a:lnTo>
                        <a:pt x="5" y="210"/>
                      </a:lnTo>
                      <a:lnTo>
                        <a:pt x="6" y="238"/>
                      </a:lnTo>
                      <a:lnTo>
                        <a:pt x="9" y="300"/>
                      </a:lnTo>
                      <a:lnTo>
                        <a:pt x="15" y="316"/>
                      </a:lnTo>
                      <a:lnTo>
                        <a:pt x="22" y="335"/>
                      </a:lnTo>
                      <a:lnTo>
                        <a:pt x="26" y="354"/>
                      </a:lnTo>
                      <a:lnTo>
                        <a:pt x="26" y="363"/>
                      </a:lnTo>
                      <a:lnTo>
                        <a:pt x="26" y="370"/>
                      </a:lnTo>
                      <a:lnTo>
                        <a:pt x="23" y="376"/>
                      </a:lnTo>
                      <a:lnTo>
                        <a:pt x="20" y="382"/>
                      </a:lnTo>
                      <a:lnTo>
                        <a:pt x="14" y="391"/>
                      </a:lnTo>
                      <a:lnTo>
                        <a:pt x="6" y="397"/>
                      </a:lnTo>
                      <a:lnTo>
                        <a:pt x="1" y="401"/>
                      </a:lnTo>
                      <a:lnTo>
                        <a:pt x="0" y="402"/>
                      </a:lnTo>
                      <a:lnTo>
                        <a:pt x="5" y="401"/>
                      </a:lnTo>
                      <a:lnTo>
                        <a:pt x="41" y="392"/>
                      </a:lnTo>
                      <a:lnTo>
                        <a:pt x="102" y="393"/>
                      </a:lnTo>
                      <a:lnTo>
                        <a:pt x="141" y="392"/>
                      </a:lnTo>
                      <a:lnTo>
                        <a:pt x="180" y="391"/>
                      </a:lnTo>
                      <a:lnTo>
                        <a:pt x="235" y="385"/>
                      </a:lnTo>
                      <a:lnTo>
                        <a:pt x="258" y="381"/>
                      </a:lnTo>
                      <a:lnTo>
                        <a:pt x="280" y="376"/>
                      </a:lnTo>
                      <a:lnTo>
                        <a:pt x="302" y="372"/>
                      </a:lnTo>
                      <a:lnTo>
                        <a:pt x="324" y="370"/>
                      </a:lnTo>
                      <a:lnTo>
                        <a:pt x="383" y="366"/>
                      </a:lnTo>
                      <a:lnTo>
                        <a:pt x="442" y="365"/>
                      </a:lnTo>
                      <a:lnTo>
                        <a:pt x="559" y="361"/>
                      </a:lnTo>
                      <a:lnTo>
                        <a:pt x="574" y="365"/>
                      </a:lnTo>
                      <a:lnTo>
                        <a:pt x="591" y="369"/>
                      </a:lnTo>
                      <a:lnTo>
                        <a:pt x="625" y="379"/>
                      </a:lnTo>
                      <a:lnTo>
                        <a:pt x="657" y="387"/>
                      </a:lnTo>
                      <a:lnTo>
                        <a:pt x="674" y="391"/>
                      </a:lnTo>
                      <a:lnTo>
                        <a:pt x="688" y="392"/>
                      </a:lnTo>
                      <a:lnTo>
                        <a:pt x="772" y="397"/>
                      </a:lnTo>
                      <a:lnTo>
                        <a:pt x="830" y="402"/>
                      </a:lnTo>
                      <a:lnTo>
                        <a:pt x="896" y="407"/>
                      </a:lnTo>
                      <a:lnTo>
                        <a:pt x="917" y="407"/>
                      </a:lnTo>
                      <a:lnTo>
                        <a:pt x="938" y="404"/>
                      </a:lnTo>
                      <a:lnTo>
                        <a:pt x="965" y="400"/>
                      </a:lnTo>
                      <a:lnTo>
                        <a:pt x="1004" y="392"/>
                      </a:lnTo>
                      <a:lnTo>
                        <a:pt x="1234" y="390"/>
                      </a:lnTo>
                      <a:lnTo>
                        <a:pt x="1349" y="387"/>
                      </a:lnTo>
                      <a:lnTo>
                        <a:pt x="1464" y="385"/>
                      </a:lnTo>
                      <a:lnTo>
                        <a:pt x="1488" y="383"/>
                      </a:lnTo>
                      <a:lnTo>
                        <a:pt x="1510" y="380"/>
                      </a:lnTo>
                      <a:lnTo>
                        <a:pt x="1554" y="374"/>
                      </a:lnTo>
                      <a:lnTo>
                        <a:pt x="1576" y="371"/>
                      </a:lnTo>
                      <a:lnTo>
                        <a:pt x="1598" y="370"/>
                      </a:lnTo>
                      <a:lnTo>
                        <a:pt x="1620" y="372"/>
                      </a:lnTo>
                      <a:lnTo>
                        <a:pt x="1631" y="374"/>
                      </a:lnTo>
                      <a:lnTo>
                        <a:pt x="1643" y="377"/>
                      </a:lnTo>
                      <a:lnTo>
                        <a:pt x="1722" y="387"/>
                      </a:lnTo>
                      <a:lnTo>
                        <a:pt x="1784" y="393"/>
                      </a:lnTo>
                      <a:lnTo>
                        <a:pt x="1856" y="397"/>
                      </a:lnTo>
                      <a:lnTo>
                        <a:pt x="1966" y="401"/>
                      </a:lnTo>
                      <a:lnTo>
                        <a:pt x="1984" y="392"/>
                      </a:lnTo>
                      <a:lnTo>
                        <a:pt x="2000" y="387"/>
                      </a:lnTo>
                      <a:lnTo>
                        <a:pt x="2008" y="386"/>
                      </a:lnTo>
                      <a:lnTo>
                        <a:pt x="2014" y="385"/>
                      </a:lnTo>
                      <a:lnTo>
                        <a:pt x="2018" y="385"/>
                      </a:lnTo>
                      <a:lnTo>
                        <a:pt x="2022" y="386"/>
                      </a:lnTo>
                      <a:lnTo>
                        <a:pt x="2027" y="391"/>
                      </a:lnTo>
                      <a:lnTo>
                        <a:pt x="2034" y="396"/>
                      </a:lnTo>
                      <a:lnTo>
                        <a:pt x="2039" y="401"/>
                      </a:lnTo>
                      <a:lnTo>
                        <a:pt x="2047" y="316"/>
                      </a:lnTo>
                      <a:lnTo>
                        <a:pt x="2041" y="297"/>
                      </a:lnTo>
                      <a:lnTo>
                        <a:pt x="2036" y="278"/>
                      </a:lnTo>
                      <a:lnTo>
                        <a:pt x="2034" y="259"/>
                      </a:lnTo>
                      <a:lnTo>
                        <a:pt x="2031" y="239"/>
                      </a:lnTo>
                      <a:lnTo>
                        <a:pt x="2027" y="200"/>
                      </a:lnTo>
                      <a:lnTo>
                        <a:pt x="2027" y="159"/>
                      </a:lnTo>
                      <a:lnTo>
                        <a:pt x="2030" y="119"/>
                      </a:lnTo>
                      <a:lnTo>
                        <a:pt x="2032" y="79"/>
                      </a:lnTo>
                      <a:lnTo>
                        <a:pt x="2039" y="0"/>
                      </a:lnTo>
                      <a:lnTo>
                        <a:pt x="58"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65" name="Line 317"/>
                <p:cNvSpPr>
                  <a:spLocks noChangeShapeType="1"/>
                </p:cNvSpPr>
                <p:nvPr/>
              </p:nvSpPr>
              <p:spPr bwMode="auto">
                <a:xfrm flipH="1">
                  <a:off x="91" y="130"/>
                  <a:ext cx="9" cy="2"/>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6" name="Line 318"/>
                <p:cNvSpPr>
                  <a:spLocks noChangeShapeType="1"/>
                </p:cNvSpPr>
                <p:nvPr/>
              </p:nvSpPr>
              <p:spPr bwMode="auto">
                <a:xfrm flipH="1">
                  <a:off x="82" y="132"/>
                  <a:ext cx="9"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7" name="Line 319"/>
                <p:cNvSpPr>
                  <a:spLocks noChangeShapeType="1"/>
                </p:cNvSpPr>
                <p:nvPr/>
              </p:nvSpPr>
              <p:spPr bwMode="auto">
                <a:xfrm flipH="1">
                  <a:off x="74" y="132"/>
                  <a:ext cx="8"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8" name="Line 320"/>
                <p:cNvSpPr>
                  <a:spLocks noChangeShapeType="1"/>
                </p:cNvSpPr>
                <p:nvPr/>
              </p:nvSpPr>
              <p:spPr bwMode="auto">
                <a:xfrm flipH="1">
                  <a:off x="70" y="133"/>
                  <a:ext cx="4" cy="2"/>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69" name="Line 321"/>
                <p:cNvSpPr>
                  <a:spLocks noChangeShapeType="1"/>
                </p:cNvSpPr>
                <p:nvPr/>
              </p:nvSpPr>
              <p:spPr bwMode="auto">
                <a:xfrm flipH="1">
                  <a:off x="68" y="135"/>
                  <a:ext cx="2" cy="3"/>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0" name="Line 322"/>
                <p:cNvSpPr>
                  <a:spLocks noChangeShapeType="1"/>
                </p:cNvSpPr>
                <p:nvPr/>
              </p:nvSpPr>
              <p:spPr bwMode="auto">
                <a:xfrm flipH="1">
                  <a:off x="64" y="138"/>
                  <a:ext cx="4"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1" name="Line 323"/>
                <p:cNvSpPr>
                  <a:spLocks noChangeShapeType="1"/>
                </p:cNvSpPr>
                <p:nvPr/>
              </p:nvSpPr>
              <p:spPr bwMode="auto">
                <a:xfrm flipH="1">
                  <a:off x="62" y="144"/>
                  <a:ext cx="2" cy="6"/>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2" name="Line 324"/>
                <p:cNvSpPr>
                  <a:spLocks noChangeShapeType="1"/>
                </p:cNvSpPr>
                <p:nvPr/>
              </p:nvSpPr>
              <p:spPr bwMode="auto">
                <a:xfrm flipH="1">
                  <a:off x="61" y="150"/>
                  <a:ext cx="1" cy="14"/>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3" name="Line 325"/>
                <p:cNvSpPr>
                  <a:spLocks noChangeShapeType="1"/>
                </p:cNvSpPr>
                <p:nvPr/>
              </p:nvSpPr>
              <p:spPr bwMode="auto">
                <a:xfrm flipH="1">
                  <a:off x="60" y="164"/>
                  <a:ext cx="1" cy="13"/>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4" name="Line 326"/>
                <p:cNvSpPr>
                  <a:spLocks noChangeShapeType="1"/>
                </p:cNvSpPr>
                <p:nvPr/>
              </p:nvSpPr>
              <p:spPr bwMode="auto">
                <a:xfrm>
                  <a:off x="60" y="177"/>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5" name="Line 327"/>
                <p:cNvSpPr>
                  <a:spLocks noChangeShapeType="1"/>
                </p:cNvSpPr>
                <p:nvPr/>
              </p:nvSpPr>
              <p:spPr bwMode="auto">
                <a:xfrm flipH="1">
                  <a:off x="55" y="192"/>
                  <a:ext cx="5" cy="31"/>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6" name="Line 328"/>
                <p:cNvSpPr>
                  <a:spLocks noChangeShapeType="1"/>
                </p:cNvSpPr>
                <p:nvPr/>
              </p:nvSpPr>
              <p:spPr bwMode="auto">
                <a:xfrm flipH="1">
                  <a:off x="52" y="223"/>
                  <a:ext cx="3" cy="2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7" name="Line 329"/>
                <p:cNvSpPr>
                  <a:spLocks noChangeShapeType="1"/>
                </p:cNvSpPr>
                <p:nvPr/>
              </p:nvSpPr>
              <p:spPr bwMode="auto">
                <a:xfrm flipH="1">
                  <a:off x="49" y="252"/>
                  <a:ext cx="3" cy="2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8" name="Line 330"/>
                <p:cNvSpPr>
                  <a:spLocks noChangeShapeType="1"/>
                </p:cNvSpPr>
                <p:nvPr/>
              </p:nvSpPr>
              <p:spPr bwMode="auto">
                <a:xfrm flipH="1">
                  <a:off x="48" y="281"/>
                  <a:ext cx="1" cy="29"/>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79" name="Line 331"/>
                <p:cNvSpPr>
                  <a:spLocks noChangeShapeType="1"/>
                </p:cNvSpPr>
                <p:nvPr/>
              </p:nvSpPr>
              <p:spPr bwMode="auto">
                <a:xfrm flipH="1">
                  <a:off x="47" y="310"/>
                  <a:ext cx="1" cy="30"/>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0" name="Line 332"/>
                <p:cNvSpPr>
                  <a:spLocks noChangeShapeType="1"/>
                </p:cNvSpPr>
                <p:nvPr/>
              </p:nvSpPr>
              <p:spPr bwMode="auto">
                <a:xfrm>
                  <a:off x="47" y="340"/>
                  <a:ext cx="1" cy="28"/>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1" name="Line 333"/>
                <p:cNvSpPr>
                  <a:spLocks noChangeShapeType="1"/>
                </p:cNvSpPr>
                <p:nvPr/>
              </p:nvSpPr>
              <p:spPr bwMode="auto">
                <a:xfrm>
                  <a:off x="48" y="368"/>
                  <a:ext cx="3" cy="62"/>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2" name="Line 334"/>
                <p:cNvSpPr>
                  <a:spLocks noChangeShapeType="1"/>
                </p:cNvSpPr>
                <p:nvPr/>
              </p:nvSpPr>
              <p:spPr bwMode="auto">
                <a:xfrm>
                  <a:off x="51" y="430"/>
                  <a:ext cx="6"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3" name="Line 335"/>
                <p:cNvSpPr>
                  <a:spLocks noChangeShapeType="1"/>
                </p:cNvSpPr>
                <p:nvPr/>
              </p:nvSpPr>
              <p:spPr bwMode="auto">
                <a:xfrm>
                  <a:off x="57" y="446"/>
                  <a:ext cx="7" cy="19"/>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4" name="Line 336"/>
                <p:cNvSpPr>
                  <a:spLocks noChangeShapeType="1"/>
                </p:cNvSpPr>
                <p:nvPr/>
              </p:nvSpPr>
              <p:spPr bwMode="auto">
                <a:xfrm>
                  <a:off x="64" y="465"/>
                  <a:ext cx="4" cy="19"/>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5" name="Line 337"/>
                <p:cNvSpPr>
                  <a:spLocks noChangeShapeType="1"/>
                </p:cNvSpPr>
                <p:nvPr/>
              </p:nvSpPr>
              <p:spPr bwMode="auto">
                <a:xfrm>
                  <a:off x="68" y="484"/>
                  <a:ext cx="1" cy="9"/>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6" name="Line 338"/>
                <p:cNvSpPr>
                  <a:spLocks noChangeShapeType="1"/>
                </p:cNvSpPr>
                <p:nvPr/>
              </p:nvSpPr>
              <p:spPr bwMode="auto">
                <a:xfrm>
                  <a:off x="68" y="493"/>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7" name="Line 339"/>
                <p:cNvSpPr>
                  <a:spLocks noChangeShapeType="1"/>
                </p:cNvSpPr>
                <p:nvPr/>
              </p:nvSpPr>
              <p:spPr bwMode="auto">
                <a:xfrm flipH="1">
                  <a:off x="65" y="500"/>
                  <a:ext cx="3" cy="6"/>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8" name="Line 340"/>
                <p:cNvSpPr>
                  <a:spLocks noChangeShapeType="1"/>
                </p:cNvSpPr>
                <p:nvPr/>
              </p:nvSpPr>
              <p:spPr bwMode="auto">
                <a:xfrm flipH="1">
                  <a:off x="62" y="506"/>
                  <a:ext cx="3" cy="6"/>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89" name="Line 341"/>
                <p:cNvSpPr>
                  <a:spLocks noChangeShapeType="1"/>
                </p:cNvSpPr>
                <p:nvPr/>
              </p:nvSpPr>
              <p:spPr bwMode="auto">
                <a:xfrm flipH="1">
                  <a:off x="56" y="512"/>
                  <a:ext cx="6"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0" name="Line 342"/>
                <p:cNvSpPr>
                  <a:spLocks noChangeShapeType="1"/>
                </p:cNvSpPr>
                <p:nvPr/>
              </p:nvSpPr>
              <p:spPr bwMode="auto">
                <a:xfrm flipH="1">
                  <a:off x="48" y="521"/>
                  <a:ext cx="8"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1" name="Line 343"/>
                <p:cNvSpPr>
                  <a:spLocks noChangeShapeType="1"/>
                </p:cNvSpPr>
                <p:nvPr/>
              </p:nvSpPr>
              <p:spPr bwMode="auto">
                <a:xfrm flipH="1">
                  <a:off x="43" y="527"/>
                  <a:ext cx="5"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2" name="Line 344"/>
                <p:cNvSpPr>
                  <a:spLocks noChangeShapeType="1"/>
                </p:cNvSpPr>
                <p:nvPr/>
              </p:nvSpPr>
              <p:spPr bwMode="auto">
                <a:xfrm flipH="1">
                  <a:off x="42" y="531"/>
                  <a:ext cx="1"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3" name="Line 345"/>
                <p:cNvSpPr>
                  <a:spLocks noChangeShapeType="1"/>
                </p:cNvSpPr>
                <p:nvPr/>
              </p:nvSpPr>
              <p:spPr bwMode="auto">
                <a:xfrm flipV="1">
                  <a:off x="42" y="531"/>
                  <a:ext cx="5"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4" name="Line 346"/>
                <p:cNvSpPr>
                  <a:spLocks noChangeShapeType="1"/>
                </p:cNvSpPr>
                <p:nvPr/>
              </p:nvSpPr>
              <p:spPr bwMode="auto">
                <a:xfrm flipV="1">
                  <a:off x="47" y="522"/>
                  <a:ext cx="36" cy="9"/>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5" name="Line 347"/>
                <p:cNvSpPr>
                  <a:spLocks noChangeShapeType="1"/>
                </p:cNvSpPr>
                <p:nvPr/>
              </p:nvSpPr>
              <p:spPr bwMode="auto">
                <a:xfrm>
                  <a:off x="83" y="522"/>
                  <a:ext cx="6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6" name="Line 348"/>
                <p:cNvSpPr>
                  <a:spLocks noChangeShapeType="1"/>
                </p:cNvSpPr>
                <p:nvPr/>
              </p:nvSpPr>
              <p:spPr bwMode="auto">
                <a:xfrm flipV="1">
                  <a:off x="144" y="522"/>
                  <a:ext cx="39"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7" name="Line 349"/>
                <p:cNvSpPr>
                  <a:spLocks noChangeShapeType="1"/>
                </p:cNvSpPr>
                <p:nvPr/>
              </p:nvSpPr>
              <p:spPr bwMode="auto">
                <a:xfrm flipV="1">
                  <a:off x="183" y="521"/>
                  <a:ext cx="39" cy="1"/>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8" name="Line 350"/>
                <p:cNvSpPr>
                  <a:spLocks noChangeShapeType="1"/>
                </p:cNvSpPr>
                <p:nvPr/>
              </p:nvSpPr>
              <p:spPr bwMode="auto">
                <a:xfrm flipV="1">
                  <a:off x="222" y="515"/>
                  <a:ext cx="55" cy="6"/>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899" name="Line 351"/>
                <p:cNvSpPr>
                  <a:spLocks noChangeShapeType="1"/>
                </p:cNvSpPr>
                <p:nvPr/>
              </p:nvSpPr>
              <p:spPr bwMode="auto">
                <a:xfrm flipV="1">
                  <a:off x="277" y="511"/>
                  <a:ext cx="23"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0" name="Line 352"/>
                <p:cNvSpPr>
                  <a:spLocks noChangeShapeType="1"/>
                </p:cNvSpPr>
                <p:nvPr/>
              </p:nvSpPr>
              <p:spPr bwMode="auto">
                <a:xfrm flipV="1">
                  <a:off x="300" y="506"/>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1" name="Line 353"/>
                <p:cNvSpPr>
                  <a:spLocks noChangeShapeType="1"/>
                </p:cNvSpPr>
                <p:nvPr/>
              </p:nvSpPr>
              <p:spPr bwMode="auto">
                <a:xfrm flipV="1">
                  <a:off x="322" y="502"/>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2" name="Line 354"/>
                <p:cNvSpPr>
                  <a:spLocks noChangeShapeType="1"/>
                </p:cNvSpPr>
                <p:nvPr/>
              </p:nvSpPr>
              <p:spPr bwMode="auto">
                <a:xfrm flipV="1">
                  <a:off x="344" y="500"/>
                  <a:ext cx="22" cy="2"/>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3" name="Line 355"/>
                <p:cNvSpPr>
                  <a:spLocks noChangeShapeType="1"/>
                </p:cNvSpPr>
                <p:nvPr/>
              </p:nvSpPr>
              <p:spPr bwMode="auto">
                <a:xfrm flipV="1">
                  <a:off x="366" y="496"/>
                  <a:ext cx="59" cy="4"/>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4" name="Line 356"/>
                <p:cNvSpPr>
                  <a:spLocks noChangeShapeType="1"/>
                </p:cNvSpPr>
                <p:nvPr/>
              </p:nvSpPr>
              <p:spPr bwMode="auto">
                <a:xfrm flipV="1">
                  <a:off x="425" y="495"/>
                  <a:ext cx="59"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5" name="Line 357"/>
                <p:cNvSpPr>
                  <a:spLocks noChangeShapeType="1"/>
                </p:cNvSpPr>
                <p:nvPr/>
              </p:nvSpPr>
              <p:spPr bwMode="auto">
                <a:xfrm flipV="1">
                  <a:off x="484" y="491"/>
                  <a:ext cx="117" cy="4"/>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6" name="Line 358"/>
                <p:cNvSpPr>
                  <a:spLocks noChangeShapeType="1"/>
                </p:cNvSpPr>
                <p:nvPr/>
              </p:nvSpPr>
              <p:spPr bwMode="auto">
                <a:xfrm>
                  <a:off x="601" y="491"/>
                  <a:ext cx="15"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7" name="Line 359"/>
                <p:cNvSpPr>
                  <a:spLocks noChangeShapeType="1"/>
                </p:cNvSpPr>
                <p:nvPr/>
              </p:nvSpPr>
              <p:spPr bwMode="auto">
                <a:xfrm>
                  <a:off x="616" y="495"/>
                  <a:ext cx="17" cy="4"/>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8" name="Line 360"/>
                <p:cNvSpPr>
                  <a:spLocks noChangeShapeType="1"/>
                </p:cNvSpPr>
                <p:nvPr/>
              </p:nvSpPr>
              <p:spPr bwMode="auto">
                <a:xfrm>
                  <a:off x="633" y="499"/>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09" name="Line 361"/>
                <p:cNvSpPr>
                  <a:spLocks noChangeShapeType="1"/>
                </p:cNvSpPr>
                <p:nvPr/>
              </p:nvSpPr>
              <p:spPr bwMode="auto">
                <a:xfrm>
                  <a:off x="667" y="509"/>
                  <a:ext cx="32" cy="8"/>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0" name="Line 362"/>
                <p:cNvSpPr>
                  <a:spLocks noChangeShapeType="1"/>
                </p:cNvSpPr>
                <p:nvPr/>
              </p:nvSpPr>
              <p:spPr bwMode="auto">
                <a:xfrm>
                  <a:off x="699" y="517"/>
                  <a:ext cx="17" cy="4"/>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1" name="Line 363"/>
                <p:cNvSpPr>
                  <a:spLocks noChangeShapeType="1"/>
                </p:cNvSpPr>
                <p:nvPr/>
              </p:nvSpPr>
              <p:spPr bwMode="auto">
                <a:xfrm>
                  <a:off x="716" y="521"/>
                  <a:ext cx="14" cy="1"/>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2" name="Line 364"/>
                <p:cNvSpPr>
                  <a:spLocks noChangeShapeType="1"/>
                </p:cNvSpPr>
                <p:nvPr/>
              </p:nvSpPr>
              <p:spPr bwMode="auto">
                <a:xfrm>
                  <a:off x="730" y="522"/>
                  <a:ext cx="84"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3" name="Line 365"/>
                <p:cNvSpPr>
                  <a:spLocks noChangeShapeType="1"/>
                </p:cNvSpPr>
                <p:nvPr/>
              </p:nvSpPr>
              <p:spPr bwMode="auto">
                <a:xfrm>
                  <a:off x="814" y="527"/>
                  <a:ext cx="58"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4" name="Line 366"/>
                <p:cNvSpPr>
                  <a:spLocks noChangeShapeType="1"/>
                </p:cNvSpPr>
                <p:nvPr/>
              </p:nvSpPr>
              <p:spPr bwMode="auto">
                <a:xfrm>
                  <a:off x="872" y="532"/>
                  <a:ext cx="66"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5" name="Line 367"/>
                <p:cNvSpPr>
                  <a:spLocks noChangeShapeType="1"/>
                </p:cNvSpPr>
                <p:nvPr/>
              </p:nvSpPr>
              <p:spPr bwMode="auto">
                <a:xfrm>
                  <a:off x="938" y="537"/>
                  <a:ext cx="2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6" name="Line 368"/>
                <p:cNvSpPr>
                  <a:spLocks noChangeShapeType="1"/>
                </p:cNvSpPr>
                <p:nvPr/>
              </p:nvSpPr>
              <p:spPr bwMode="auto">
                <a:xfrm flipV="1">
                  <a:off x="959" y="534"/>
                  <a:ext cx="21" cy="3"/>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7" name="Line 369"/>
                <p:cNvSpPr>
                  <a:spLocks noChangeShapeType="1"/>
                </p:cNvSpPr>
                <p:nvPr/>
              </p:nvSpPr>
              <p:spPr bwMode="auto">
                <a:xfrm flipV="1">
                  <a:off x="980" y="530"/>
                  <a:ext cx="2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8" name="Line 370"/>
                <p:cNvSpPr>
                  <a:spLocks noChangeShapeType="1"/>
                </p:cNvSpPr>
                <p:nvPr/>
              </p:nvSpPr>
              <p:spPr bwMode="auto">
                <a:xfrm flipV="1">
                  <a:off x="1007" y="522"/>
                  <a:ext cx="39" cy="8"/>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19" name="Line 371"/>
                <p:cNvSpPr>
                  <a:spLocks noChangeShapeType="1"/>
                </p:cNvSpPr>
                <p:nvPr/>
              </p:nvSpPr>
              <p:spPr bwMode="auto">
                <a:xfrm flipV="1">
                  <a:off x="1046" y="520"/>
                  <a:ext cx="230" cy="2"/>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0" name="Line 372"/>
                <p:cNvSpPr>
                  <a:spLocks noChangeShapeType="1"/>
                </p:cNvSpPr>
                <p:nvPr/>
              </p:nvSpPr>
              <p:spPr bwMode="auto">
                <a:xfrm flipV="1">
                  <a:off x="1276" y="517"/>
                  <a:ext cx="115" cy="3"/>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1" name="Line 373"/>
                <p:cNvSpPr>
                  <a:spLocks noChangeShapeType="1"/>
                </p:cNvSpPr>
                <p:nvPr/>
              </p:nvSpPr>
              <p:spPr bwMode="auto">
                <a:xfrm flipV="1">
                  <a:off x="1391" y="515"/>
                  <a:ext cx="115"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2" name="Line 374"/>
                <p:cNvSpPr>
                  <a:spLocks noChangeShapeType="1"/>
                </p:cNvSpPr>
                <p:nvPr/>
              </p:nvSpPr>
              <p:spPr bwMode="auto">
                <a:xfrm flipV="1">
                  <a:off x="1506" y="513"/>
                  <a:ext cx="24"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3" name="Line 375"/>
                <p:cNvSpPr>
                  <a:spLocks noChangeShapeType="1"/>
                </p:cNvSpPr>
                <p:nvPr/>
              </p:nvSpPr>
              <p:spPr bwMode="auto">
                <a:xfrm flipV="1">
                  <a:off x="1530" y="510"/>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4" name="Line 376"/>
                <p:cNvSpPr>
                  <a:spLocks noChangeShapeType="1"/>
                </p:cNvSpPr>
                <p:nvPr/>
              </p:nvSpPr>
              <p:spPr bwMode="auto">
                <a:xfrm flipV="1">
                  <a:off x="1552" y="504"/>
                  <a:ext cx="44" cy="6"/>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5" name="Line 377"/>
                <p:cNvSpPr>
                  <a:spLocks noChangeShapeType="1"/>
                </p:cNvSpPr>
                <p:nvPr/>
              </p:nvSpPr>
              <p:spPr bwMode="auto">
                <a:xfrm flipV="1">
                  <a:off x="1596" y="501"/>
                  <a:ext cx="22" cy="3"/>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6" name="Line 378"/>
                <p:cNvSpPr>
                  <a:spLocks noChangeShapeType="1"/>
                </p:cNvSpPr>
                <p:nvPr/>
              </p:nvSpPr>
              <p:spPr bwMode="auto">
                <a:xfrm flipV="1">
                  <a:off x="1618" y="500"/>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7" name="Line 379"/>
                <p:cNvSpPr>
                  <a:spLocks noChangeShapeType="1"/>
                </p:cNvSpPr>
                <p:nvPr/>
              </p:nvSpPr>
              <p:spPr bwMode="auto">
                <a:xfrm>
                  <a:off x="1640" y="500"/>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8" name="Line 380"/>
                <p:cNvSpPr>
                  <a:spLocks noChangeShapeType="1"/>
                </p:cNvSpPr>
                <p:nvPr/>
              </p:nvSpPr>
              <p:spPr bwMode="auto">
                <a:xfrm>
                  <a:off x="1662" y="502"/>
                  <a:ext cx="11"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29" name="Line 381"/>
                <p:cNvSpPr>
                  <a:spLocks noChangeShapeType="1"/>
                </p:cNvSpPr>
                <p:nvPr/>
              </p:nvSpPr>
              <p:spPr bwMode="auto">
                <a:xfrm>
                  <a:off x="1673" y="504"/>
                  <a:ext cx="12" cy="3"/>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0" name="Line 382"/>
                <p:cNvSpPr>
                  <a:spLocks noChangeShapeType="1"/>
                </p:cNvSpPr>
                <p:nvPr/>
              </p:nvSpPr>
              <p:spPr bwMode="auto">
                <a:xfrm>
                  <a:off x="1685" y="507"/>
                  <a:ext cx="79" cy="10"/>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1" name="Line 383"/>
                <p:cNvSpPr>
                  <a:spLocks noChangeShapeType="1"/>
                </p:cNvSpPr>
                <p:nvPr/>
              </p:nvSpPr>
              <p:spPr bwMode="auto">
                <a:xfrm>
                  <a:off x="1764" y="517"/>
                  <a:ext cx="62" cy="6"/>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2" name="Line 384"/>
                <p:cNvSpPr>
                  <a:spLocks noChangeShapeType="1"/>
                </p:cNvSpPr>
                <p:nvPr/>
              </p:nvSpPr>
              <p:spPr bwMode="auto">
                <a:xfrm>
                  <a:off x="1826" y="523"/>
                  <a:ext cx="72" cy="4"/>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3" name="Line 385"/>
                <p:cNvSpPr>
                  <a:spLocks noChangeShapeType="1"/>
                </p:cNvSpPr>
                <p:nvPr/>
              </p:nvSpPr>
              <p:spPr bwMode="auto">
                <a:xfrm>
                  <a:off x="1898" y="527"/>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4" name="Line 386"/>
                <p:cNvSpPr>
                  <a:spLocks noChangeShapeType="1"/>
                </p:cNvSpPr>
                <p:nvPr/>
              </p:nvSpPr>
              <p:spPr bwMode="auto">
                <a:xfrm flipV="1">
                  <a:off x="2008" y="522"/>
                  <a:ext cx="18" cy="9"/>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5" name="Line 387"/>
                <p:cNvSpPr>
                  <a:spLocks noChangeShapeType="1"/>
                </p:cNvSpPr>
                <p:nvPr/>
              </p:nvSpPr>
              <p:spPr bwMode="auto">
                <a:xfrm flipV="1">
                  <a:off x="2026" y="517"/>
                  <a:ext cx="16"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6" name="Line 388"/>
                <p:cNvSpPr>
                  <a:spLocks noChangeShapeType="1"/>
                </p:cNvSpPr>
                <p:nvPr/>
              </p:nvSpPr>
              <p:spPr bwMode="auto">
                <a:xfrm flipV="1">
                  <a:off x="2042" y="516"/>
                  <a:ext cx="8" cy="1"/>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7" name="Line 389"/>
                <p:cNvSpPr>
                  <a:spLocks noChangeShapeType="1"/>
                </p:cNvSpPr>
                <p:nvPr/>
              </p:nvSpPr>
              <p:spPr bwMode="auto">
                <a:xfrm flipV="1">
                  <a:off x="2050" y="515"/>
                  <a:ext cx="6"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8" name="Line 390"/>
                <p:cNvSpPr>
                  <a:spLocks noChangeShapeType="1"/>
                </p:cNvSpPr>
                <p:nvPr/>
              </p:nvSpPr>
              <p:spPr bwMode="auto">
                <a:xfrm>
                  <a:off x="2056" y="515"/>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39" name="Line 391"/>
                <p:cNvSpPr>
                  <a:spLocks noChangeShapeType="1"/>
                </p:cNvSpPr>
                <p:nvPr/>
              </p:nvSpPr>
              <p:spPr bwMode="auto">
                <a:xfrm>
                  <a:off x="2060" y="515"/>
                  <a:ext cx="4"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0" name="Line 392"/>
                <p:cNvSpPr>
                  <a:spLocks noChangeShapeType="1"/>
                </p:cNvSpPr>
                <p:nvPr/>
              </p:nvSpPr>
              <p:spPr bwMode="auto">
                <a:xfrm>
                  <a:off x="2064" y="516"/>
                  <a:ext cx="5"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1" name="Line 393"/>
                <p:cNvSpPr>
                  <a:spLocks noChangeShapeType="1"/>
                </p:cNvSpPr>
                <p:nvPr/>
              </p:nvSpPr>
              <p:spPr bwMode="auto">
                <a:xfrm>
                  <a:off x="2069" y="521"/>
                  <a:ext cx="7" cy="5"/>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2" name="Line 394"/>
                <p:cNvSpPr>
                  <a:spLocks noChangeShapeType="1"/>
                </p:cNvSpPr>
                <p:nvPr/>
              </p:nvSpPr>
              <p:spPr bwMode="auto">
                <a:xfrm>
                  <a:off x="2076" y="526"/>
                  <a:ext cx="5" cy="5"/>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3" name="Line 395"/>
                <p:cNvSpPr>
                  <a:spLocks noChangeShapeType="1"/>
                </p:cNvSpPr>
                <p:nvPr/>
              </p:nvSpPr>
              <p:spPr bwMode="auto">
                <a:xfrm flipV="1">
                  <a:off x="2081" y="446"/>
                  <a:ext cx="8" cy="85"/>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4" name="Line 396"/>
                <p:cNvSpPr>
                  <a:spLocks noChangeShapeType="1"/>
                </p:cNvSpPr>
                <p:nvPr/>
              </p:nvSpPr>
              <p:spPr bwMode="auto">
                <a:xfrm flipH="1" flipV="1">
                  <a:off x="2083" y="427"/>
                  <a:ext cx="6" cy="19"/>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5" name="Line 397"/>
                <p:cNvSpPr>
                  <a:spLocks noChangeShapeType="1"/>
                </p:cNvSpPr>
                <p:nvPr/>
              </p:nvSpPr>
              <p:spPr bwMode="auto">
                <a:xfrm flipH="1" flipV="1">
                  <a:off x="2078" y="408"/>
                  <a:ext cx="5" cy="19"/>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6" name="Line 398"/>
                <p:cNvSpPr>
                  <a:spLocks noChangeShapeType="1"/>
                </p:cNvSpPr>
                <p:nvPr/>
              </p:nvSpPr>
              <p:spPr bwMode="auto">
                <a:xfrm flipH="1" flipV="1">
                  <a:off x="2076" y="389"/>
                  <a:ext cx="2" cy="1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7" name="Line 399"/>
                <p:cNvSpPr>
                  <a:spLocks noChangeShapeType="1"/>
                </p:cNvSpPr>
                <p:nvPr/>
              </p:nvSpPr>
              <p:spPr bwMode="auto">
                <a:xfrm flipH="1" flipV="1">
                  <a:off x="2073" y="369"/>
                  <a:ext cx="3" cy="2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8" name="Line 400"/>
                <p:cNvSpPr>
                  <a:spLocks noChangeShapeType="1"/>
                </p:cNvSpPr>
                <p:nvPr/>
              </p:nvSpPr>
              <p:spPr bwMode="auto">
                <a:xfrm flipH="1" flipV="1">
                  <a:off x="2069" y="330"/>
                  <a:ext cx="4" cy="3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49" name="Line 401"/>
                <p:cNvSpPr>
                  <a:spLocks noChangeShapeType="1"/>
                </p:cNvSpPr>
                <p:nvPr/>
              </p:nvSpPr>
              <p:spPr bwMode="auto">
                <a:xfrm flipV="1">
                  <a:off x="2069" y="289"/>
                  <a:ext cx="1" cy="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50" name="Line 402"/>
                <p:cNvSpPr>
                  <a:spLocks noChangeShapeType="1"/>
                </p:cNvSpPr>
                <p:nvPr/>
              </p:nvSpPr>
              <p:spPr bwMode="auto">
                <a:xfrm flipV="1">
                  <a:off x="2069" y="249"/>
                  <a:ext cx="3"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51" name="Line 403"/>
                <p:cNvSpPr>
                  <a:spLocks noChangeShapeType="1"/>
                </p:cNvSpPr>
                <p:nvPr/>
              </p:nvSpPr>
              <p:spPr bwMode="auto">
                <a:xfrm flipV="1">
                  <a:off x="2072" y="209"/>
                  <a:ext cx="2" cy="40"/>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52" name="Line 404"/>
                <p:cNvSpPr>
                  <a:spLocks noChangeShapeType="1"/>
                </p:cNvSpPr>
                <p:nvPr/>
              </p:nvSpPr>
              <p:spPr bwMode="auto">
                <a:xfrm flipV="1">
                  <a:off x="2074" y="130"/>
                  <a:ext cx="7" cy="79"/>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53" name="Line 405"/>
                <p:cNvSpPr>
                  <a:spLocks noChangeShapeType="1"/>
                </p:cNvSpPr>
                <p:nvPr/>
              </p:nvSpPr>
              <p:spPr bwMode="auto">
                <a:xfrm flipH="1">
                  <a:off x="100" y="130"/>
                  <a:ext cx="198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54" name="Freeform 406"/>
                <p:cNvSpPr>
                  <a:spLocks/>
                </p:cNvSpPr>
                <p:nvPr/>
              </p:nvSpPr>
              <p:spPr bwMode="auto">
                <a:xfrm>
                  <a:off x="11" y="76"/>
                  <a:ext cx="145" cy="132"/>
                </a:xfrm>
                <a:custGeom>
                  <a:avLst/>
                  <a:gdLst>
                    <a:gd name="T0" fmla="*/ 7 w 145"/>
                    <a:gd name="T1" fmla="*/ 131 h 132"/>
                    <a:gd name="T2" fmla="*/ 0 w 145"/>
                    <a:gd name="T3" fmla="*/ 132 h 132"/>
                    <a:gd name="T4" fmla="*/ 137 w 145"/>
                    <a:gd name="T5" fmla="*/ 1 h 132"/>
                    <a:gd name="T6" fmla="*/ 145 w 145"/>
                    <a:gd name="T7" fmla="*/ 0 h 132"/>
                    <a:gd name="T8" fmla="*/ 7 w 145"/>
                    <a:gd name="T9" fmla="*/ 131 h 132"/>
                    <a:gd name="T10" fmla="*/ 0 60000 65536"/>
                    <a:gd name="T11" fmla="*/ 0 60000 65536"/>
                    <a:gd name="T12" fmla="*/ 0 60000 65536"/>
                    <a:gd name="T13" fmla="*/ 0 60000 65536"/>
                    <a:gd name="T14" fmla="*/ 0 60000 65536"/>
                    <a:gd name="T15" fmla="*/ 0 w 145"/>
                    <a:gd name="T16" fmla="*/ 0 h 132"/>
                    <a:gd name="T17" fmla="*/ 145 w 145"/>
                    <a:gd name="T18" fmla="*/ 132 h 132"/>
                  </a:gdLst>
                  <a:ahLst/>
                  <a:cxnLst>
                    <a:cxn ang="T10">
                      <a:pos x="T0" y="T1"/>
                    </a:cxn>
                    <a:cxn ang="T11">
                      <a:pos x="T2" y="T3"/>
                    </a:cxn>
                    <a:cxn ang="T12">
                      <a:pos x="T4" y="T5"/>
                    </a:cxn>
                    <a:cxn ang="T13">
                      <a:pos x="T6" y="T7"/>
                    </a:cxn>
                    <a:cxn ang="T14">
                      <a:pos x="T8" y="T9"/>
                    </a:cxn>
                  </a:cxnLst>
                  <a:rect l="T15" t="T16" r="T17" b="T18"/>
                  <a:pathLst>
                    <a:path w="145" h="132">
                      <a:moveTo>
                        <a:pt x="7" y="131"/>
                      </a:moveTo>
                      <a:lnTo>
                        <a:pt x="0" y="132"/>
                      </a:lnTo>
                      <a:lnTo>
                        <a:pt x="137" y="1"/>
                      </a:lnTo>
                      <a:lnTo>
                        <a:pt x="145" y="0"/>
                      </a:lnTo>
                      <a:lnTo>
                        <a:pt x="7"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55" name="Line 407"/>
                <p:cNvSpPr>
                  <a:spLocks noChangeShapeType="1"/>
                </p:cNvSpPr>
                <p:nvPr/>
              </p:nvSpPr>
              <p:spPr bwMode="auto">
                <a:xfrm flipV="1">
                  <a:off x="18" y="76"/>
                  <a:ext cx="138" cy="131"/>
                </a:xfrm>
                <a:prstGeom prst="line">
                  <a:avLst/>
                </a:prstGeom>
                <a:noFill/>
                <a:ln w="1588">
                  <a:solidFill>
                    <a:srgbClr val="3F7F5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56" name="Freeform 408"/>
                <p:cNvSpPr>
                  <a:spLocks/>
                </p:cNvSpPr>
                <p:nvPr/>
              </p:nvSpPr>
              <p:spPr bwMode="auto">
                <a:xfrm>
                  <a:off x="15" y="76"/>
                  <a:ext cx="141" cy="131"/>
                </a:xfrm>
                <a:custGeom>
                  <a:avLst/>
                  <a:gdLst>
                    <a:gd name="T0" fmla="*/ 3 w 141"/>
                    <a:gd name="T1" fmla="*/ 131 h 131"/>
                    <a:gd name="T2" fmla="*/ 0 w 141"/>
                    <a:gd name="T3" fmla="*/ 131 h 131"/>
                    <a:gd name="T4" fmla="*/ 137 w 141"/>
                    <a:gd name="T5" fmla="*/ 0 h 131"/>
                    <a:gd name="T6" fmla="*/ 141 w 141"/>
                    <a:gd name="T7" fmla="*/ 0 h 131"/>
                    <a:gd name="T8" fmla="*/ 3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3" y="131"/>
                      </a:moveTo>
                      <a:lnTo>
                        <a:pt x="0" y="131"/>
                      </a:lnTo>
                      <a:lnTo>
                        <a:pt x="137" y="0"/>
                      </a:lnTo>
                      <a:lnTo>
                        <a:pt x="141" y="0"/>
                      </a:lnTo>
                      <a:lnTo>
                        <a:pt x="3"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57" name="Freeform 409"/>
                <p:cNvSpPr>
                  <a:spLocks/>
                </p:cNvSpPr>
                <p:nvPr/>
              </p:nvSpPr>
              <p:spPr bwMode="auto">
                <a:xfrm>
                  <a:off x="11" y="76"/>
                  <a:ext cx="141" cy="132"/>
                </a:xfrm>
                <a:custGeom>
                  <a:avLst/>
                  <a:gdLst>
                    <a:gd name="T0" fmla="*/ 4 w 141"/>
                    <a:gd name="T1" fmla="*/ 131 h 132"/>
                    <a:gd name="T2" fmla="*/ 0 w 141"/>
                    <a:gd name="T3" fmla="*/ 132 h 132"/>
                    <a:gd name="T4" fmla="*/ 137 w 141"/>
                    <a:gd name="T5" fmla="*/ 1 h 132"/>
                    <a:gd name="T6" fmla="*/ 141 w 141"/>
                    <a:gd name="T7" fmla="*/ 0 h 132"/>
                    <a:gd name="T8" fmla="*/ 4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4" y="131"/>
                      </a:moveTo>
                      <a:lnTo>
                        <a:pt x="0" y="132"/>
                      </a:lnTo>
                      <a:lnTo>
                        <a:pt x="137" y="1"/>
                      </a:lnTo>
                      <a:lnTo>
                        <a:pt x="141" y="0"/>
                      </a:lnTo>
                      <a:lnTo>
                        <a:pt x="4"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58" name="Freeform 410"/>
                <p:cNvSpPr>
                  <a:spLocks/>
                </p:cNvSpPr>
                <p:nvPr/>
              </p:nvSpPr>
              <p:spPr bwMode="auto">
                <a:xfrm>
                  <a:off x="0" y="77"/>
                  <a:ext cx="148" cy="131"/>
                </a:xfrm>
                <a:custGeom>
                  <a:avLst/>
                  <a:gdLst>
                    <a:gd name="T0" fmla="*/ 11 w 148"/>
                    <a:gd name="T1" fmla="*/ 131 h 131"/>
                    <a:gd name="T2" fmla="*/ 0 w 148"/>
                    <a:gd name="T3" fmla="*/ 131 h 131"/>
                    <a:gd name="T4" fmla="*/ 139 w 148"/>
                    <a:gd name="T5" fmla="*/ 0 h 131"/>
                    <a:gd name="T6" fmla="*/ 148 w 148"/>
                    <a:gd name="T7" fmla="*/ 0 h 131"/>
                    <a:gd name="T8" fmla="*/ 11 w 148"/>
                    <a:gd name="T9" fmla="*/ 131 h 131"/>
                    <a:gd name="T10" fmla="*/ 0 60000 65536"/>
                    <a:gd name="T11" fmla="*/ 0 60000 65536"/>
                    <a:gd name="T12" fmla="*/ 0 60000 65536"/>
                    <a:gd name="T13" fmla="*/ 0 60000 65536"/>
                    <a:gd name="T14" fmla="*/ 0 60000 65536"/>
                    <a:gd name="T15" fmla="*/ 0 w 148"/>
                    <a:gd name="T16" fmla="*/ 0 h 131"/>
                    <a:gd name="T17" fmla="*/ 148 w 148"/>
                    <a:gd name="T18" fmla="*/ 131 h 131"/>
                  </a:gdLst>
                  <a:ahLst/>
                  <a:cxnLst>
                    <a:cxn ang="T10">
                      <a:pos x="T0" y="T1"/>
                    </a:cxn>
                    <a:cxn ang="T11">
                      <a:pos x="T2" y="T3"/>
                    </a:cxn>
                    <a:cxn ang="T12">
                      <a:pos x="T4" y="T5"/>
                    </a:cxn>
                    <a:cxn ang="T13">
                      <a:pos x="T6" y="T7"/>
                    </a:cxn>
                    <a:cxn ang="T14">
                      <a:pos x="T8" y="T9"/>
                    </a:cxn>
                  </a:cxnLst>
                  <a:rect l="T15" t="T16" r="T17" b="T18"/>
                  <a:pathLst>
                    <a:path w="148" h="131">
                      <a:moveTo>
                        <a:pt x="11" y="131"/>
                      </a:moveTo>
                      <a:lnTo>
                        <a:pt x="0" y="131"/>
                      </a:lnTo>
                      <a:lnTo>
                        <a:pt x="139" y="0"/>
                      </a:lnTo>
                      <a:lnTo>
                        <a:pt x="148" y="0"/>
                      </a:lnTo>
                      <a:lnTo>
                        <a:pt x="11"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59" name="Line 411"/>
                <p:cNvSpPr>
                  <a:spLocks noChangeShapeType="1"/>
                </p:cNvSpPr>
                <p:nvPr/>
              </p:nvSpPr>
              <p:spPr bwMode="auto">
                <a:xfrm flipV="1">
                  <a:off x="11" y="77"/>
                  <a:ext cx="137" cy="131"/>
                </a:xfrm>
                <a:prstGeom prst="line">
                  <a:avLst/>
                </a:prstGeom>
                <a:noFill/>
                <a:ln w="1588">
                  <a:solidFill>
                    <a:srgbClr val="3E7D5E"/>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6960" name="Group 412"/>
              <p:cNvGrpSpPr>
                <a:grpSpLocks/>
              </p:cNvGrpSpPr>
              <p:nvPr/>
            </p:nvGrpSpPr>
            <p:grpSpPr bwMode="auto">
              <a:xfrm>
                <a:off x="268" y="80"/>
                <a:ext cx="2789" cy="1632"/>
                <a:chOff x="-11" y="0"/>
                <a:chExt cx="2789" cy="1632"/>
              </a:xfrm>
            </p:grpSpPr>
            <p:sp>
              <p:nvSpPr>
                <p:cNvPr id="236961" name="Freeform 413"/>
                <p:cNvSpPr>
                  <a:spLocks/>
                </p:cNvSpPr>
                <p:nvPr/>
              </p:nvSpPr>
              <p:spPr bwMode="auto">
                <a:xfrm>
                  <a:off x="46" y="914"/>
                  <a:ext cx="141" cy="131"/>
                </a:xfrm>
                <a:custGeom>
                  <a:avLst/>
                  <a:gdLst>
                    <a:gd name="T0" fmla="*/ 4 w 141"/>
                    <a:gd name="T1" fmla="*/ 131 h 131"/>
                    <a:gd name="T2" fmla="*/ 0 w 141"/>
                    <a:gd name="T3" fmla="*/ 131 h 131"/>
                    <a:gd name="T4" fmla="*/ 137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7" y="0"/>
                      </a:lnTo>
                      <a:lnTo>
                        <a:pt x="141" y="0"/>
                      </a:lnTo>
                      <a:lnTo>
                        <a:pt x="4" y="131"/>
                      </a:lnTo>
                      <a:close/>
                    </a:path>
                  </a:pathLst>
                </a:custGeom>
                <a:solidFill>
                  <a:srgbClr val="3E7D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2" name="Freeform 414"/>
                <p:cNvSpPr>
                  <a:spLocks/>
                </p:cNvSpPr>
                <p:nvPr/>
              </p:nvSpPr>
              <p:spPr bwMode="auto">
                <a:xfrm>
                  <a:off x="43" y="914"/>
                  <a:ext cx="140" cy="131"/>
                </a:xfrm>
                <a:custGeom>
                  <a:avLst/>
                  <a:gdLst>
                    <a:gd name="T0" fmla="*/ 3 w 140"/>
                    <a:gd name="T1" fmla="*/ 131 h 131"/>
                    <a:gd name="T2" fmla="*/ 0 w 140"/>
                    <a:gd name="T3" fmla="*/ 131 h 131"/>
                    <a:gd name="T4" fmla="*/ 137 w 140"/>
                    <a:gd name="T5" fmla="*/ 0 h 131"/>
                    <a:gd name="T6" fmla="*/ 140 w 140"/>
                    <a:gd name="T7" fmla="*/ 0 h 131"/>
                    <a:gd name="T8" fmla="*/ 3 w 140"/>
                    <a:gd name="T9" fmla="*/ 131 h 131"/>
                    <a:gd name="T10" fmla="*/ 0 60000 65536"/>
                    <a:gd name="T11" fmla="*/ 0 60000 65536"/>
                    <a:gd name="T12" fmla="*/ 0 60000 65536"/>
                    <a:gd name="T13" fmla="*/ 0 60000 65536"/>
                    <a:gd name="T14" fmla="*/ 0 60000 65536"/>
                    <a:gd name="T15" fmla="*/ 0 w 140"/>
                    <a:gd name="T16" fmla="*/ 0 h 131"/>
                    <a:gd name="T17" fmla="*/ 140 w 140"/>
                    <a:gd name="T18" fmla="*/ 131 h 131"/>
                  </a:gdLst>
                  <a:ahLst/>
                  <a:cxnLst>
                    <a:cxn ang="T10">
                      <a:pos x="T0" y="T1"/>
                    </a:cxn>
                    <a:cxn ang="T11">
                      <a:pos x="T2" y="T3"/>
                    </a:cxn>
                    <a:cxn ang="T12">
                      <a:pos x="T4" y="T5"/>
                    </a:cxn>
                    <a:cxn ang="T13">
                      <a:pos x="T6" y="T7"/>
                    </a:cxn>
                    <a:cxn ang="T14">
                      <a:pos x="T8" y="T9"/>
                    </a:cxn>
                  </a:cxnLst>
                  <a:rect l="T15" t="T16" r="T17" b="T18"/>
                  <a:pathLst>
                    <a:path w="140" h="131">
                      <a:moveTo>
                        <a:pt x="3" y="131"/>
                      </a:moveTo>
                      <a:lnTo>
                        <a:pt x="0" y="131"/>
                      </a:lnTo>
                      <a:lnTo>
                        <a:pt x="137" y="0"/>
                      </a:lnTo>
                      <a:lnTo>
                        <a:pt x="140" y="0"/>
                      </a:lnTo>
                      <a:lnTo>
                        <a:pt x="3" y="131"/>
                      </a:lnTo>
                      <a:close/>
                    </a:path>
                  </a:pathLst>
                </a:custGeom>
                <a:solidFill>
                  <a:srgbClr val="3E7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3" name="Freeform 415"/>
                <p:cNvSpPr>
                  <a:spLocks/>
                </p:cNvSpPr>
                <p:nvPr/>
              </p:nvSpPr>
              <p:spPr bwMode="auto">
                <a:xfrm>
                  <a:off x="39" y="914"/>
                  <a:ext cx="141" cy="131"/>
                </a:xfrm>
                <a:custGeom>
                  <a:avLst/>
                  <a:gdLst>
                    <a:gd name="T0" fmla="*/ 4 w 141"/>
                    <a:gd name="T1" fmla="*/ 131 h 131"/>
                    <a:gd name="T2" fmla="*/ 0 w 141"/>
                    <a:gd name="T3" fmla="*/ 131 h 131"/>
                    <a:gd name="T4" fmla="*/ 139 w 141"/>
                    <a:gd name="T5" fmla="*/ 0 h 131"/>
                    <a:gd name="T6" fmla="*/ 141 w 141"/>
                    <a:gd name="T7" fmla="*/ 0 h 131"/>
                    <a:gd name="T8" fmla="*/ 4 w 141"/>
                    <a:gd name="T9" fmla="*/ 131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1"/>
                      </a:moveTo>
                      <a:lnTo>
                        <a:pt x="0" y="131"/>
                      </a:lnTo>
                      <a:lnTo>
                        <a:pt x="139" y="0"/>
                      </a:lnTo>
                      <a:lnTo>
                        <a:pt x="141" y="0"/>
                      </a:lnTo>
                      <a:lnTo>
                        <a:pt x="4" y="131"/>
                      </a:lnTo>
                      <a:close/>
                    </a:path>
                  </a:pathLst>
                </a:custGeom>
                <a:solidFill>
                  <a:srgbClr val="3F7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4" name="Freeform 416"/>
                <p:cNvSpPr>
                  <a:spLocks/>
                </p:cNvSpPr>
                <p:nvPr/>
              </p:nvSpPr>
              <p:spPr bwMode="auto">
                <a:xfrm>
                  <a:off x="32" y="914"/>
                  <a:ext cx="146" cy="132"/>
                </a:xfrm>
                <a:custGeom>
                  <a:avLst/>
                  <a:gdLst>
                    <a:gd name="T0" fmla="*/ 7 w 146"/>
                    <a:gd name="T1" fmla="*/ 131 h 132"/>
                    <a:gd name="T2" fmla="*/ 0 w 146"/>
                    <a:gd name="T3" fmla="*/ 132 h 132"/>
                    <a:gd name="T4" fmla="*/ 137 w 146"/>
                    <a:gd name="T5" fmla="*/ 2 h 132"/>
                    <a:gd name="T6" fmla="*/ 146 w 146"/>
                    <a:gd name="T7" fmla="*/ 0 h 132"/>
                    <a:gd name="T8" fmla="*/ 7 w 146"/>
                    <a:gd name="T9" fmla="*/ 131 h 132"/>
                    <a:gd name="T10" fmla="*/ 0 60000 65536"/>
                    <a:gd name="T11" fmla="*/ 0 60000 65536"/>
                    <a:gd name="T12" fmla="*/ 0 60000 65536"/>
                    <a:gd name="T13" fmla="*/ 0 60000 65536"/>
                    <a:gd name="T14" fmla="*/ 0 60000 65536"/>
                    <a:gd name="T15" fmla="*/ 0 w 146"/>
                    <a:gd name="T16" fmla="*/ 0 h 132"/>
                    <a:gd name="T17" fmla="*/ 146 w 146"/>
                    <a:gd name="T18" fmla="*/ 132 h 132"/>
                  </a:gdLst>
                  <a:ahLst/>
                  <a:cxnLst>
                    <a:cxn ang="T10">
                      <a:pos x="T0" y="T1"/>
                    </a:cxn>
                    <a:cxn ang="T11">
                      <a:pos x="T2" y="T3"/>
                    </a:cxn>
                    <a:cxn ang="T12">
                      <a:pos x="T4" y="T5"/>
                    </a:cxn>
                    <a:cxn ang="T13">
                      <a:pos x="T6" y="T7"/>
                    </a:cxn>
                    <a:cxn ang="T14">
                      <a:pos x="T8" y="T9"/>
                    </a:cxn>
                  </a:cxnLst>
                  <a:rect l="T15" t="T16" r="T17" b="T18"/>
                  <a:pathLst>
                    <a:path w="146" h="132">
                      <a:moveTo>
                        <a:pt x="7" y="131"/>
                      </a:moveTo>
                      <a:lnTo>
                        <a:pt x="0" y="132"/>
                      </a:lnTo>
                      <a:lnTo>
                        <a:pt x="137" y="2"/>
                      </a:lnTo>
                      <a:lnTo>
                        <a:pt x="146" y="0"/>
                      </a:lnTo>
                      <a:lnTo>
                        <a:pt x="7"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5" name="Line 417"/>
                <p:cNvSpPr>
                  <a:spLocks noChangeShapeType="1"/>
                </p:cNvSpPr>
                <p:nvPr/>
              </p:nvSpPr>
              <p:spPr bwMode="auto">
                <a:xfrm flipV="1">
                  <a:off x="39" y="914"/>
                  <a:ext cx="139" cy="131"/>
                </a:xfrm>
                <a:prstGeom prst="line">
                  <a:avLst/>
                </a:prstGeom>
                <a:noFill/>
                <a:ln w="1588">
                  <a:solidFill>
                    <a:srgbClr val="408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66" name="Freeform 418"/>
                <p:cNvSpPr>
                  <a:spLocks/>
                </p:cNvSpPr>
                <p:nvPr/>
              </p:nvSpPr>
              <p:spPr bwMode="auto">
                <a:xfrm>
                  <a:off x="35" y="914"/>
                  <a:ext cx="143" cy="131"/>
                </a:xfrm>
                <a:custGeom>
                  <a:avLst/>
                  <a:gdLst>
                    <a:gd name="T0" fmla="*/ 4 w 143"/>
                    <a:gd name="T1" fmla="*/ 131 h 131"/>
                    <a:gd name="T2" fmla="*/ 0 w 143"/>
                    <a:gd name="T3" fmla="*/ 131 h 131"/>
                    <a:gd name="T4" fmla="*/ 138 w 143"/>
                    <a:gd name="T5" fmla="*/ 0 h 131"/>
                    <a:gd name="T6" fmla="*/ 143 w 143"/>
                    <a:gd name="T7" fmla="*/ 0 h 131"/>
                    <a:gd name="T8" fmla="*/ 4 w 143"/>
                    <a:gd name="T9" fmla="*/ 131 h 131"/>
                    <a:gd name="T10" fmla="*/ 0 60000 65536"/>
                    <a:gd name="T11" fmla="*/ 0 60000 65536"/>
                    <a:gd name="T12" fmla="*/ 0 60000 65536"/>
                    <a:gd name="T13" fmla="*/ 0 60000 65536"/>
                    <a:gd name="T14" fmla="*/ 0 60000 65536"/>
                    <a:gd name="T15" fmla="*/ 0 w 143"/>
                    <a:gd name="T16" fmla="*/ 0 h 131"/>
                    <a:gd name="T17" fmla="*/ 143 w 143"/>
                    <a:gd name="T18" fmla="*/ 131 h 131"/>
                  </a:gdLst>
                  <a:ahLst/>
                  <a:cxnLst>
                    <a:cxn ang="T10">
                      <a:pos x="T0" y="T1"/>
                    </a:cxn>
                    <a:cxn ang="T11">
                      <a:pos x="T2" y="T3"/>
                    </a:cxn>
                    <a:cxn ang="T12">
                      <a:pos x="T4" y="T5"/>
                    </a:cxn>
                    <a:cxn ang="T13">
                      <a:pos x="T6" y="T7"/>
                    </a:cxn>
                    <a:cxn ang="T14">
                      <a:pos x="T8" y="T9"/>
                    </a:cxn>
                  </a:cxnLst>
                  <a:rect l="T15" t="T16" r="T17" b="T18"/>
                  <a:pathLst>
                    <a:path w="143" h="131">
                      <a:moveTo>
                        <a:pt x="4" y="131"/>
                      </a:moveTo>
                      <a:lnTo>
                        <a:pt x="0" y="131"/>
                      </a:lnTo>
                      <a:lnTo>
                        <a:pt x="138" y="0"/>
                      </a:lnTo>
                      <a:lnTo>
                        <a:pt x="143" y="0"/>
                      </a:lnTo>
                      <a:lnTo>
                        <a:pt x="4" y="131"/>
                      </a:lnTo>
                      <a:close/>
                    </a:path>
                  </a:pathLst>
                </a:custGeom>
                <a:solidFill>
                  <a:srgbClr val="408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7" name="Freeform 419"/>
                <p:cNvSpPr>
                  <a:spLocks/>
                </p:cNvSpPr>
                <p:nvPr/>
              </p:nvSpPr>
              <p:spPr bwMode="auto">
                <a:xfrm>
                  <a:off x="32" y="914"/>
                  <a:ext cx="141" cy="132"/>
                </a:xfrm>
                <a:custGeom>
                  <a:avLst/>
                  <a:gdLst>
                    <a:gd name="T0" fmla="*/ 3 w 141"/>
                    <a:gd name="T1" fmla="*/ 131 h 132"/>
                    <a:gd name="T2" fmla="*/ 0 w 141"/>
                    <a:gd name="T3" fmla="*/ 132 h 132"/>
                    <a:gd name="T4" fmla="*/ 137 w 141"/>
                    <a:gd name="T5" fmla="*/ 2 h 132"/>
                    <a:gd name="T6" fmla="*/ 141 w 141"/>
                    <a:gd name="T7" fmla="*/ 0 h 132"/>
                    <a:gd name="T8" fmla="*/ 3 w 141"/>
                    <a:gd name="T9" fmla="*/ 131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3" y="131"/>
                      </a:moveTo>
                      <a:lnTo>
                        <a:pt x="0" y="132"/>
                      </a:lnTo>
                      <a:lnTo>
                        <a:pt x="137" y="2"/>
                      </a:lnTo>
                      <a:lnTo>
                        <a:pt x="141" y="0"/>
                      </a:lnTo>
                      <a:lnTo>
                        <a:pt x="3" y="131"/>
                      </a:lnTo>
                      <a:close/>
                    </a:path>
                  </a:pathLst>
                </a:custGeom>
                <a:solidFill>
                  <a:srgbClr val="438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8" name="Freeform 420"/>
                <p:cNvSpPr>
                  <a:spLocks/>
                </p:cNvSpPr>
                <p:nvPr/>
              </p:nvSpPr>
              <p:spPr bwMode="auto">
                <a:xfrm>
                  <a:off x="28" y="916"/>
                  <a:ext cx="141" cy="131"/>
                </a:xfrm>
                <a:custGeom>
                  <a:avLst/>
                  <a:gdLst>
                    <a:gd name="T0" fmla="*/ 4 w 141"/>
                    <a:gd name="T1" fmla="*/ 130 h 131"/>
                    <a:gd name="T2" fmla="*/ 0 w 141"/>
                    <a:gd name="T3" fmla="*/ 131 h 131"/>
                    <a:gd name="T4" fmla="*/ 138 w 141"/>
                    <a:gd name="T5" fmla="*/ 1 h 131"/>
                    <a:gd name="T6" fmla="*/ 141 w 141"/>
                    <a:gd name="T7" fmla="*/ 0 h 131"/>
                    <a:gd name="T8" fmla="*/ 4 w 141"/>
                    <a:gd name="T9" fmla="*/ 130 h 131"/>
                    <a:gd name="T10" fmla="*/ 0 60000 65536"/>
                    <a:gd name="T11" fmla="*/ 0 60000 65536"/>
                    <a:gd name="T12" fmla="*/ 0 60000 65536"/>
                    <a:gd name="T13" fmla="*/ 0 60000 65536"/>
                    <a:gd name="T14" fmla="*/ 0 60000 65536"/>
                    <a:gd name="T15" fmla="*/ 0 w 141"/>
                    <a:gd name="T16" fmla="*/ 0 h 131"/>
                    <a:gd name="T17" fmla="*/ 141 w 141"/>
                    <a:gd name="T18" fmla="*/ 131 h 131"/>
                  </a:gdLst>
                  <a:ahLst/>
                  <a:cxnLst>
                    <a:cxn ang="T10">
                      <a:pos x="T0" y="T1"/>
                    </a:cxn>
                    <a:cxn ang="T11">
                      <a:pos x="T2" y="T3"/>
                    </a:cxn>
                    <a:cxn ang="T12">
                      <a:pos x="T4" y="T5"/>
                    </a:cxn>
                    <a:cxn ang="T13">
                      <a:pos x="T6" y="T7"/>
                    </a:cxn>
                    <a:cxn ang="T14">
                      <a:pos x="T8" y="T9"/>
                    </a:cxn>
                  </a:cxnLst>
                  <a:rect l="T15" t="T16" r="T17" b="T18"/>
                  <a:pathLst>
                    <a:path w="141" h="131">
                      <a:moveTo>
                        <a:pt x="4" y="130"/>
                      </a:moveTo>
                      <a:lnTo>
                        <a:pt x="0" y="131"/>
                      </a:lnTo>
                      <a:lnTo>
                        <a:pt x="138" y="1"/>
                      </a:lnTo>
                      <a:lnTo>
                        <a:pt x="141" y="0"/>
                      </a:lnTo>
                      <a:lnTo>
                        <a:pt x="4" y="130"/>
                      </a:lnTo>
                      <a:close/>
                    </a:path>
                  </a:pathLst>
                </a:custGeom>
                <a:solidFill>
                  <a:srgbClr val="478D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9" name="Line 421"/>
                <p:cNvSpPr>
                  <a:spLocks noChangeShapeType="1"/>
                </p:cNvSpPr>
                <p:nvPr/>
              </p:nvSpPr>
              <p:spPr bwMode="auto">
                <a:xfrm flipV="1">
                  <a:off x="32" y="916"/>
                  <a:ext cx="137" cy="130"/>
                </a:xfrm>
                <a:prstGeom prst="line">
                  <a:avLst/>
                </a:prstGeom>
                <a:noFill/>
                <a:ln w="1588">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70" name="Freeform 422"/>
                <p:cNvSpPr>
                  <a:spLocks/>
                </p:cNvSpPr>
                <p:nvPr/>
              </p:nvSpPr>
              <p:spPr bwMode="auto">
                <a:xfrm>
                  <a:off x="7" y="1304"/>
                  <a:ext cx="144" cy="136"/>
                </a:xfrm>
                <a:custGeom>
                  <a:avLst/>
                  <a:gdLst>
                    <a:gd name="T0" fmla="*/ 6 w 144"/>
                    <a:gd name="T1" fmla="*/ 130 h 136"/>
                    <a:gd name="T2" fmla="*/ 0 w 144"/>
                    <a:gd name="T3" fmla="*/ 136 h 136"/>
                    <a:gd name="T4" fmla="*/ 137 w 144"/>
                    <a:gd name="T5" fmla="*/ 6 h 136"/>
                    <a:gd name="T6" fmla="*/ 144 w 144"/>
                    <a:gd name="T7" fmla="*/ 0 h 136"/>
                    <a:gd name="T8" fmla="*/ 6 w 144"/>
                    <a:gd name="T9" fmla="*/ 130 h 136"/>
                    <a:gd name="T10" fmla="*/ 0 60000 65536"/>
                    <a:gd name="T11" fmla="*/ 0 60000 65536"/>
                    <a:gd name="T12" fmla="*/ 0 60000 65536"/>
                    <a:gd name="T13" fmla="*/ 0 60000 65536"/>
                    <a:gd name="T14" fmla="*/ 0 60000 65536"/>
                    <a:gd name="T15" fmla="*/ 0 w 144"/>
                    <a:gd name="T16" fmla="*/ 0 h 136"/>
                    <a:gd name="T17" fmla="*/ 144 w 144"/>
                    <a:gd name="T18" fmla="*/ 136 h 136"/>
                  </a:gdLst>
                  <a:ahLst/>
                  <a:cxnLst>
                    <a:cxn ang="T10">
                      <a:pos x="T0" y="T1"/>
                    </a:cxn>
                    <a:cxn ang="T11">
                      <a:pos x="T2" y="T3"/>
                    </a:cxn>
                    <a:cxn ang="T12">
                      <a:pos x="T4" y="T5"/>
                    </a:cxn>
                    <a:cxn ang="T13">
                      <a:pos x="T6" y="T7"/>
                    </a:cxn>
                    <a:cxn ang="T14">
                      <a:pos x="T8" y="T9"/>
                    </a:cxn>
                  </a:cxnLst>
                  <a:rect l="T15" t="T16" r="T17" b="T18"/>
                  <a:pathLst>
                    <a:path w="144" h="136">
                      <a:moveTo>
                        <a:pt x="6" y="130"/>
                      </a:moveTo>
                      <a:lnTo>
                        <a:pt x="0" y="136"/>
                      </a:lnTo>
                      <a:lnTo>
                        <a:pt x="137" y="6"/>
                      </a:lnTo>
                      <a:lnTo>
                        <a:pt x="144" y="0"/>
                      </a:lnTo>
                      <a:lnTo>
                        <a:pt x="6" y="130"/>
                      </a:lnTo>
                      <a:close/>
                    </a:path>
                  </a:pathLst>
                </a:custGeom>
                <a:solidFill>
                  <a:srgbClr val="52A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71" name="Line 423"/>
                <p:cNvSpPr>
                  <a:spLocks noChangeShapeType="1"/>
                </p:cNvSpPr>
                <p:nvPr/>
              </p:nvSpPr>
              <p:spPr bwMode="auto">
                <a:xfrm flipV="1">
                  <a:off x="13" y="1304"/>
                  <a:ext cx="138" cy="130"/>
                </a:xfrm>
                <a:prstGeom prst="line">
                  <a:avLst/>
                </a:prstGeom>
                <a:noFill/>
                <a:ln w="1588">
                  <a:solidFill>
                    <a:srgbClr val="52A3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72" name="Freeform 424"/>
                <p:cNvSpPr>
                  <a:spLocks/>
                </p:cNvSpPr>
                <p:nvPr/>
              </p:nvSpPr>
              <p:spPr bwMode="auto">
                <a:xfrm>
                  <a:off x="2" y="1310"/>
                  <a:ext cx="142" cy="134"/>
                </a:xfrm>
                <a:custGeom>
                  <a:avLst/>
                  <a:gdLst>
                    <a:gd name="T0" fmla="*/ 5 w 142"/>
                    <a:gd name="T1" fmla="*/ 130 h 134"/>
                    <a:gd name="T2" fmla="*/ 0 w 142"/>
                    <a:gd name="T3" fmla="*/ 134 h 134"/>
                    <a:gd name="T4" fmla="*/ 137 w 142"/>
                    <a:gd name="T5" fmla="*/ 4 h 134"/>
                    <a:gd name="T6" fmla="*/ 142 w 142"/>
                    <a:gd name="T7" fmla="*/ 0 h 134"/>
                    <a:gd name="T8" fmla="*/ 5 w 142"/>
                    <a:gd name="T9" fmla="*/ 130 h 134"/>
                    <a:gd name="T10" fmla="*/ 0 60000 65536"/>
                    <a:gd name="T11" fmla="*/ 0 60000 65536"/>
                    <a:gd name="T12" fmla="*/ 0 60000 65536"/>
                    <a:gd name="T13" fmla="*/ 0 60000 65536"/>
                    <a:gd name="T14" fmla="*/ 0 60000 65536"/>
                    <a:gd name="T15" fmla="*/ 0 w 142"/>
                    <a:gd name="T16" fmla="*/ 0 h 134"/>
                    <a:gd name="T17" fmla="*/ 142 w 142"/>
                    <a:gd name="T18" fmla="*/ 134 h 134"/>
                  </a:gdLst>
                  <a:ahLst/>
                  <a:cxnLst>
                    <a:cxn ang="T10">
                      <a:pos x="T0" y="T1"/>
                    </a:cxn>
                    <a:cxn ang="T11">
                      <a:pos x="T2" y="T3"/>
                    </a:cxn>
                    <a:cxn ang="T12">
                      <a:pos x="T4" y="T5"/>
                    </a:cxn>
                    <a:cxn ang="T13">
                      <a:pos x="T6" y="T7"/>
                    </a:cxn>
                    <a:cxn ang="T14">
                      <a:pos x="T8" y="T9"/>
                    </a:cxn>
                  </a:cxnLst>
                  <a:rect l="T15" t="T16" r="T17" b="T18"/>
                  <a:pathLst>
                    <a:path w="142" h="134">
                      <a:moveTo>
                        <a:pt x="5" y="130"/>
                      </a:moveTo>
                      <a:lnTo>
                        <a:pt x="0" y="134"/>
                      </a:lnTo>
                      <a:lnTo>
                        <a:pt x="137" y="4"/>
                      </a:lnTo>
                      <a:lnTo>
                        <a:pt x="142" y="0"/>
                      </a:lnTo>
                      <a:lnTo>
                        <a:pt x="5" y="130"/>
                      </a:lnTo>
                      <a:close/>
                    </a:path>
                  </a:pathLst>
                </a:custGeom>
                <a:solidFill>
                  <a:srgbClr val="509F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73" name="Line 425"/>
                <p:cNvSpPr>
                  <a:spLocks noChangeShapeType="1"/>
                </p:cNvSpPr>
                <p:nvPr/>
              </p:nvSpPr>
              <p:spPr bwMode="auto">
                <a:xfrm flipV="1">
                  <a:off x="7" y="1310"/>
                  <a:ext cx="137" cy="130"/>
                </a:xfrm>
                <a:prstGeom prst="line">
                  <a:avLst/>
                </a:prstGeom>
                <a:noFill/>
                <a:ln w="1588">
                  <a:solidFill>
                    <a:srgbClr val="509F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74" name="Freeform 426"/>
                <p:cNvSpPr>
                  <a:spLocks/>
                </p:cNvSpPr>
                <p:nvPr/>
              </p:nvSpPr>
              <p:spPr bwMode="auto">
                <a:xfrm>
                  <a:off x="2031" y="1259"/>
                  <a:ext cx="146" cy="184"/>
                </a:xfrm>
                <a:custGeom>
                  <a:avLst/>
                  <a:gdLst>
                    <a:gd name="T0" fmla="*/ 9 w 146"/>
                    <a:gd name="T1" fmla="*/ 184 h 184"/>
                    <a:gd name="T2" fmla="*/ 0 w 146"/>
                    <a:gd name="T3" fmla="*/ 131 h 184"/>
                    <a:gd name="T4" fmla="*/ 138 w 146"/>
                    <a:gd name="T5" fmla="*/ 0 h 184"/>
                    <a:gd name="T6" fmla="*/ 146 w 146"/>
                    <a:gd name="T7" fmla="*/ 53 h 184"/>
                    <a:gd name="T8" fmla="*/ 9 w 146"/>
                    <a:gd name="T9" fmla="*/ 184 h 184"/>
                    <a:gd name="T10" fmla="*/ 0 60000 65536"/>
                    <a:gd name="T11" fmla="*/ 0 60000 65536"/>
                    <a:gd name="T12" fmla="*/ 0 60000 65536"/>
                    <a:gd name="T13" fmla="*/ 0 60000 65536"/>
                    <a:gd name="T14" fmla="*/ 0 60000 65536"/>
                    <a:gd name="T15" fmla="*/ 0 w 146"/>
                    <a:gd name="T16" fmla="*/ 0 h 184"/>
                    <a:gd name="T17" fmla="*/ 146 w 146"/>
                    <a:gd name="T18" fmla="*/ 184 h 184"/>
                  </a:gdLst>
                  <a:ahLst/>
                  <a:cxnLst>
                    <a:cxn ang="T10">
                      <a:pos x="T0" y="T1"/>
                    </a:cxn>
                    <a:cxn ang="T11">
                      <a:pos x="T2" y="T3"/>
                    </a:cxn>
                    <a:cxn ang="T12">
                      <a:pos x="T4" y="T5"/>
                    </a:cxn>
                    <a:cxn ang="T13">
                      <a:pos x="T6" y="T7"/>
                    </a:cxn>
                    <a:cxn ang="T14">
                      <a:pos x="T8" y="T9"/>
                    </a:cxn>
                  </a:cxnLst>
                  <a:rect l="T15" t="T16" r="T17" b="T18"/>
                  <a:pathLst>
                    <a:path w="146" h="184">
                      <a:moveTo>
                        <a:pt x="9" y="184"/>
                      </a:moveTo>
                      <a:lnTo>
                        <a:pt x="0" y="131"/>
                      </a:lnTo>
                      <a:lnTo>
                        <a:pt x="138" y="0"/>
                      </a:lnTo>
                      <a:lnTo>
                        <a:pt x="146" y="53"/>
                      </a:lnTo>
                      <a:lnTo>
                        <a:pt x="9" y="184"/>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75" name="Line 427"/>
                <p:cNvSpPr>
                  <a:spLocks noChangeShapeType="1"/>
                </p:cNvSpPr>
                <p:nvPr/>
              </p:nvSpPr>
              <p:spPr bwMode="auto">
                <a:xfrm flipV="1">
                  <a:off x="2040" y="1312"/>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76" name="Freeform 428"/>
                <p:cNvSpPr>
                  <a:spLocks/>
                </p:cNvSpPr>
                <p:nvPr/>
              </p:nvSpPr>
              <p:spPr bwMode="auto">
                <a:xfrm>
                  <a:off x="2027" y="1217"/>
                  <a:ext cx="142" cy="173"/>
                </a:xfrm>
                <a:custGeom>
                  <a:avLst/>
                  <a:gdLst>
                    <a:gd name="T0" fmla="*/ 4 w 142"/>
                    <a:gd name="T1" fmla="*/ 173 h 173"/>
                    <a:gd name="T2" fmla="*/ 0 w 142"/>
                    <a:gd name="T3" fmla="*/ 131 h 173"/>
                    <a:gd name="T4" fmla="*/ 137 w 142"/>
                    <a:gd name="T5" fmla="*/ 0 h 173"/>
                    <a:gd name="T6" fmla="*/ 142 w 142"/>
                    <a:gd name="T7" fmla="*/ 42 h 173"/>
                    <a:gd name="T8" fmla="*/ 4 w 142"/>
                    <a:gd name="T9" fmla="*/ 173 h 173"/>
                    <a:gd name="T10" fmla="*/ 0 60000 65536"/>
                    <a:gd name="T11" fmla="*/ 0 60000 65536"/>
                    <a:gd name="T12" fmla="*/ 0 60000 65536"/>
                    <a:gd name="T13" fmla="*/ 0 60000 65536"/>
                    <a:gd name="T14" fmla="*/ 0 60000 65536"/>
                    <a:gd name="T15" fmla="*/ 0 w 142"/>
                    <a:gd name="T16" fmla="*/ 0 h 173"/>
                    <a:gd name="T17" fmla="*/ 142 w 142"/>
                    <a:gd name="T18" fmla="*/ 173 h 173"/>
                  </a:gdLst>
                  <a:ahLst/>
                  <a:cxnLst>
                    <a:cxn ang="T10">
                      <a:pos x="T0" y="T1"/>
                    </a:cxn>
                    <a:cxn ang="T11">
                      <a:pos x="T2" y="T3"/>
                    </a:cxn>
                    <a:cxn ang="T12">
                      <a:pos x="T4" y="T5"/>
                    </a:cxn>
                    <a:cxn ang="T13">
                      <a:pos x="T6" y="T7"/>
                    </a:cxn>
                    <a:cxn ang="T14">
                      <a:pos x="T8" y="T9"/>
                    </a:cxn>
                  </a:cxnLst>
                  <a:rect l="T15" t="T16" r="T17" b="T18"/>
                  <a:pathLst>
                    <a:path w="142" h="173">
                      <a:moveTo>
                        <a:pt x="4" y="173"/>
                      </a:moveTo>
                      <a:lnTo>
                        <a:pt x="0" y="131"/>
                      </a:lnTo>
                      <a:lnTo>
                        <a:pt x="137" y="0"/>
                      </a:lnTo>
                      <a:lnTo>
                        <a:pt x="142" y="42"/>
                      </a:lnTo>
                      <a:lnTo>
                        <a:pt x="4" y="173"/>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77" name="Line 429"/>
                <p:cNvSpPr>
                  <a:spLocks noChangeShapeType="1"/>
                </p:cNvSpPr>
                <p:nvPr/>
              </p:nvSpPr>
              <p:spPr bwMode="auto">
                <a:xfrm flipV="1">
                  <a:off x="2031" y="1259"/>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78" name="Freeform 430"/>
                <p:cNvSpPr>
                  <a:spLocks/>
                </p:cNvSpPr>
                <p:nvPr/>
              </p:nvSpPr>
              <p:spPr bwMode="auto">
                <a:xfrm>
                  <a:off x="2025" y="1199"/>
                  <a:ext cx="139" cy="149"/>
                </a:xfrm>
                <a:custGeom>
                  <a:avLst/>
                  <a:gdLst>
                    <a:gd name="T0" fmla="*/ 2 w 139"/>
                    <a:gd name="T1" fmla="*/ 149 h 149"/>
                    <a:gd name="T2" fmla="*/ 0 w 139"/>
                    <a:gd name="T3" fmla="*/ 131 h 149"/>
                    <a:gd name="T4" fmla="*/ 138 w 139"/>
                    <a:gd name="T5" fmla="*/ 0 h 149"/>
                    <a:gd name="T6" fmla="*/ 139 w 139"/>
                    <a:gd name="T7" fmla="*/ 18 h 149"/>
                    <a:gd name="T8" fmla="*/ 2 w 139"/>
                    <a:gd name="T9" fmla="*/ 149 h 149"/>
                    <a:gd name="T10" fmla="*/ 0 60000 65536"/>
                    <a:gd name="T11" fmla="*/ 0 60000 65536"/>
                    <a:gd name="T12" fmla="*/ 0 60000 65536"/>
                    <a:gd name="T13" fmla="*/ 0 60000 65536"/>
                    <a:gd name="T14" fmla="*/ 0 60000 65536"/>
                    <a:gd name="T15" fmla="*/ 0 w 139"/>
                    <a:gd name="T16" fmla="*/ 0 h 149"/>
                    <a:gd name="T17" fmla="*/ 139 w 139"/>
                    <a:gd name="T18" fmla="*/ 149 h 149"/>
                  </a:gdLst>
                  <a:ahLst/>
                  <a:cxnLst>
                    <a:cxn ang="T10">
                      <a:pos x="T0" y="T1"/>
                    </a:cxn>
                    <a:cxn ang="T11">
                      <a:pos x="T2" y="T3"/>
                    </a:cxn>
                    <a:cxn ang="T12">
                      <a:pos x="T4" y="T5"/>
                    </a:cxn>
                    <a:cxn ang="T13">
                      <a:pos x="T6" y="T7"/>
                    </a:cxn>
                    <a:cxn ang="T14">
                      <a:pos x="T8" y="T9"/>
                    </a:cxn>
                  </a:cxnLst>
                  <a:rect l="T15" t="T16" r="T17" b="T18"/>
                  <a:pathLst>
                    <a:path w="139" h="149">
                      <a:moveTo>
                        <a:pt x="2" y="149"/>
                      </a:moveTo>
                      <a:lnTo>
                        <a:pt x="0" y="131"/>
                      </a:lnTo>
                      <a:lnTo>
                        <a:pt x="138" y="0"/>
                      </a:lnTo>
                      <a:lnTo>
                        <a:pt x="139" y="18"/>
                      </a:lnTo>
                      <a:lnTo>
                        <a:pt x="2" y="14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79" name="Line 431"/>
                <p:cNvSpPr>
                  <a:spLocks noChangeShapeType="1"/>
                </p:cNvSpPr>
                <p:nvPr/>
              </p:nvSpPr>
              <p:spPr bwMode="auto">
                <a:xfrm flipV="1">
                  <a:off x="2027" y="1217"/>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80" name="Freeform 432"/>
                <p:cNvSpPr>
                  <a:spLocks/>
                </p:cNvSpPr>
                <p:nvPr/>
              </p:nvSpPr>
              <p:spPr bwMode="auto">
                <a:xfrm>
                  <a:off x="2025" y="1185"/>
                  <a:ext cx="138" cy="145"/>
                </a:xfrm>
                <a:custGeom>
                  <a:avLst/>
                  <a:gdLst>
                    <a:gd name="T0" fmla="*/ 0 w 138"/>
                    <a:gd name="T1" fmla="*/ 145 h 145"/>
                    <a:gd name="T2" fmla="*/ 0 w 138"/>
                    <a:gd name="T3" fmla="*/ 131 h 145"/>
                    <a:gd name="T4" fmla="*/ 138 w 138"/>
                    <a:gd name="T5" fmla="*/ 0 h 145"/>
                    <a:gd name="T6" fmla="*/ 138 w 138"/>
                    <a:gd name="T7" fmla="*/ 14 h 145"/>
                    <a:gd name="T8" fmla="*/ 0 w 138"/>
                    <a:gd name="T9" fmla="*/ 145 h 145"/>
                    <a:gd name="T10" fmla="*/ 0 60000 65536"/>
                    <a:gd name="T11" fmla="*/ 0 60000 65536"/>
                    <a:gd name="T12" fmla="*/ 0 60000 65536"/>
                    <a:gd name="T13" fmla="*/ 0 60000 65536"/>
                    <a:gd name="T14" fmla="*/ 0 60000 65536"/>
                    <a:gd name="T15" fmla="*/ 0 w 138"/>
                    <a:gd name="T16" fmla="*/ 0 h 145"/>
                    <a:gd name="T17" fmla="*/ 138 w 138"/>
                    <a:gd name="T18" fmla="*/ 145 h 145"/>
                  </a:gdLst>
                  <a:ahLst/>
                  <a:cxnLst>
                    <a:cxn ang="T10">
                      <a:pos x="T0" y="T1"/>
                    </a:cxn>
                    <a:cxn ang="T11">
                      <a:pos x="T2" y="T3"/>
                    </a:cxn>
                    <a:cxn ang="T12">
                      <a:pos x="T4" y="T5"/>
                    </a:cxn>
                    <a:cxn ang="T13">
                      <a:pos x="T6" y="T7"/>
                    </a:cxn>
                    <a:cxn ang="T14">
                      <a:pos x="T8" y="T9"/>
                    </a:cxn>
                  </a:cxnLst>
                  <a:rect l="T15" t="T16" r="T17" b="T18"/>
                  <a:pathLst>
                    <a:path w="138" h="145">
                      <a:moveTo>
                        <a:pt x="0" y="145"/>
                      </a:moveTo>
                      <a:lnTo>
                        <a:pt x="0" y="131"/>
                      </a:lnTo>
                      <a:lnTo>
                        <a:pt x="138" y="0"/>
                      </a:lnTo>
                      <a:lnTo>
                        <a:pt x="138" y="14"/>
                      </a:lnTo>
                      <a:lnTo>
                        <a:pt x="0" y="145"/>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1" name="Line 433"/>
                <p:cNvSpPr>
                  <a:spLocks noChangeShapeType="1"/>
                </p:cNvSpPr>
                <p:nvPr/>
              </p:nvSpPr>
              <p:spPr bwMode="auto">
                <a:xfrm flipV="1">
                  <a:off x="2025" y="1199"/>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82" name="Freeform 434"/>
                <p:cNvSpPr>
                  <a:spLocks/>
                </p:cNvSpPr>
                <p:nvPr/>
              </p:nvSpPr>
              <p:spPr bwMode="auto">
                <a:xfrm>
                  <a:off x="2025" y="1169"/>
                  <a:ext cx="140" cy="147"/>
                </a:xfrm>
                <a:custGeom>
                  <a:avLst/>
                  <a:gdLst>
                    <a:gd name="T0" fmla="*/ 0 w 140"/>
                    <a:gd name="T1" fmla="*/ 147 h 147"/>
                    <a:gd name="T2" fmla="*/ 3 w 140"/>
                    <a:gd name="T3" fmla="*/ 131 h 147"/>
                    <a:gd name="T4" fmla="*/ 140 w 140"/>
                    <a:gd name="T5" fmla="*/ 0 h 147"/>
                    <a:gd name="T6" fmla="*/ 138 w 140"/>
                    <a:gd name="T7" fmla="*/ 16 h 147"/>
                    <a:gd name="T8" fmla="*/ 0 w 140"/>
                    <a:gd name="T9" fmla="*/ 147 h 147"/>
                    <a:gd name="T10" fmla="*/ 0 60000 65536"/>
                    <a:gd name="T11" fmla="*/ 0 60000 65536"/>
                    <a:gd name="T12" fmla="*/ 0 60000 65536"/>
                    <a:gd name="T13" fmla="*/ 0 60000 65536"/>
                    <a:gd name="T14" fmla="*/ 0 60000 65536"/>
                    <a:gd name="T15" fmla="*/ 0 w 140"/>
                    <a:gd name="T16" fmla="*/ 0 h 147"/>
                    <a:gd name="T17" fmla="*/ 140 w 140"/>
                    <a:gd name="T18" fmla="*/ 147 h 147"/>
                  </a:gdLst>
                  <a:ahLst/>
                  <a:cxnLst>
                    <a:cxn ang="T10">
                      <a:pos x="T0" y="T1"/>
                    </a:cxn>
                    <a:cxn ang="T11">
                      <a:pos x="T2" y="T3"/>
                    </a:cxn>
                    <a:cxn ang="T12">
                      <a:pos x="T4" y="T5"/>
                    </a:cxn>
                    <a:cxn ang="T13">
                      <a:pos x="T6" y="T7"/>
                    </a:cxn>
                    <a:cxn ang="T14">
                      <a:pos x="T8" y="T9"/>
                    </a:cxn>
                  </a:cxnLst>
                  <a:rect l="T15" t="T16" r="T17" b="T18"/>
                  <a:pathLst>
                    <a:path w="140" h="147">
                      <a:moveTo>
                        <a:pt x="0" y="147"/>
                      </a:moveTo>
                      <a:lnTo>
                        <a:pt x="3" y="131"/>
                      </a:lnTo>
                      <a:lnTo>
                        <a:pt x="140" y="0"/>
                      </a:lnTo>
                      <a:lnTo>
                        <a:pt x="138" y="16"/>
                      </a:lnTo>
                      <a:lnTo>
                        <a:pt x="0" y="147"/>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3" name="Line 435"/>
                <p:cNvSpPr>
                  <a:spLocks noChangeShapeType="1"/>
                </p:cNvSpPr>
                <p:nvPr/>
              </p:nvSpPr>
              <p:spPr bwMode="auto">
                <a:xfrm flipV="1">
                  <a:off x="2025" y="1185"/>
                  <a:ext cx="138"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84" name="Freeform 436"/>
                <p:cNvSpPr>
                  <a:spLocks/>
                </p:cNvSpPr>
                <p:nvPr/>
              </p:nvSpPr>
              <p:spPr bwMode="auto">
                <a:xfrm>
                  <a:off x="2028" y="1153"/>
                  <a:ext cx="141" cy="147"/>
                </a:xfrm>
                <a:custGeom>
                  <a:avLst/>
                  <a:gdLst>
                    <a:gd name="T0" fmla="*/ 0 w 141"/>
                    <a:gd name="T1" fmla="*/ 147 h 147"/>
                    <a:gd name="T2" fmla="*/ 4 w 141"/>
                    <a:gd name="T3" fmla="*/ 131 h 147"/>
                    <a:gd name="T4" fmla="*/ 141 w 141"/>
                    <a:gd name="T5" fmla="*/ 0 h 147"/>
                    <a:gd name="T6" fmla="*/ 137 w 141"/>
                    <a:gd name="T7" fmla="*/ 16 h 147"/>
                    <a:gd name="T8" fmla="*/ 0 w 141"/>
                    <a:gd name="T9" fmla="*/ 147 h 147"/>
                    <a:gd name="T10" fmla="*/ 0 60000 65536"/>
                    <a:gd name="T11" fmla="*/ 0 60000 65536"/>
                    <a:gd name="T12" fmla="*/ 0 60000 65536"/>
                    <a:gd name="T13" fmla="*/ 0 60000 65536"/>
                    <a:gd name="T14" fmla="*/ 0 60000 65536"/>
                    <a:gd name="T15" fmla="*/ 0 w 141"/>
                    <a:gd name="T16" fmla="*/ 0 h 147"/>
                    <a:gd name="T17" fmla="*/ 141 w 141"/>
                    <a:gd name="T18" fmla="*/ 147 h 147"/>
                  </a:gdLst>
                  <a:ahLst/>
                  <a:cxnLst>
                    <a:cxn ang="T10">
                      <a:pos x="T0" y="T1"/>
                    </a:cxn>
                    <a:cxn ang="T11">
                      <a:pos x="T2" y="T3"/>
                    </a:cxn>
                    <a:cxn ang="T12">
                      <a:pos x="T4" y="T5"/>
                    </a:cxn>
                    <a:cxn ang="T13">
                      <a:pos x="T6" y="T7"/>
                    </a:cxn>
                    <a:cxn ang="T14">
                      <a:pos x="T8" y="T9"/>
                    </a:cxn>
                  </a:cxnLst>
                  <a:rect l="T15" t="T16" r="T17" b="T18"/>
                  <a:pathLst>
                    <a:path w="141" h="147">
                      <a:moveTo>
                        <a:pt x="0" y="147"/>
                      </a:moveTo>
                      <a:lnTo>
                        <a:pt x="4" y="131"/>
                      </a:lnTo>
                      <a:lnTo>
                        <a:pt x="141" y="0"/>
                      </a:lnTo>
                      <a:lnTo>
                        <a:pt x="137" y="16"/>
                      </a:lnTo>
                      <a:lnTo>
                        <a:pt x="0" y="147"/>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5" name="Line 437"/>
                <p:cNvSpPr>
                  <a:spLocks noChangeShapeType="1"/>
                </p:cNvSpPr>
                <p:nvPr/>
              </p:nvSpPr>
              <p:spPr bwMode="auto">
                <a:xfrm flipV="1">
                  <a:off x="2028" y="1169"/>
                  <a:ext cx="137" cy="131"/>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86" name="Freeform 438"/>
                <p:cNvSpPr>
                  <a:spLocks/>
                </p:cNvSpPr>
                <p:nvPr/>
              </p:nvSpPr>
              <p:spPr bwMode="auto">
                <a:xfrm>
                  <a:off x="2028" y="1161"/>
                  <a:ext cx="138" cy="139"/>
                </a:xfrm>
                <a:custGeom>
                  <a:avLst/>
                  <a:gdLst>
                    <a:gd name="T0" fmla="*/ 0 w 138"/>
                    <a:gd name="T1" fmla="*/ 139 h 139"/>
                    <a:gd name="T2" fmla="*/ 1 w 138"/>
                    <a:gd name="T3" fmla="*/ 130 h 139"/>
                    <a:gd name="T4" fmla="*/ 138 w 138"/>
                    <a:gd name="T5" fmla="*/ 0 h 139"/>
                    <a:gd name="T6" fmla="*/ 137 w 138"/>
                    <a:gd name="T7" fmla="*/ 8 h 139"/>
                    <a:gd name="T8" fmla="*/ 0 w 138"/>
                    <a:gd name="T9" fmla="*/ 139 h 139"/>
                    <a:gd name="T10" fmla="*/ 0 60000 65536"/>
                    <a:gd name="T11" fmla="*/ 0 60000 65536"/>
                    <a:gd name="T12" fmla="*/ 0 60000 65536"/>
                    <a:gd name="T13" fmla="*/ 0 60000 65536"/>
                    <a:gd name="T14" fmla="*/ 0 60000 65536"/>
                    <a:gd name="T15" fmla="*/ 0 w 138"/>
                    <a:gd name="T16" fmla="*/ 0 h 139"/>
                    <a:gd name="T17" fmla="*/ 138 w 138"/>
                    <a:gd name="T18" fmla="*/ 139 h 139"/>
                  </a:gdLst>
                  <a:ahLst/>
                  <a:cxnLst>
                    <a:cxn ang="T10">
                      <a:pos x="T0" y="T1"/>
                    </a:cxn>
                    <a:cxn ang="T11">
                      <a:pos x="T2" y="T3"/>
                    </a:cxn>
                    <a:cxn ang="T12">
                      <a:pos x="T4" y="T5"/>
                    </a:cxn>
                    <a:cxn ang="T13">
                      <a:pos x="T6" y="T7"/>
                    </a:cxn>
                    <a:cxn ang="T14">
                      <a:pos x="T8" y="T9"/>
                    </a:cxn>
                  </a:cxnLst>
                  <a:rect l="T15" t="T16" r="T17" b="T18"/>
                  <a:pathLst>
                    <a:path w="138" h="139">
                      <a:moveTo>
                        <a:pt x="0" y="139"/>
                      </a:moveTo>
                      <a:lnTo>
                        <a:pt x="1" y="130"/>
                      </a:lnTo>
                      <a:lnTo>
                        <a:pt x="138" y="0"/>
                      </a:lnTo>
                      <a:lnTo>
                        <a:pt x="137" y="8"/>
                      </a:lnTo>
                      <a:lnTo>
                        <a:pt x="0" y="139"/>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7" name="Freeform 439"/>
                <p:cNvSpPr>
                  <a:spLocks/>
                </p:cNvSpPr>
                <p:nvPr/>
              </p:nvSpPr>
              <p:spPr bwMode="auto">
                <a:xfrm>
                  <a:off x="2029" y="1153"/>
                  <a:ext cx="140" cy="138"/>
                </a:xfrm>
                <a:custGeom>
                  <a:avLst/>
                  <a:gdLst>
                    <a:gd name="T0" fmla="*/ 0 w 140"/>
                    <a:gd name="T1" fmla="*/ 138 h 138"/>
                    <a:gd name="T2" fmla="*/ 3 w 140"/>
                    <a:gd name="T3" fmla="*/ 131 h 138"/>
                    <a:gd name="T4" fmla="*/ 140 w 140"/>
                    <a:gd name="T5" fmla="*/ 0 h 138"/>
                    <a:gd name="T6" fmla="*/ 137 w 140"/>
                    <a:gd name="T7" fmla="*/ 8 h 138"/>
                    <a:gd name="T8" fmla="*/ 0 w 140"/>
                    <a:gd name="T9" fmla="*/ 138 h 138"/>
                    <a:gd name="T10" fmla="*/ 0 60000 65536"/>
                    <a:gd name="T11" fmla="*/ 0 60000 65536"/>
                    <a:gd name="T12" fmla="*/ 0 60000 65536"/>
                    <a:gd name="T13" fmla="*/ 0 60000 65536"/>
                    <a:gd name="T14" fmla="*/ 0 60000 65536"/>
                    <a:gd name="T15" fmla="*/ 0 w 140"/>
                    <a:gd name="T16" fmla="*/ 0 h 138"/>
                    <a:gd name="T17" fmla="*/ 140 w 140"/>
                    <a:gd name="T18" fmla="*/ 138 h 138"/>
                  </a:gdLst>
                  <a:ahLst/>
                  <a:cxnLst>
                    <a:cxn ang="T10">
                      <a:pos x="T0" y="T1"/>
                    </a:cxn>
                    <a:cxn ang="T11">
                      <a:pos x="T2" y="T3"/>
                    </a:cxn>
                    <a:cxn ang="T12">
                      <a:pos x="T4" y="T5"/>
                    </a:cxn>
                    <a:cxn ang="T13">
                      <a:pos x="T6" y="T7"/>
                    </a:cxn>
                    <a:cxn ang="T14">
                      <a:pos x="T8" y="T9"/>
                    </a:cxn>
                  </a:cxnLst>
                  <a:rect l="T15" t="T16" r="T17" b="T18"/>
                  <a:pathLst>
                    <a:path w="140" h="138">
                      <a:moveTo>
                        <a:pt x="0" y="138"/>
                      </a:moveTo>
                      <a:lnTo>
                        <a:pt x="3" y="131"/>
                      </a:lnTo>
                      <a:lnTo>
                        <a:pt x="140" y="0"/>
                      </a:lnTo>
                      <a:lnTo>
                        <a:pt x="137" y="8"/>
                      </a:lnTo>
                      <a:lnTo>
                        <a:pt x="0" y="138"/>
                      </a:lnTo>
                      <a:close/>
                    </a:path>
                  </a:pathLst>
                </a:custGeom>
                <a:solidFill>
                  <a:srgbClr val="59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8" name="Freeform 440"/>
                <p:cNvSpPr>
                  <a:spLocks/>
                </p:cNvSpPr>
                <p:nvPr/>
              </p:nvSpPr>
              <p:spPr bwMode="auto">
                <a:xfrm>
                  <a:off x="2032" y="1120"/>
                  <a:ext cx="147" cy="164"/>
                </a:xfrm>
                <a:custGeom>
                  <a:avLst/>
                  <a:gdLst>
                    <a:gd name="T0" fmla="*/ 0 w 147"/>
                    <a:gd name="T1" fmla="*/ 164 h 164"/>
                    <a:gd name="T2" fmla="*/ 10 w 147"/>
                    <a:gd name="T3" fmla="*/ 131 h 164"/>
                    <a:gd name="T4" fmla="*/ 147 w 147"/>
                    <a:gd name="T5" fmla="*/ 0 h 164"/>
                    <a:gd name="T6" fmla="*/ 137 w 147"/>
                    <a:gd name="T7" fmla="*/ 33 h 164"/>
                    <a:gd name="T8" fmla="*/ 0 w 147"/>
                    <a:gd name="T9" fmla="*/ 164 h 164"/>
                    <a:gd name="T10" fmla="*/ 0 60000 65536"/>
                    <a:gd name="T11" fmla="*/ 0 60000 65536"/>
                    <a:gd name="T12" fmla="*/ 0 60000 65536"/>
                    <a:gd name="T13" fmla="*/ 0 60000 65536"/>
                    <a:gd name="T14" fmla="*/ 0 60000 65536"/>
                    <a:gd name="T15" fmla="*/ 0 w 147"/>
                    <a:gd name="T16" fmla="*/ 0 h 164"/>
                    <a:gd name="T17" fmla="*/ 147 w 147"/>
                    <a:gd name="T18" fmla="*/ 164 h 164"/>
                  </a:gdLst>
                  <a:ahLst/>
                  <a:cxnLst>
                    <a:cxn ang="T10">
                      <a:pos x="T0" y="T1"/>
                    </a:cxn>
                    <a:cxn ang="T11">
                      <a:pos x="T2" y="T3"/>
                    </a:cxn>
                    <a:cxn ang="T12">
                      <a:pos x="T4" y="T5"/>
                    </a:cxn>
                    <a:cxn ang="T13">
                      <a:pos x="T6" y="T7"/>
                    </a:cxn>
                    <a:cxn ang="T14">
                      <a:pos x="T8" y="T9"/>
                    </a:cxn>
                  </a:cxnLst>
                  <a:rect l="T15" t="T16" r="T17" b="T18"/>
                  <a:pathLst>
                    <a:path w="147" h="164">
                      <a:moveTo>
                        <a:pt x="0" y="164"/>
                      </a:moveTo>
                      <a:lnTo>
                        <a:pt x="10" y="131"/>
                      </a:lnTo>
                      <a:lnTo>
                        <a:pt x="147" y="0"/>
                      </a:lnTo>
                      <a:lnTo>
                        <a:pt x="137" y="33"/>
                      </a:lnTo>
                      <a:lnTo>
                        <a:pt x="0" y="164"/>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9" name="Line 441"/>
                <p:cNvSpPr>
                  <a:spLocks noChangeShapeType="1"/>
                </p:cNvSpPr>
                <p:nvPr/>
              </p:nvSpPr>
              <p:spPr bwMode="auto">
                <a:xfrm flipV="1">
                  <a:off x="2032" y="1153"/>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90" name="Freeform 442"/>
                <p:cNvSpPr>
                  <a:spLocks/>
                </p:cNvSpPr>
                <p:nvPr/>
              </p:nvSpPr>
              <p:spPr bwMode="auto">
                <a:xfrm>
                  <a:off x="2042" y="1088"/>
                  <a:ext cx="148" cy="163"/>
                </a:xfrm>
                <a:custGeom>
                  <a:avLst/>
                  <a:gdLst>
                    <a:gd name="T0" fmla="*/ 0 w 148"/>
                    <a:gd name="T1" fmla="*/ 163 h 163"/>
                    <a:gd name="T2" fmla="*/ 11 w 148"/>
                    <a:gd name="T3" fmla="*/ 131 h 163"/>
                    <a:gd name="T4" fmla="*/ 148 w 148"/>
                    <a:gd name="T5" fmla="*/ 0 h 163"/>
                    <a:gd name="T6" fmla="*/ 137 w 148"/>
                    <a:gd name="T7" fmla="*/ 32 h 163"/>
                    <a:gd name="T8" fmla="*/ 0 w 148"/>
                    <a:gd name="T9" fmla="*/ 163 h 163"/>
                    <a:gd name="T10" fmla="*/ 0 60000 65536"/>
                    <a:gd name="T11" fmla="*/ 0 60000 65536"/>
                    <a:gd name="T12" fmla="*/ 0 60000 65536"/>
                    <a:gd name="T13" fmla="*/ 0 60000 65536"/>
                    <a:gd name="T14" fmla="*/ 0 60000 65536"/>
                    <a:gd name="T15" fmla="*/ 0 w 148"/>
                    <a:gd name="T16" fmla="*/ 0 h 163"/>
                    <a:gd name="T17" fmla="*/ 148 w 148"/>
                    <a:gd name="T18" fmla="*/ 163 h 163"/>
                  </a:gdLst>
                  <a:ahLst/>
                  <a:cxnLst>
                    <a:cxn ang="T10">
                      <a:pos x="T0" y="T1"/>
                    </a:cxn>
                    <a:cxn ang="T11">
                      <a:pos x="T2" y="T3"/>
                    </a:cxn>
                    <a:cxn ang="T12">
                      <a:pos x="T4" y="T5"/>
                    </a:cxn>
                    <a:cxn ang="T13">
                      <a:pos x="T6" y="T7"/>
                    </a:cxn>
                    <a:cxn ang="T14">
                      <a:pos x="T8" y="T9"/>
                    </a:cxn>
                  </a:cxnLst>
                  <a:rect l="T15" t="T16" r="T17" b="T18"/>
                  <a:pathLst>
                    <a:path w="148" h="163">
                      <a:moveTo>
                        <a:pt x="0" y="163"/>
                      </a:moveTo>
                      <a:lnTo>
                        <a:pt x="11" y="131"/>
                      </a:lnTo>
                      <a:lnTo>
                        <a:pt x="148" y="0"/>
                      </a:lnTo>
                      <a:lnTo>
                        <a:pt x="137" y="32"/>
                      </a:lnTo>
                      <a:lnTo>
                        <a:pt x="0" y="163"/>
                      </a:lnTo>
                      <a:close/>
                    </a:path>
                  </a:pathLst>
                </a:custGeom>
                <a:solidFill>
                  <a:srgbClr val="59B2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91" name="Line 443"/>
                <p:cNvSpPr>
                  <a:spLocks noChangeShapeType="1"/>
                </p:cNvSpPr>
                <p:nvPr/>
              </p:nvSpPr>
              <p:spPr bwMode="auto">
                <a:xfrm flipV="1">
                  <a:off x="2042" y="1120"/>
                  <a:ext cx="137" cy="131"/>
                </a:xfrm>
                <a:prstGeom prst="line">
                  <a:avLst/>
                </a:prstGeom>
                <a:noFill/>
                <a:ln w="1588">
                  <a:solidFill>
                    <a:srgbClr val="59B2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92" name="Freeform 444"/>
                <p:cNvSpPr>
                  <a:spLocks/>
                </p:cNvSpPr>
                <p:nvPr/>
              </p:nvSpPr>
              <p:spPr bwMode="auto">
                <a:xfrm>
                  <a:off x="2053" y="1071"/>
                  <a:ext cx="139" cy="148"/>
                </a:xfrm>
                <a:custGeom>
                  <a:avLst/>
                  <a:gdLst>
                    <a:gd name="T0" fmla="*/ 0 w 139"/>
                    <a:gd name="T1" fmla="*/ 148 h 148"/>
                    <a:gd name="T2" fmla="*/ 2 w 139"/>
                    <a:gd name="T3" fmla="*/ 130 h 148"/>
                    <a:gd name="T4" fmla="*/ 139 w 139"/>
                    <a:gd name="T5" fmla="*/ 0 h 148"/>
                    <a:gd name="T6" fmla="*/ 137 w 139"/>
                    <a:gd name="T7" fmla="*/ 17 h 148"/>
                    <a:gd name="T8" fmla="*/ 0 w 139"/>
                    <a:gd name="T9" fmla="*/ 148 h 148"/>
                    <a:gd name="T10" fmla="*/ 0 60000 65536"/>
                    <a:gd name="T11" fmla="*/ 0 60000 65536"/>
                    <a:gd name="T12" fmla="*/ 0 60000 65536"/>
                    <a:gd name="T13" fmla="*/ 0 60000 65536"/>
                    <a:gd name="T14" fmla="*/ 0 60000 65536"/>
                    <a:gd name="T15" fmla="*/ 0 w 139"/>
                    <a:gd name="T16" fmla="*/ 0 h 148"/>
                    <a:gd name="T17" fmla="*/ 139 w 139"/>
                    <a:gd name="T18" fmla="*/ 148 h 148"/>
                  </a:gdLst>
                  <a:ahLst/>
                  <a:cxnLst>
                    <a:cxn ang="T10">
                      <a:pos x="T0" y="T1"/>
                    </a:cxn>
                    <a:cxn ang="T11">
                      <a:pos x="T2" y="T3"/>
                    </a:cxn>
                    <a:cxn ang="T12">
                      <a:pos x="T4" y="T5"/>
                    </a:cxn>
                    <a:cxn ang="T13">
                      <a:pos x="T6" y="T7"/>
                    </a:cxn>
                    <a:cxn ang="T14">
                      <a:pos x="T8" y="T9"/>
                    </a:cxn>
                  </a:cxnLst>
                  <a:rect l="T15" t="T16" r="T17" b="T18"/>
                  <a:pathLst>
                    <a:path w="139" h="148">
                      <a:moveTo>
                        <a:pt x="0" y="148"/>
                      </a:moveTo>
                      <a:lnTo>
                        <a:pt x="2" y="130"/>
                      </a:lnTo>
                      <a:lnTo>
                        <a:pt x="139" y="0"/>
                      </a:lnTo>
                      <a:lnTo>
                        <a:pt x="137" y="17"/>
                      </a:lnTo>
                      <a:lnTo>
                        <a:pt x="0" y="148"/>
                      </a:lnTo>
                      <a:close/>
                    </a:path>
                  </a:pathLst>
                </a:custGeom>
                <a:solidFill>
                  <a:srgbClr val="5AB3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93" name="Line 445"/>
                <p:cNvSpPr>
                  <a:spLocks noChangeShapeType="1"/>
                </p:cNvSpPr>
                <p:nvPr/>
              </p:nvSpPr>
              <p:spPr bwMode="auto">
                <a:xfrm flipV="1">
                  <a:off x="2053" y="1088"/>
                  <a:ext cx="137" cy="131"/>
                </a:xfrm>
                <a:prstGeom prst="line">
                  <a:avLst/>
                </a:prstGeom>
                <a:noFill/>
                <a:ln w="1588">
                  <a:solidFill>
                    <a:srgbClr val="5AB38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94" name="Freeform 446"/>
                <p:cNvSpPr>
                  <a:spLocks/>
                </p:cNvSpPr>
                <p:nvPr/>
              </p:nvSpPr>
              <p:spPr bwMode="auto">
                <a:xfrm>
                  <a:off x="2055" y="1055"/>
                  <a:ext cx="140" cy="146"/>
                </a:xfrm>
                <a:custGeom>
                  <a:avLst/>
                  <a:gdLst>
                    <a:gd name="T0" fmla="*/ 0 w 140"/>
                    <a:gd name="T1" fmla="*/ 146 h 146"/>
                    <a:gd name="T2" fmla="*/ 3 w 140"/>
                    <a:gd name="T3" fmla="*/ 130 h 146"/>
                    <a:gd name="T4" fmla="*/ 140 w 140"/>
                    <a:gd name="T5" fmla="*/ 0 h 146"/>
                    <a:gd name="T6" fmla="*/ 137 w 140"/>
                    <a:gd name="T7" fmla="*/ 16 h 146"/>
                    <a:gd name="T8" fmla="*/ 0 w 140"/>
                    <a:gd name="T9" fmla="*/ 146 h 146"/>
                    <a:gd name="T10" fmla="*/ 0 60000 65536"/>
                    <a:gd name="T11" fmla="*/ 0 60000 65536"/>
                    <a:gd name="T12" fmla="*/ 0 60000 65536"/>
                    <a:gd name="T13" fmla="*/ 0 60000 65536"/>
                    <a:gd name="T14" fmla="*/ 0 60000 65536"/>
                    <a:gd name="T15" fmla="*/ 0 w 140"/>
                    <a:gd name="T16" fmla="*/ 0 h 146"/>
                    <a:gd name="T17" fmla="*/ 140 w 140"/>
                    <a:gd name="T18" fmla="*/ 146 h 146"/>
                  </a:gdLst>
                  <a:ahLst/>
                  <a:cxnLst>
                    <a:cxn ang="T10">
                      <a:pos x="T0" y="T1"/>
                    </a:cxn>
                    <a:cxn ang="T11">
                      <a:pos x="T2" y="T3"/>
                    </a:cxn>
                    <a:cxn ang="T12">
                      <a:pos x="T4" y="T5"/>
                    </a:cxn>
                    <a:cxn ang="T13">
                      <a:pos x="T6" y="T7"/>
                    </a:cxn>
                    <a:cxn ang="T14">
                      <a:pos x="T8" y="T9"/>
                    </a:cxn>
                  </a:cxnLst>
                  <a:rect l="T15" t="T16" r="T17" b="T18"/>
                  <a:pathLst>
                    <a:path w="140" h="146">
                      <a:moveTo>
                        <a:pt x="0" y="146"/>
                      </a:moveTo>
                      <a:lnTo>
                        <a:pt x="3" y="130"/>
                      </a:lnTo>
                      <a:lnTo>
                        <a:pt x="140" y="0"/>
                      </a:lnTo>
                      <a:lnTo>
                        <a:pt x="137" y="16"/>
                      </a:lnTo>
                      <a:lnTo>
                        <a:pt x="0" y="146"/>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95" name="Line 447"/>
                <p:cNvSpPr>
                  <a:spLocks noChangeShapeType="1"/>
                </p:cNvSpPr>
                <p:nvPr/>
              </p:nvSpPr>
              <p:spPr bwMode="auto">
                <a:xfrm flipV="1">
                  <a:off x="2055" y="1071"/>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96" name="Freeform 448"/>
                <p:cNvSpPr>
                  <a:spLocks/>
                </p:cNvSpPr>
                <p:nvPr/>
              </p:nvSpPr>
              <p:spPr bwMode="auto">
                <a:xfrm>
                  <a:off x="2040" y="913"/>
                  <a:ext cx="155" cy="272"/>
                </a:xfrm>
                <a:custGeom>
                  <a:avLst/>
                  <a:gdLst>
                    <a:gd name="T0" fmla="*/ 18 w 155"/>
                    <a:gd name="T1" fmla="*/ 272 h 272"/>
                    <a:gd name="T2" fmla="*/ 0 w 155"/>
                    <a:gd name="T3" fmla="*/ 131 h 272"/>
                    <a:gd name="T4" fmla="*/ 137 w 155"/>
                    <a:gd name="T5" fmla="*/ 0 h 272"/>
                    <a:gd name="T6" fmla="*/ 155 w 155"/>
                    <a:gd name="T7" fmla="*/ 142 h 272"/>
                    <a:gd name="T8" fmla="*/ 18 w 155"/>
                    <a:gd name="T9" fmla="*/ 272 h 272"/>
                    <a:gd name="T10" fmla="*/ 0 60000 65536"/>
                    <a:gd name="T11" fmla="*/ 0 60000 65536"/>
                    <a:gd name="T12" fmla="*/ 0 60000 65536"/>
                    <a:gd name="T13" fmla="*/ 0 60000 65536"/>
                    <a:gd name="T14" fmla="*/ 0 60000 65536"/>
                    <a:gd name="T15" fmla="*/ 0 w 155"/>
                    <a:gd name="T16" fmla="*/ 0 h 272"/>
                    <a:gd name="T17" fmla="*/ 155 w 155"/>
                    <a:gd name="T18" fmla="*/ 272 h 272"/>
                  </a:gdLst>
                  <a:ahLst/>
                  <a:cxnLst>
                    <a:cxn ang="T10">
                      <a:pos x="T0" y="T1"/>
                    </a:cxn>
                    <a:cxn ang="T11">
                      <a:pos x="T2" y="T3"/>
                    </a:cxn>
                    <a:cxn ang="T12">
                      <a:pos x="T4" y="T5"/>
                    </a:cxn>
                    <a:cxn ang="T13">
                      <a:pos x="T6" y="T7"/>
                    </a:cxn>
                    <a:cxn ang="T14">
                      <a:pos x="T8" y="T9"/>
                    </a:cxn>
                  </a:cxnLst>
                  <a:rect l="T15" t="T16" r="T17" b="T18"/>
                  <a:pathLst>
                    <a:path w="155" h="272">
                      <a:moveTo>
                        <a:pt x="18" y="272"/>
                      </a:moveTo>
                      <a:lnTo>
                        <a:pt x="0" y="131"/>
                      </a:lnTo>
                      <a:lnTo>
                        <a:pt x="137" y="0"/>
                      </a:lnTo>
                      <a:lnTo>
                        <a:pt x="155" y="142"/>
                      </a:lnTo>
                      <a:lnTo>
                        <a:pt x="18" y="272"/>
                      </a:lnTo>
                      <a:close/>
                    </a:path>
                  </a:pathLst>
                </a:custGeom>
                <a:solidFill>
                  <a:srgbClr val="5AB4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97" name="Line 449"/>
                <p:cNvSpPr>
                  <a:spLocks noChangeShapeType="1"/>
                </p:cNvSpPr>
                <p:nvPr/>
              </p:nvSpPr>
              <p:spPr bwMode="auto">
                <a:xfrm flipV="1">
                  <a:off x="2058" y="1055"/>
                  <a:ext cx="137" cy="130"/>
                </a:xfrm>
                <a:prstGeom prst="line">
                  <a:avLst/>
                </a:prstGeom>
                <a:noFill/>
                <a:ln w="1588">
                  <a:solidFill>
                    <a:srgbClr val="5AB48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998" name="Freeform 450"/>
                <p:cNvSpPr>
                  <a:spLocks/>
                </p:cNvSpPr>
                <p:nvPr/>
              </p:nvSpPr>
              <p:spPr bwMode="auto">
                <a:xfrm>
                  <a:off x="57" y="913"/>
                  <a:ext cx="2120" cy="131"/>
                </a:xfrm>
                <a:custGeom>
                  <a:avLst/>
                  <a:gdLst>
                    <a:gd name="T0" fmla="*/ 1983 w 2120"/>
                    <a:gd name="T1" fmla="*/ 131 h 131"/>
                    <a:gd name="T2" fmla="*/ 0 w 2120"/>
                    <a:gd name="T3" fmla="*/ 131 h 131"/>
                    <a:gd name="T4" fmla="*/ 138 w 2120"/>
                    <a:gd name="T5" fmla="*/ 0 h 131"/>
                    <a:gd name="T6" fmla="*/ 2120 w 2120"/>
                    <a:gd name="T7" fmla="*/ 0 h 131"/>
                    <a:gd name="T8" fmla="*/ 1983 w 2120"/>
                    <a:gd name="T9" fmla="*/ 131 h 131"/>
                    <a:gd name="T10" fmla="*/ 0 60000 65536"/>
                    <a:gd name="T11" fmla="*/ 0 60000 65536"/>
                    <a:gd name="T12" fmla="*/ 0 60000 65536"/>
                    <a:gd name="T13" fmla="*/ 0 60000 65536"/>
                    <a:gd name="T14" fmla="*/ 0 60000 65536"/>
                    <a:gd name="T15" fmla="*/ 0 w 2120"/>
                    <a:gd name="T16" fmla="*/ 0 h 131"/>
                    <a:gd name="T17" fmla="*/ 2120 w 2120"/>
                    <a:gd name="T18" fmla="*/ 131 h 131"/>
                  </a:gdLst>
                  <a:ahLst/>
                  <a:cxnLst>
                    <a:cxn ang="T10">
                      <a:pos x="T0" y="T1"/>
                    </a:cxn>
                    <a:cxn ang="T11">
                      <a:pos x="T2" y="T3"/>
                    </a:cxn>
                    <a:cxn ang="T12">
                      <a:pos x="T4" y="T5"/>
                    </a:cxn>
                    <a:cxn ang="T13">
                      <a:pos x="T6" y="T7"/>
                    </a:cxn>
                    <a:cxn ang="T14">
                      <a:pos x="T8" y="T9"/>
                    </a:cxn>
                  </a:cxnLst>
                  <a:rect l="T15" t="T16" r="T17" b="T18"/>
                  <a:pathLst>
                    <a:path w="2120" h="131">
                      <a:moveTo>
                        <a:pt x="1983" y="131"/>
                      </a:moveTo>
                      <a:lnTo>
                        <a:pt x="0" y="131"/>
                      </a:lnTo>
                      <a:lnTo>
                        <a:pt x="138" y="0"/>
                      </a:lnTo>
                      <a:lnTo>
                        <a:pt x="2120" y="0"/>
                      </a:lnTo>
                      <a:lnTo>
                        <a:pt x="1983" y="131"/>
                      </a:lnTo>
                      <a:close/>
                    </a:path>
                  </a:pathLst>
                </a:custGeom>
                <a:solidFill>
                  <a:srgbClr val="3D7A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99" name="Line 451"/>
                <p:cNvSpPr>
                  <a:spLocks noChangeShapeType="1"/>
                </p:cNvSpPr>
                <p:nvPr/>
              </p:nvSpPr>
              <p:spPr bwMode="auto">
                <a:xfrm flipV="1">
                  <a:off x="2040" y="913"/>
                  <a:ext cx="137" cy="131"/>
                </a:xfrm>
                <a:prstGeom prst="line">
                  <a:avLst/>
                </a:prstGeom>
                <a:noFill/>
                <a:ln w="1588">
                  <a:solidFill>
                    <a:srgbClr val="3D7A5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0" name="Freeform 452"/>
                <p:cNvSpPr>
                  <a:spLocks/>
                </p:cNvSpPr>
                <p:nvPr/>
              </p:nvSpPr>
              <p:spPr bwMode="auto">
                <a:xfrm>
                  <a:off x="-6" y="1044"/>
                  <a:ext cx="2058" cy="405"/>
                </a:xfrm>
                <a:custGeom>
                  <a:avLst/>
                  <a:gdLst>
                    <a:gd name="T0" fmla="*/ 50 w 2058"/>
                    <a:gd name="T1" fmla="*/ 1 h 405"/>
                    <a:gd name="T2" fmla="*/ 32 w 2058"/>
                    <a:gd name="T3" fmla="*/ 2 h 405"/>
                    <a:gd name="T4" fmla="*/ 25 w 2058"/>
                    <a:gd name="T5" fmla="*/ 6 h 405"/>
                    <a:gd name="T6" fmla="*/ 20 w 2058"/>
                    <a:gd name="T7" fmla="*/ 19 h 405"/>
                    <a:gd name="T8" fmla="*/ 19 w 2058"/>
                    <a:gd name="T9" fmla="*/ 47 h 405"/>
                    <a:gd name="T10" fmla="*/ 20 w 2058"/>
                    <a:gd name="T11" fmla="*/ 71 h 405"/>
                    <a:gd name="T12" fmla="*/ 37 w 2058"/>
                    <a:gd name="T13" fmla="*/ 107 h 405"/>
                    <a:gd name="T14" fmla="*/ 47 w 2058"/>
                    <a:gd name="T15" fmla="*/ 135 h 405"/>
                    <a:gd name="T16" fmla="*/ 52 w 2058"/>
                    <a:gd name="T17" fmla="*/ 164 h 405"/>
                    <a:gd name="T18" fmla="*/ 44 w 2058"/>
                    <a:gd name="T19" fmla="*/ 197 h 405"/>
                    <a:gd name="T20" fmla="*/ 29 w 2058"/>
                    <a:gd name="T21" fmla="*/ 235 h 405"/>
                    <a:gd name="T22" fmla="*/ 15 w 2058"/>
                    <a:gd name="T23" fmla="*/ 271 h 405"/>
                    <a:gd name="T24" fmla="*/ 10 w 2058"/>
                    <a:gd name="T25" fmla="*/ 293 h 405"/>
                    <a:gd name="T26" fmla="*/ 15 w 2058"/>
                    <a:gd name="T27" fmla="*/ 315 h 405"/>
                    <a:gd name="T28" fmla="*/ 25 w 2058"/>
                    <a:gd name="T29" fmla="*/ 353 h 405"/>
                    <a:gd name="T30" fmla="*/ 25 w 2058"/>
                    <a:gd name="T31" fmla="*/ 368 h 405"/>
                    <a:gd name="T32" fmla="*/ 21 w 2058"/>
                    <a:gd name="T33" fmla="*/ 380 h 405"/>
                    <a:gd name="T34" fmla="*/ 7 w 2058"/>
                    <a:gd name="T35" fmla="*/ 396 h 405"/>
                    <a:gd name="T36" fmla="*/ 0 w 2058"/>
                    <a:gd name="T37" fmla="*/ 401 h 405"/>
                    <a:gd name="T38" fmla="*/ 42 w 2058"/>
                    <a:gd name="T39" fmla="*/ 392 h 405"/>
                    <a:gd name="T40" fmla="*/ 142 w 2058"/>
                    <a:gd name="T41" fmla="*/ 392 h 405"/>
                    <a:gd name="T42" fmla="*/ 236 w 2058"/>
                    <a:gd name="T43" fmla="*/ 384 h 405"/>
                    <a:gd name="T44" fmla="*/ 280 w 2058"/>
                    <a:gd name="T45" fmla="*/ 375 h 405"/>
                    <a:gd name="T46" fmla="*/ 325 w 2058"/>
                    <a:gd name="T47" fmla="*/ 368 h 405"/>
                    <a:gd name="T48" fmla="*/ 442 w 2058"/>
                    <a:gd name="T49" fmla="*/ 363 h 405"/>
                    <a:gd name="T50" fmla="*/ 575 w 2058"/>
                    <a:gd name="T51" fmla="*/ 363 h 405"/>
                    <a:gd name="T52" fmla="*/ 624 w 2058"/>
                    <a:gd name="T53" fmla="*/ 378 h 405"/>
                    <a:gd name="T54" fmla="*/ 673 w 2058"/>
                    <a:gd name="T55" fmla="*/ 390 h 405"/>
                    <a:gd name="T56" fmla="*/ 772 w 2058"/>
                    <a:gd name="T57" fmla="*/ 396 h 405"/>
                    <a:gd name="T58" fmla="*/ 897 w 2058"/>
                    <a:gd name="T59" fmla="*/ 405 h 405"/>
                    <a:gd name="T60" fmla="*/ 939 w 2058"/>
                    <a:gd name="T61" fmla="*/ 404 h 405"/>
                    <a:gd name="T62" fmla="*/ 1005 w 2058"/>
                    <a:gd name="T63" fmla="*/ 392 h 405"/>
                    <a:gd name="T64" fmla="*/ 1350 w 2058"/>
                    <a:gd name="T65" fmla="*/ 387 h 405"/>
                    <a:gd name="T66" fmla="*/ 1487 w 2058"/>
                    <a:gd name="T67" fmla="*/ 382 h 405"/>
                    <a:gd name="T68" fmla="*/ 1553 w 2058"/>
                    <a:gd name="T69" fmla="*/ 372 h 405"/>
                    <a:gd name="T70" fmla="*/ 1598 w 2058"/>
                    <a:gd name="T71" fmla="*/ 369 h 405"/>
                    <a:gd name="T72" fmla="*/ 1632 w 2058"/>
                    <a:gd name="T73" fmla="*/ 373 h 405"/>
                    <a:gd name="T74" fmla="*/ 1721 w 2058"/>
                    <a:gd name="T75" fmla="*/ 387 h 405"/>
                    <a:gd name="T76" fmla="*/ 1856 w 2058"/>
                    <a:gd name="T77" fmla="*/ 395 h 405"/>
                    <a:gd name="T78" fmla="*/ 1984 w 2058"/>
                    <a:gd name="T79" fmla="*/ 392 h 405"/>
                    <a:gd name="T80" fmla="*/ 2007 w 2058"/>
                    <a:gd name="T81" fmla="*/ 384 h 405"/>
                    <a:gd name="T82" fmla="*/ 2019 w 2058"/>
                    <a:gd name="T83" fmla="*/ 384 h 405"/>
                    <a:gd name="T84" fmla="*/ 2028 w 2058"/>
                    <a:gd name="T85" fmla="*/ 389 h 405"/>
                    <a:gd name="T86" fmla="*/ 2040 w 2058"/>
                    <a:gd name="T87" fmla="*/ 399 h 405"/>
                    <a:gd name="T88" fmla="*/ 2027 w 2058"/>
                    <a:gd name="T89" fmla="*/ 304 h 405"/>
                    <a:gd name="T90" fmla="*/ 2025 w 2058"/>
                    <a:gd name="T91" fmla="*/ 272 h 405"/>
                    <a:gd name="T92" fmla="*/ 2032 w 2058"/>
                    <a:gd name="T93" fmla="*/ 240 h 405"/>
                    <a:gd name="T94" fmla="*/ 2053 w 2058"/>
                    <a:gd name="T95" fmla="*/ 175 h 405"/>
                    <a:gd name="T96" fmla="*/ 2058 w 2058"/>
                    <a:gd name="T97" fmla="*/ 141 h 405"/>
                    <a:gd name="T98" fmla="*/ 57 w 2058"/>
                    <a:gd name="T99" fmla="*/ 0 h 4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58"/>
                    <a:gd name="T151" fmla="*/ 0 h 405"/>
                    <a:gd name="T152" fmla="*/ 2058 w 2058"/>
                    <a:gd name="T153" fmla="*/ 405 h 4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58" h="405">
                      <a:moveTo>
                        <a:pt x="57" y="0"/>
                      </a:moveTo>
                      <a:lnTo>
                        <a:pt x="50" y="1"/>
                      </a:lnTo>
                      <a:lnTo>
                        <a:pt x="39" y="1"/>
                      </a:lnTo>
                      <a:lnTo>
                        <a:pt x="32" y="2"/>
                      </a:lnTo>
                      <a:lnTo>
                        <a:pt x="28" y="3"/>
                      </a:lnTo>
                      <a:lnTo>
                        <a:pt x="25" y="6"/>
                      </a:lnTo>
                      <a:lnTo>
                        <a:pt x="22" y="12"/>
                      </a:lnTo>
                      <a:lnTo>
                        <a:pt x="20" y="19"/>
                      </a:lnTo>
                      <a:lnTo>
                        <a:pt x="19" y="33"/>
                      </a:lnTo>
                      <a:lnTo>
                        <a:pt x="19" y="47"/>
                      </a:lnTo>
                      <a:lnTo>
                        <a:pt x="17" y="60"/>
                      </a:lnTo>
                      <a:lnTo>
                        <a:pt x="20" y="71"/>
                      </a:lnTo>
                      <a:lnTo>
                        <a:pt x="25" y="82"/>
                      </a:lnTo>
                      <a:lnTo>
                        <a:pt x="37" y="107"/>
                      </a:lnTo>
                      <a:lnTo>
                        <a:pt x="43" y="120"/>
                      </a:lnTo>
                      <a:lnTo>
                        <a:pt x="47" y="135"/>
                      </a:lnTo>
                      <a:lnTo>
                        <a:pt x="51" y="149"/>
                      </a:lnTo>
                      <a:lnTo>
                        <a:pt x="52" y="164"/>
                      </a:lnTo>
                      <a:lnTo>
                        <a:pt x="50" y="180"/>
                      </a:lnTo>
                      <a:lnTo>
                        <a:pt x="44" y="197"/>
                      </a:lnTo>
                      <a:lnTo>
                        <a:pt x="37" y="215"/>
                      </a:lnTo>
                      <a:lnTo>
                        <a:pt x="29" y="235"/>
                      </a:lnTo>
                      <a:lnTo>
                        <a:pt x="21" y="254"/>
                      </a:lnTo>
                      <a:lnTo>
                        <a:pt x="15" y="271"/>
                      </a:lnTo>
                      <a:lnTo>
                        <a:pt x="11" y="286"/>
                      </a:lnTo>
                      <a:lnTo>
                        <a:pt x="10" y="293"/>
                      </a:lnTo>
                      <a:lnTo>
                        <a:pt x="10" y="299"/>
                      </a:lnTo>
                      <a:lnTo>
                        <a:pt x="15" y="315"/>
                      </a:lnTo>
                      <a:lnTo>
                        <a:pt x="21" y="335"/>
                      </a:lnTo>
                      <a:lnTo>
                        <a:pt x="25" y="353"/>
                      </a:lnTo>
                      <a:lnTo>
                        <a:pt x="26" y="361"/>
                      </a:lnTo>
                      <a:lnTo>
                        <a:pt x="25" y="368"/>
                      </a:lnTo>
                      <a:lnTo>
                        <a:pt x="24" y="375"/>
                      </a:lnTo>
                      <a:lnTo>
                        <a:pt x="21" y="380"/>
                      </a:lnTo>
                      <a:lnTo>
                        <a:pt x="13" y="390"/>
                      </a:lnTo>
                      <a:lnTo>
                        <a:pt x="7" y="396"/>
                      </a:lnTo>
                      <a:lnTo>
                        <a:pt x="2" y="400"/>
                      </a:lnTo>
                      <a:lnTo>
                        <a:pt x="0" y="401"/>
                      </a:lnTo>
                      <a:lnTo>
                        <a:pt x="4" y="400"/>
                      </a:lnTo>
                      <a:lnTo>
                        <a:pt x="42" y="392"/>
                      </a:lnTo>
                      <a:lnTo>
                        <a:pt x="101" y="392"/>
                      </a:lnTo>
                      <a:lnTo>
                        <a:pt x="142" y="392"/>
                      </a:lnTo>
                      <a:lnTo>
                        <a:pt x="179" y="389"/>
                      </a:lnTo>
                      <a:lnTo>
                        <a:pt x="236" y="384"/>
                      </a:lnTo>
                      <a:lnTo>
                        <a:pt x="258" y="380"/>
                      </a:lnTo>
                      <a:lnTo>
                        <a:pt x="280" y="375"/>
                      </a:lnTo>
                      <a:lnTo>
                        <a:pt x="302" y="371"/>
                      </a:lnTo>
                      <a:lnTo>
                        <a:pt x="325" y="368"/>
                      </a:lnTo>
                      <a:lnTo>
                        <a:pt x="383" y="366"/>
                      </a:lnTo>
                      <a:lnTo>
                        <a:pt x="442" y="363"/>
                      </a:lnTo>
                      <a:lnTo>
                        <a:pt x="559" y="361"/>
                      </a:lnTo>
                      <a:lnTo>
                        <a:pt x="575" y="363"/>
                      </a:lnTo>
                      <a:lnTo>
                        <a:pt x="590" y="368"/>
                      </a:lnTo>
                      <a:lnTo>
                        <a:pt x="624" y="378"/>
                      </a:lnTo>
                      <a:lnTo>
                        <a:pt x="658" y="387"/>
                      </a:lnTo>
                      <a:lnTo>
                        <a:pt x="673" y="390"/>
                      </a:lnTo>
                      <a:lnTo>
                        <a:pt x="689" y="392"/>
                      </a:lnTo>
                      <a:lnTo>
                        <a:pt x="772" y="396"/>
                      </a:lnTo>
                      <a:lnTo>
                        <a:pt x="830" y="400"/>
                      </a:lnTo>
                      <a:lnTo>
                        <a:pt x="897" y="405"/>
                      </a:lnTo>
                      <a:lnTo>
                        <a:pt x="918" y="405"/>
                      </a:lnTo>
                      <a:lnTo>
                        <a:pt x="939" y="404"/>
                      </a:lnTo>
                      <a:lnTo>
                        <a:pt x="964" y="399"/>
                      </a:lnTo>
                      <a:lnTo>
                        <a:pt x="1005" y="392"/>
                      </a:lnTo>
                      <a:lnTo>
                        <a:pt x="1235" y="388"/>
                      </a:lnTo>
                      <a:lnTo>
                        <a:pt x="1350" y="387"/>
                      </a:lnTo>
                      <a:lnTo>
                        <a:pt x="1465" y="384"/>
                      </a:lnTo>
                      <a:lnTo>
                        <a:pt x="1487" y="382"/>
                      </a:lnTo>
                      <a:lnTo>
                        <a:pt x="1509" y="379"/>
                      </a:lnTo>
                      <a:lnTo>
                        <a:pt x="1553" y="372"/>
                      </a:lnTo>
                      <a:lnTo>
                        <a:pt x="1576" y="369"/>
                      </a:lnTo>
                      <a:lnTo>
                        <a:pt x="1598" y="369"/>
                      </a:lnTo>
                      <a:lnTo>
                        <a:pt x="1620" y="371"/>
                      </a:lnTo>
                      <a:lnTo>
                        <a:pt x="1632" y="373"/>
                      </a:lnTo>
                      <a:lnTo>
                        <a:pt x="1642" y="375"/>
                      </a:lnTo>
                      <a:lnTo>
                        <a:pt x="1721" y="387"/>
                      </a:lnTo>
                      <a:lnTo>
                        <a:pt x="1783" y="392"/>
                      </a:lnTo>
                      <a:lnTo>
                        <a:pt x="1856" y="395"/>
                      </a:lnTo>
                      <a:lnTo>
                        <a:pt x="1966" y="399"/>
                      </a:lnTo>
                      <a:lnTo>
                        <a:pt x="1984" y="392"/>
                      </a:lnTo>
                      <a:lnTo>
                        <a:pt x="1999" y="387"/>
                      </a:lnTo>
                      <a:lnTo>
                        <a:pt x="2007" y="384"/>
                      </a:lnTo>
                      <a:lnTo>
                        <a:pt x="2015" y="384"/>
                      </a:lnTo>
                      <a:lnTo>
                        <a:pt x="2019" y="384"/>
                      </a:lnTo>
                      <a:lnTo>
                        <a:pt x="2021" y="385"/>
                      </a:lnTo>
                      <a:lnTo>
                        <a:pt x="2028" y="389"/>
                      </a:lnTo>
                      <a:lnTo>
                        <a:pt x="2033" y="395"/>
                      </a:lnTo>
                      <a:lnTo>
                        <a:pt x="2040" y="399"/>
                      </a:lnTo>
                      <a:lnTo>
                        <a:pt x="2031" y="346"/>
                      </a:lnTo>
                      <a:lnTo>
                        <a:pt x="2027" y="304"/>
                      </a:lnTo>
                      <a:lnTo>
                        <a:pt x="2025" y="286"/>
                      </a:lnTo>
                      <a:lnTo>
                        <a:pt x="2025" y="272"/>
                      </a:lnTo>
                      <a:lnTo>
                        <a:pt x="2028" y="256"/>
                      </a:lnTo>
                      <a:lnTo>
                        <a:pt x="2032" y="240"/>
                      </a:lnTo>
                      <a:lnTo>
                        <a:pt x="2042" y="207"/>
                      </a:lnTo>
                      <a:lnTo>
                        <a:pt x="2053" y="175"/>
                      </a:lnTo>
                      <a:lnTo>
                        <a:pt x="2055" y="157"/>
                      </a:lnTo>
                      <a:lnTo>
                        <a:pt x="2058" y="141"/>
                      </a:lnTo>
                      <a:lnTo>
                        <a:pt x="2040" y="0"/>
                      </a:lnTo>
                      <a:lnTo>
                        <a:pt x="57" y="0"/>
                      </a:lnTo>
                      <a:close/>
                    </a:path>
                  </a:pathLst>
                </a:custGeom>
                <a:solidFill>
                  <a:srgbClr val="4F9D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01" name="Line 453"/>
                <p:cNvSpPr>
                  <a:spLocks noChangeShapeType="1"/>
                </p:cNvSpPr>
                <p:nvPr/>
              </p:nvSpPr>
              <p:spPr bwMode="auto">
                <a:xfrm flipH="1">
                  <a:off x="50" y="1044"/>
                  <a:ext cx="7" cy="1"/>
                </a:xfrm>
                <a:prstGeom prst="line">
                  <a:avLst/>
                </a:prstGeom>
                <a:noFill/>
                <a:ln w="15875">
                  <a:solidFill>
                    <a:srgbClr val="488F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2" name="Line 454"/>
                <p:cNvSpPr>
                  <a:spLocks noChangeShapeType="1"/>
                </p:cNvSpPr>
                <p:nvPr/>
              </p:nvSpPr>
              <p:spPr bwMode="auto">
                <a:xfrm flipH="1">
                  <a:off x="39" y="1045"/>
                  <a:ext cx="11" cy="1"/>
                </a:xfrm>
                <a:prstGeom prst="line">
                  <a:avLst/>
                </a:prstGeom>
                <a:noFill/>
                <a:ln w="15875">
                  <a:solidFill>
                    <a:srgbClr val="4992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3" name="Line 455"/>
                <p:cNvSpPr>
                  <a:spLocks noChangeShapeType="1"/>
                </p:cNvSpPr>
                <p:nvPr/>
              </p:nvSpPr>
              <p:spPr bwMode="auto">
                <a:xfrm flipH="1">
                  <a:off x="32" y="1045"/>
                  <a:ext cx="7" cy="1"/>
                </a:xfrm>
                <a:prstGeom prst="line">
                  <a:avLst/>
                </a:prstGeom>
                <a:noFill/>
                <a:ln w="15875">
                  <a:solidFill>
                    <a:srgbClr val="468C6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4" name="Line 456"/>
                <p:cNvSpPr>
                  <a:spLocks noChangeShapeType="1"/>
                </p:cNvSpPr>
                <p:nvPr/>
              </p:nvSpPr>
              <p:spPr bwMode="auto">
                <a:xfrm flipH="1">
                  <a:off x="28" y="1046"/>
                  <a:ext cx="4" cy="1"/>
                </a:xfrm>
                <a:prstGeom prst="line">
                  <a:avLst/>
                </a:prstGeom>
                <a:noFill/>
                <a:ln w="15875">
                  <a:solidFill>
                    <a:srgbClr val="4B96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5" name="Line 457"/>
                <p:cNvSpPr>
                  <a:spLocks noChangeShapeType="1"/>
                </p:cNvSpPr>
                <p:nvPr/>
              </p:nvSpPr>
              <p:spPr bwMode="auto">
                <a:xfrm flipH="1">
                  <a:off x="25" y="1047"/>
                  <a:ext cx="3" cy="3"/>
                </a:xfrm>
                <a:prstGeom prst="line">
                  <a:avLst/>
                </a:prstGeom>
                <a:noFill/>
                <a:ln w="15875">
                  <a:solidFill>
                    <a:srgbClr val="50A1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6" name="Line 458"/>
                <p:cNvSpPr>
                  <a:spLocks noChangeShapeType="1"/>
                </p:cNvSpPr>
                <p:nvPr/>
              </p:nvSpPr>
              <p:spPr bwMode="auto">
                <a:xfrm flipH="1">
                  <a:off x="22" y="1050"/>
                  <a:ext cx="3" cy="6"/>
                </a:xfrm>
                <a:prstGeom prst="line">
                  <a:avLst/>
                </a:prstGeom>
                <a:noFill/>
                <a:ln w="15875">
                  <a:solidFill>
                    <a:srgbClr val="54A77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7" name="Line 459"/>
                <p:cNvSpPr>
                  <a:spLocks noChangeShapeType="1"/>
                </p:cNvSpPr>
                <p:nvPr/>
              </p:nvSpPr>
              <p:spPr bwMode="auto">
                <a:xfrm flipH="1">
                  <a:off x="20" y="1056"/>
                  <a:ext cx="2" cy="7"/>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8" name="Line 460"/>
                <p:cNvSpPr>
                  <a:spLocks noChangeShapeType="1"/>
                </p:cNvSpPr>
                <p:nvPr/>
              </p:nvSpPr>
              <p:spPr bwMode="auto">
                <a:xfrm flipH="1">
                  <a:off x="19" y="1063"/>
                  <a:ext cx="1" cy="14"/>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09" name="Line 461"/>
                <p:cNvSpPr>
                  <a:spLocks noChangeShapeType="1"/>
                </p:cNvSpPr>
                <p:nvPr/>
              </p:nvSpPr>
              <p:spPr bwMode="auto">
                <a:xfrm>
                  <a:off x="19" y="1077"/>
                  <a:ext cx="1" cy="14"/>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0" name="Line 462"/>
                <p:cNvSpPr>
                  <a:spLocks noChangeShapeType="1"/>
                </p:cNvSpPr>
                <p:nvPr/>
              </p:nvSpPr>
              <p:spPr bwMode="auto">
                <a:xfrm flipH="1">
                  <a:off x="17" y="1091"/>
                  <a:ext cx="2" cy="13"/>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1" name="Line 463"/>
                <p:cNvSpPr>
                  <a:spLocks noChangeShapeType="1"/>
                </p:cNvSpPr>
                <p:nvPr/>
              </p:nvSpPr>
              <p:spPr bwMode="auto">
                <a:xfrm>
                  <a:off x="17" y="1104"/>
                  <a:ext cx="3" cy="11"/>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2" name="Line 464"/>
                <p:cNvSpPr>
                  <a:spLocks noChangeShapeType="1"/>
                </p:cNvSpPr>
                <p:nvPr/>
              </p:nvSpPr>
              <p:spPr bwMode="auto">
                <a:xfrm>
                  <a:off x="20" y="1115"/>
                  <a:ext cx="5" cy="11"/>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3" name="Line 465"/>
                <p:cNvSpPr>
                  <a:spLocks noChangeShapeType="1"/>
                </p:cNvSpPr>
                <p:nvPr/>
              </p:nvSpPr>
              <p:spPr bwMode="auto">
                <a:xfrm>
                  <a:off x="25" y="1126"/>
                  <a:ext cx="12" cy="25"/>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4" name="Line 466"/>
                <p:cNvSpPr>
                  <a:spLocks noChangeShapeType="1"/>
                </p:cNvSpPr>
                <p:nvPr/>
              </p:nvSpPr>
              <p:spPr bwMode="auto">
                <a:xfrm>
                  <a:off x="37" y="1151"/>
                  <a:ext cx="6" cy="13"/>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5" name="Line 467"/>
                <p:cNvSpPr>
                  <a:spLocks noChangeShapeType="1"/>
                </p:cNvSpPr>
                <p:nvPr/>
              </p:nvSpPr>
              <p:spPr bwMode="auto">
                <a:xfrm>
                  <a:off x="43" y="1164"/>
                  <a:ext cx="4" cy="15"/>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6" name="Line 468"/>
                <p:cNvSpPr>
                  <a:spLocks noChangeShapeType="1"/>
                </p:cNvSpPr>
                <p:nvPr/>
              </p:nvSpPr>
              <p:spPr bwMode="auto">
                <a:xfrm>
                  <a:off x="47" y="1179"/>
                  <a:ext cx="4" cy="14"/>
                </a:xfrm>
                <a:prstGeom prst="line">
                  <a:avLst/>
                </a:prstGeom>
                <a:noFill/>
                <a:ln w="15875">
                  <a:solidFill>
                    <a:srgbClr val="55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7" name="Line 469"/>
                <p:cNvSpPr>
                  <a:spLocks noChangeShapeType="1"/>
                </p:cNvSpPr>
                <p:nvPr/>
              </p:nvSpPr>
              <p:spPr bwMode="auto">
                <a:xfrm>
                  <a:off x="51" y="1193"/>
                  <a:ext cx="1" cy="15"/>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8" name="Line 470"/>
                <p:cNvSpPr>
                  <a:spLocks noChangeShapeType="1"/>
                </p:cNvSpPr>
                <p:nvPr/>
              </p:nvSpPr>
              <p:spPr bwMode="auto">
                <a:xfrm flipH="1">
                  <a:off x="50" y="1208"/>
                  <a:ext cx="2" cy="16"/>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19" name="Line 471"/>
                <p:cNvSpPr>
                  <a:spLocks noChangeShapeType="1"/>
                </p:cNvSpPr>
                <p:nvPr/>
              </p:nvSpPr>
              <p:spPr bwMode="auto">
                <a:xfrm flipH="1">
                  <a:off x="44" y="1224"/>
                  <a:ext cx="6" cy="17"/>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0" name="Line 472"/>
                <p:cNvSpPr>
                  <a:spLocks noChangeShapeType="1"/>
                </p:cNvSpPr>
                <p:nvPr/>
              </p:nvSpPr>
              <p:spPr bwMode="auto">
                <a:xfrm flipH="1">
                  <a:off x="37" y="1241"/>
                  <a:ext cx="7" cy="18"/>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1" name="Line 473"/>
                <p:cNvSpPr>
                  <a:spLocks noChangeShapeType="1"/>
                </p:cNvSpPr>
                <p:nvPr/>
              </p:nvSpPr>
              <p:spPr bwMode="auto">
                <a:xfrm flipH="1">
                  <a:off x="29" y="1259"/>
                  <a:ext cx="8" cy="20"/>
                </a:xfrm>
                <a:prstGeom prst="line">
                  <a:avLst/>
                </a:prstGeom>
                <a:noFill/>
                <a:ln w="15875">
                  <a:solidFill>
                    <a:srgbClr val="54A9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2" name="Line 474"/>
                <p:cNvSpPr>
                  <a:spLocks noChangeShapeType="1"/>
                </p:cNvSpPr>
                <p:nvPr/>
              </p:nvSpPr>
              <p:spPr bwMode="auto">
                <a:xfrm flipH="1">
                  <a:off x="21" y="1279"/>
                  <a:ext cx="8" cy="19"/>
                </a:xfrm>
                <a:prstGeom prst="line">
                  <a:avLst/>
                </a:prstGeom>
                <a:noFill/>
                <a:ln w="15875">
                  <a:solidFill>
                    <a:srgbClr val="54A9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3" name="Line 475"/>
                <p:cNvSpPr>
                  <a:spLocks noChangeShapeType="1"/>
                </p:cNvSpPr>
                <p:nvPr/>
              </p:nvSpPr>
              <p:spPr bwMode="auto">
                <a:xfrm flipH="1">
                  <a:off x="15" y="1298"/>
                  <a:ext cx="6" cy="17"/>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4" name="Line 476"/>
                <p:cNvSpPr>
                  <a:spLocks noChangeShapeType="1"/>
                </p:cNvSpPr>
                <p:nvPr/>
              </p:nvSpPr>
              <p:spPr bwMode="auto">
                <a:xfrm flipH="1">
                  <a:off x="11" y="1315"/>
                  <a:ext cx="4" cy="15"/>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5" name="Line 477"/>
                <p:cNvSpPr>
                  <a:spLocks noChangeShapeType="1"/>
                </p:cNvSpPr>
                <p:nvPr/>
              </p:nvSpPr>
              <p:spPr bwMode="auto">
                <a:xfrm flipH="1">
                  <a:off x="10" y="1330"/>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6" name="Line 478"/>
                <p:cNvSpPr>
                  <a:spLocks noChangeShapeType="1"/>
                </p:cNvSpPr>
                <p:nvPr/>
              </p:nvSpPr>
              <p:spPr bwMode="auto">
                <a:xfrm>
                  <a:off x="10" y="1337"/>
                  <a:ext cx="1" cy="6"/>
                </a:xfrm>
                <a:prstGeom prst="line">
                  <a:avLst/>
                </a:prstGeom>
                <a:noFill/>
                <a:ln w="15875">
                  <a:solidFill>
                    <a:srgbClr val="56AC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7" name="Line 479"/>
                <p:cNvSpPr>
                  <a:spLocks noChangeShapeType="1"/>
                </p:cNvSpPr>
                <p:nvPr/>
              </p:nvSpPr>
              <p:spPr bwMode="auto">
                <a:xfrm>
                  <a:off x="10" y="1343"/>
                  <a:ext cx="5" cy="16"/>
                </a:xfrm>
                <a:prstGeom prst="line">
                  <a:avLst/>
                </a:prstGeom>
                <a:noFill/>
                <a:ln w="15875">
                  <a:solidFill>
                    <a:srgbClr val="55A9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8" name="Line 480"/>
                <p:cNvSpPr>
                  <a:spLocks noChangeShapeType="1"/>
                </p:cNvSpPr>
                <p:nvPr/>
              </p:nvSpPr>
              <p:spPr bwMode="auto">
                <a:xfrm>
                  <a:off x="15" y="1359"/>
                  <a:ext cx="6" cy="20"/>
                </a:xfrm>
                <a:prstGeom prst="line">
                  <a:avLst/>
                </a:prstGeom>
                <a:noFill/>
                <a:ln w="15875">
                  <a:solidFill>
                    <a:srgbClr val="55AA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29" name="Line 481"/>
                <p:cNvSpPr>
                  <a:spLocks noChangeShapeType="1"/>
                </p:cNvSpPr>
                <p:nvPr/>
              </p:nvSpPr>
              <p:spPr bwMode="auto">
                <a:xfrm>
                  <a:off x="21" y="1379"/>
                  <a:ext cx="4" cy="18"/>
                </a:xfrm>
                <a:prstGeom prst="line">
                  <a:avLst/>
                </a:prstGeom>
                <a:noFill/>
                <a:ln w="15875">
                  <a:solidFill>
                    <a:srgbClr val="56AB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0" name="Line 482"/>
                <p:cNvSpPr>
                  <a:spLocks noChangeShapeType="1"/>
                </p:cNvSpPr>
                <p:nvPr/>
              </p:nvSpPr>
              <p:spPr bwMode="auto">
                <a:xfrm>
                  <a:off x="25" y="1397"/>
                  <a:ext cx="1" cy="8"/>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1" name="Line 483"/>
                <p:cNvSpPr>
                  <a:spLocks noChangeShapeType="1"/>
                </p:cNvSpPr>
                <p:nvPr/>
              </p:nvSpPr>
              <p:spPr bwMode="auto">
                <a:xfrm flipH="1">
                  <a:off x="25" y="1405"/>
                  <a:ext cx="1" cy="7"/>
                </a:xfrm>
                <a:prstGeom prst="line">
                  <a:avLst/>
                </a:prstGeom>
                <a:noFill/>
                <a:ln w="15875">
                  <a:solidFill>
                    <a:srgbClr val="56AB8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2" name="Line 484"/>
                <p:cNvSpPr>
                  <a:spLocks noChangeShapeType="1"/>
                </p:cNvSpPr>
                <p:nvPr/>
              </p:nvSpPr>
              <p:spPr bwMode="auto">
                <a:xfrm flipH="1">
                  <a:off x="24" y="1412"/>
                  <a:ext cx="1" cy="7"/>
                </a:xfrm>
                <a:prstGeom prst="line">
                  <a:avLst/>
                </a:prstGeom>
                <a:noFill/>
                <a:ln w="15875">
                  <a:solidFill>
                    <a:srgbClr val="55AA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3" name="Line 485"/>
                <p:cNvSpPr>
                  <a:spLocks noChangeShapeType="1"/>
                </p:cNvSpPr>
                <p:nvPr/>
              </p:nvSpPr>
              <p:spPr bwMode="auto">
                <a:xfrm flipH="1">
                  <a:off x="21" y="1419"/>
                  <a:ext cx="3" cy="5"/>
                </a:xfrm>
                <a:prstGeom prst="line">
                  <a:avLst/>
                </a:prstGeom>
                <a:noFill/>
                <a:ln w="15875">
                  <a:solidFill>
                    <a:srgbClr val="54A87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4" name="Line 486"/>
                <p:cNvSpPr>
                  <a:spLocks noChangeShapeType="1"/>
                </p:cNvSpPr>
                <p:nvPr/>
              </p:nvSpPr>
              <p:spPr bwMode="auto">
                <a:xfrm flipH="1">
                  <a:off x="13" y="1424"/>
                  <a:ext cx="8" cy="10"/>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5" name="Line 487"/>
                <p:cNvSpPr>
                  <a:spLocks noChangeShapeType="1"/>
                </p:cNvSpPr>
                <p:nvPr/>
              </p:nvSpPr>
              <p:spPr bwMode="auto">
                <a:xfrm flipH="1">
                  <a:off x="7" y="1434"/>
                  <a:ext cx="6"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6" name="Line 488"/>
                <p:cNvSpPr>
                  <a:spLocks noChangeShapeType="1"/>
                </p:cNvSpPr>
                <p:nvPr/>
              </p:nvSpPr>
              <p:spPr bwMode="auto">
                <a:xfrm flipH="1">
                  <a:off x="2" y="1440"/>
                  <a:ext cx="5"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7" name="Line 489"/>
                <p:cNvSpPr>
                  <a:spLocks noChangeShapeType="1"/>
                </p:cNvSpPr>
                <p:nvPr/>
              </p:nvSpPr>
              <p:spPr bwMode="auto">
                <a:xfrm flipH="1">
                  <a:off x="0" y="1444"/>
                  <a:ext cx="2" cy="1"/>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8" name="Line 490"/>
                <p:cNvSpPr>
                  <a:spLocks noChangeShapeType="1"/>
                </p:cNvSpPr>
                <p:nvPr/>
              </p:nvSpPr>
              <p:spPr bwMode="auto">
                <a:xfrm flipV="1">
                  <a:off x="0" y="1444"/>
                  <a:ext cx="4" cy="1"/>
                </a:xfrm>
                <a:prstGeom prst="line">
                  <a:avLst/>
                </a:prstGeom>
                <a:noFill/>
                <a:ln w="15875">
                  <a:solidFill>
                    <a:srgbClr val="4E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39" name="Line 491"/>
                <p:cNvSpPr>
                  <a:spLocks noChangeShapeType="1"/>
                </p:cNvSpPr>
                <p:nvPr/>
              </p:nvSpPr>
              <p:spPr bwMode="auto">
                <a:xfrm flipV="1">
                  <a:off x="4" y="1436"/>
                  <a:ext cx="38" cy="8"/>
                </a:xfrm>
                <a:prstGeom prst="line">
                  <a:avLst/>
                </a:prstGeom>
                <a:noFill/>
                <a:ln w="15875">
                  <a:solidFill>
                    <a:srgbClr val="4F9D7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0" name="Line 492"/>
                <p:cNvSpPr>
                  <a:spLocks noChangeShapeType="1"/>
                </p:cNvSpPr>
                <p:nvPr/>
              </p:nvSpPr>
              <p:spPr bwMode="auto">
                <a:xfrm>
                  <a:off x="42" y="1436"/>
                  <a:ext cx="59"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1" name="Line 493"/>
                <p:cNvSpPr>
                  <a:spLocks noChangeShapeType="1"/>
                </p:cNvSpPr>
                <p:nvPr/>
              </p:nvSpPr>
              <p:spPr bwMode="auto">
                <a:xfrm>
                  <a:off x="101" y="1436"/>
                  <a:ext cx="41"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2" name="Line 494"/>
                <p:cNvSpPr>
                  <a:spLocks noChangeShapeType="1"/>
                </p:cNvSpPr>
                <p:nvPr/>
              </p:nvSpPr>
              <p:spPr bwMode="auto">
                <a:xfrm flipV="1">
                  <a:off x="142" y="1433"/>
                  <a:ext cx="37" cy="3"/>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3" name="Line 495"/>
                <p:cNvSpPr>
                  <a:spLocks noChangeShapeType="1"/>
                </p:cNvSpPr>
                <p:nvPr/>
              </p:nvSpPr>
              <p:spPr bwMode="auto">
                <a:xfrm flipV="1">
                  <a:off x="179" y="1428"/>
                  <a:ext cx="57" cy="5"/>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4" name="Line 496"/>
                <p:cNvSpPr>
                  <a:spLocks noChangeShapeType="1"/>
                </p:cNvSpPr>
                <p:nvPr/>
              </p:nvSpPr>
              <p:spPr bwMode="auto">
                <a:xfrm flipV="1">
                  <a:off x="236" y="1424"/>
                  <a:ext cx="22" cy="4"/>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5" name="Line 497"/>
                <p:cNvSpPr>
                  <a:spLocks noChangeShapeType="1"/>
                </p:cNvSpPr>
                <p:nvPr/>
              </p:nvSpPr>
              <p:spPr bwMode="auto">
                <a:xfrm flipV="1">
                  <a:off x="258" y="1419"/>
                  <a:ext cx="22" cy="5"/>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6" name="Line 498"/>
                <p:cNvSpPr>
                  <a:spLocks noChangeShapeType="1"/>
                </p:cNvSpPr>
                <p:nvPr/>
              </p:nvSpPr>
              <p:spPr bwMode="auto">
                <a:xfrm flipV="1">
                  <a:off x="280" y="1415"/>
                  <a:ext cx="22" cy="4"/>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7" name="Line 499"/>
                <p:cNvSpPr>
                  <a:spLocks noChangeShapeType="1"/>
                </p:cNvSpPr>
                <p:nvPr/>
              </p:nvSpPr>
              <p:spPr bwMode="auto">
                <a:xfrm flipV="1">
                  <a:off x="302" y="1412"/>
                  <a:ext cx="23" cy="3"/>
                </a:xfrm>
                <a:prstGeom prst="line">
                  <a:avLst/>
                </a:prstGeom>
                <a:noFill/>
                <a:ln w="15875">
                  <a:solidFill>
                    <a:srgbClr val="4C98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8" name="Line 500"/>
                <p:cNvSpPr>
                  <a:spLocks noChangeShapeType="1"/>
                </p:cNvSpPr>
                <p:nvPr/>
              </p:nvSpPr>
              <p:spPr bwMode="auto">
                <a:xfrm flipV="1">
                  <a:off x="325" y="1410"/>
                  <a:ext cx="58" cy="2"/>
                </a:xfrm>
                <a:prstGeom prst="line">
                  <a:avLst/>
                </a:prstGeom>
                <a:noFill/>
                <a:ln w="15875">
                  <a:solidFill>
                    <a:srgbClr val="4B957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49" name="Line 501"/>
                <p:cNvSpPr>
                  <a:spLocks noChangeShapeType="1"/>
                </p:cNvSpPr>
                <p:nvPr/>
              </p:nvSpPr>
              <p:spPr bwMode="auto">
                <a:xfrm flipV="1">
                  <a:off x="383" y="1407"/>
                  <a:ext cx="59"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0" name="Line 502"/>
                <p:cNvSpPr>
                  <a:spLocks noChangeShapeType="1"/>
                </p:cNvSpPr>
                <p:nvPr/>
              </p:nvSpPr>
              <p:spPr bwMode="auto">
                <a:xfrm flipV="1">
                  <a:off x="442" y="1405"/>
                  <a:ext cx="117" cy="2"/>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1" name="Line 503"/>
                <p:cNvSpPr>
                  <a:spLocks noChangeShapeType="1"/>
                </p:cNvSpPr>
                <p:nvPr/>
              </p:nvSpPr>
              <p:spPr bwMode="auto">
                <a:xfrm>
                  <a:off x="559" y="1405"/>
                  <a:ext cx="16"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2" name="Line 504"/>
                <p:cNvSpPr>
                  <a:spLocks noChangeShapeType="1"/>
                </p:cNvSpPr>
                <p:nvPr/>
              </p:nvSpPr>
              <p:spPr bwMode="auto">
                <a:xfrm>
                  <a:off x="575" y="1407"/>
                  <a:ext cx="15" cy="5"/>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3" name="Line 505"/>
                <p:cNvSpPr>
                  <a:spLocks noChangeShapeType="1"/>
                </p:cNvSpPr>
                <p:nvPr/>
              </p:nvSpPr>
              <p:spPr bwMode="auto">
                <a:xfrm>
                  <a:off x="590" y="1412"/>
                  <a:ext cx="34" cy="10"/>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4" name="Line 506"/>
                <p:cNvSpPr>
                  <a:spLocks noChangeShapeType="1"/>
                </p:cNvSpPr>
                <p:nvPr/>
              </p:nvSpPr>
              <p:spPr bwMode="auto">
                <a:xfrm>
                  <a:off x="624" y="1422"/>
                  <a:ext cx="34" cy="9"/>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5" name="Line 507"/>
                <p:cNvSpPr>
                  <a:spLocks noChangeShapeType="1"/>
                </p:cNvSpPr>
                <p:nvPr/>
              </p:nvSpPr>
              <p:spPr bwMode="auto">
                <a:xfrm>
                  <a:off x="658" y="1431"/>
                  <a:ext cx="15" cy="3"/>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6" name="Line 508"/>
                <p:cNvSpPr>
                  <a:spLocks noChangeShapeType="1"/>
                </p:cNvSpPr>
                <p:nvPr/>
              </p:nvSpPr>
              <p:spPr bwMode="auto">
                <a:xfrm>
                  <a:off x="673" y="1434"/>
                  <a:ext cx="16" cy="2"/>
                </a:xfrm>
                <a:prstGeom prst="line">
                  <a:avLst/>
                </a:prstGeom>
                <a:noFill/>
                <a:ln w="15875">
                  <a:solidFill>
                    <a:srgbClr val="478E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7" name="Line 509"/>
                <p:cNvSpPr>
                  <a:spLocks noChangeShapeType="1"/>
                </p:cNvSpPr>
                <p:nvPr/>
              </p:nvSpPr>
              <p:spPr bwMode="auto">
                <a:xfrm>
                  <a:off x="689" y="1436"/>
                  <a:ext cx="83"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8" name="Line 510"/>
                <p:cNvSpPr>
                  <a:spLocks noChangeShapeType="1"/>
                </p:cNvSpPr>
                <p:nvPr/>
              </p:nvSpPr>
              <p:spPr bwMode="auto">
                <a:xfrm>
                  <a:off x="772" y="1440"/>
                  <a:ext cx="58" cy="4"/>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59" name="Line 511"/>
                <p:cNvSpPr>
                  <a:spLocks noChangeShapeType="1"/>
                </p:cNvSpPr>
                <p:nvPr/>
              </p:nvSpPr>
              <p:spPr bwMode="auto">
                <a:xfrm>
                  <a:off x="830" y="1444"/>
                  <a:ext cx="67" cy="5"/>
                </a:xfrm>
                <a:prstGeom prst="line">
                  <a:avLst/>
                </a:prstGeom>
                <a:noFill/>
                <a:ln w="15875">
                  <a:solidFill>
                    <a:srgbClr val="48906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0" name="Line 512"/>
                <p:cNvSpPr>
                  <a:spLocks noChangeShapeType="1"/>
                </p:cNvSpPr>
                <p:nvPr/>
              </p:nvSpPr>
              <p:spPr bwMode="auto">
                <a:xfrm>
                  <a:off x="897" y="1449"/>
                  <a:ext cx="21" cy="1"/>
                </a:xfrm>
                <a:prstGeom prst="line">
                  <a:avLst/>
                </a:prstGeom>
                <a:noFill/>
                <a:ln w="15875">
                  <a:solidFill>
                    <a:srgbClr val="49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1" name="Line 513"/>
                <p:cNvSpPr>
                  <a:spLocks noChangeShapeType="1"/>
                </p:cNvSpPr>
                <p:nvPr/>
              </p:nvSpPr>
              <p:spPr bwMode="auto">
                <a:xfrm flipV="1">
                  <a:off x="918" y="1448"/>
                  <a:ext cx="21"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2" name="Line 514"/>
                <p:cNvSpPr>
                  <a:spLocks noChangeShapeType="1"/>
                </p:cNvSpPr>
                <p:nvPr/>
              </p:nvSpPr>
              <p:spPr bwMode="auto">
                <a:xfrm flipV="1">
                  <a:off x="939" y="1443"/>
                  <a:ext cx="25" cy="5"/>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3" name="Line 515"/>
                <p:cNvSpPr>
                  <a:spLocks noChangeShapeType="1"/>
                </p:cNvSpPr>
                <p:nvPr/>
              </p:nvSpPr>
              <p:spPr bwMode="auto">
                <a:xfrm flipV="1">
                  <a:off x="964" y="1436"/>
                  <a:ext cx="41" cy="7"/>
                </a:xfrm>
                <a:prstGeom prst="line">
                  <a:avLst/>
                </a:prstGeom>
                <a:noFill/>
                <a:ln w="15875">
                  <a:solidFill>
                    <a:srgbClr val="4E9B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4" name="Line 516"/>
                <p:cNvSpPr>
                  <a:spLocks noChangeShapeType="1"/>
                </p:cNvSpPr>
                <p:nvPr/>
              </p:nvSpPr>
              <p:spPr bwMode="auto">
                <a:xfrm flipV="1">
                  <a:off x="1005" y="1432"/>
                  <a:ext cx="230" cy="4"/>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5" name="Line 517"/>
                <p:cNvSpPr>
                  <a:spLocks noChangeShapeType="1"/>
                </p:cNvSpPr>
                <p:nvPr/>
              </p:nvSpPr>
              <p:spPr bwMode="auto">
                <a:xfrm flipV="1">
                  <a:off x="1235" y="1431"/>
                  <a:ext cx="115" cy="1"/>
                </a:xfrm>
                <a:prstGeom prst="line">
                  <a:avLst/>
                </a:prstGeom>
                <a:noFill/>
                <a:ln w="15875">
                  <a:solidFill>
                    <a:srgbClr val="4A93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6" name="Line 518"/>
                <p:cNvSpPr>
                  <a:spLocks noChangeShapeType="1"/>
                </p:cNvSpPr>
                <p:nvPr/>
              </p:nvSpPr>
              <p:spPr bwMode="auto">
                <a:xfrm flipV="1">
                  <a:off x="1350" y="1428"/>
                  <a:ext cx="115" cy="3"/>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7" name="Line 519"/>
                <p:cNvSpPr>
                  <a:spLocks noChangeShapeType="1"/>
                </p:cNvSpPr>
                <p:nvPr/>
              </p:nvSpPr>
              <p:spPr bwMode="auto">
                <a:xfrm flipV="1">
                  <a:off x="1465" y="1426"/>
                  <a:ext cx="22" cy="2"/>
                </a:xfrm>
                <a:prstGeom prst="line">
                  <a:avLst/>
                </a:prstGeom>
                <a:noFill/>
                <a:ln w="15875">
                  <a:solidFill>
                    <a:srgbClr val="4B96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8" name="Line 520"/>
                <p:cNvSpPr>
                  <a:spLocks noChangeShapeType="1"/>
                </p:cNvSpPr>
                <p:nvPr/>
              </p:nvSpPr>
              <p:spPr bwMode="auto">
                <a:xfrm flipV="1">
                  <a:off x="1487" y="1423"/>
                  <a:ext cx="22" cy="3"/>
                </a:xfrm>
                <a:prstGeom prst="line">
                  <a:avLst/>
                </a:prstGeom>
                <a:noFill/>
                <a:ln w="15875">
                  <a:solidFill>
                    <a:srgbClr val="4C99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69" name="Line 521"/>
                <p:cNvSpPr>
                  <a:spLocks noChangeShapeType="1"/>
                </p:cNvSpPr>
                <p:nvPr/>
              </p:nvSpPr>
              <p:spPr bwMode="auto">
                <a:xfrm flipV="1">
                  <a:off x="1509" y="1416"/>
                  <a:ext cx="44" cy="7"/>
                </a:xfrm>
                <a:prstGeom prst="line">
                  <a:avLst/>
                </a:prstGeom>
                <a:noFill/>
                <a:ln w="15875">
                  <a:solidFill>
                    <a:srgbClr val="4D9A7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0" name="Line 522"/>
                <p:cNvSpPr>
                  <a:spLocks noChangeShapeType="1"/>
                </p:cNvSpPr>
                <p:nvPr/>
              </p:nvSpPr>
              <p:spPr bwMode="auto">
                <a:xfrm flipV="1">
                  <a:off x="1553" y="1413"/>
                  <a:ext cx="23" cy="3"/>
                </a:xfrm>
                <a:prstGeom prst="line">
                  <a:avLst/>
                </a:prstGeom>
                <a:noFill/>
                <a:ln w="15875">
                  <a:solidFill>
                    <a:srgbClr val="4C977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1" name="Line 523"/>
                <p:cNvSpPr>
                  <a:spLocks noChangeShapeType="1"/>
                </p:cNvSpPr>
                <p:nvPr/>
              </p:nvSpPr>
              <p:spPr bwMode="auto">
                <a:xfrm>
                  <a:off x="1576" y="1413"/>
                  <a:ext cx="22" cy="1"/>
                </a:xfrm>
                <a:prstGeom prst="line">
                  <a:avLst/>
                </a:prstGeom>
                <a:noFill/>
                <a:ln w="15875">
                  <a:solidFill>
                    <a:srgbClr val="4A946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2" name="Line 524"/>
                <p:cNvSpPr>
                  <a:spLocks noChangeShapeType="1"/>
                </p:cNvSpPr>
                <p:nvPr/>
              </p:nvSpPr>
              <p:spPr bwMode="auto">
                <a:xfrm>
                  <a:off x="1598" y="1413"/>
                  <a:ext cx="22" cy="2"/>
                </a:xfrm>
                <a:prstGeom prst="line">
                  <a:avLst/>
                </a:prstGeom>
                <a:noFill/>
                <a:ln w="15875">
                  <a:solidFill>
                    <a:srgbClr val="48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3" name="Line 525"/>
                <p:cNvSpPr>
                  <a:spLocks noChangeShapeType="1"/>
                </p:cNvSpPr>
                <p:nvPr/>
              </p:nvSpPr>
              <p:spPr bwMode="auto">
                <a:xfrm>
                  <a:off x="1620" y="1415"/>
                  <a:ext cx="12" cy="2"/>
                </a:xfrm>
                <a:prstGeom prst="line">
                  <a:avLst/>
                </a:prstGeom>
                <a:noFill/>
                <a:ln w="15875">
                  <a:solidFill>
                    <a:srgbClr val="458B6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4" name="Line 526"/>
                <p:cNvSpPr>
                  <a:spLocks noChangeShapeType="1"/>
                </p:cNvSpPr>
                <p:nvPr/>
              </p:nvSpPr>
              <p:spPr bwMode="auto">
                <a:xfrm>
                  <a:off x="1632" y="1417"/>
                  <a:ext cx="10" cy="2"/>
                </a:xfrm>
                <a:prstGeom prst="line">
                  <a:avLst/>
                </a:prstGeom>
                <a:noFill/>
                <a:ln w="15875">
                  <a:solidFill>
                    <a:srgbClr val="478E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5" name="Line 527"/>
                <p:cNvSpPr>
                  <a:spLocks noChangeShapeType="1"/>
                </p:cNvSpPr>
                <p:nvPr/>
              </p:nvSpPr>
              <p:spPr bwMode="auto">
                <a:xfrm>
                  <a:off x="1642" y="1419"/>
                  <a:ext cx="79" cy="12"/>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6" name="Line 528"/>
                <p:cNvSpPr>
                  <a:spLocks noChangeShapeType="1"/>
                </p:cNvSpPr>
                <p:nvPr/>
              </p:nvSpPr>
              <p:spPr bwMode="auto">
                <a:xfrm>
                  <a:off x="1721" y="1431"/>
                  <a:ext cx="62" cy="5"/>
                </a:xfrm>
                <a:prstGeom prst="line">
                  <a:avLst/>
                </a:prstGeom>
                <a:noFill/>
                <a:ln w="15875">
                  <a:solidFill>
                    <a:srgbClr val="478F6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7" name="Line 529"/>
                <p:cNvSpPr>
                  <a:spLocks noChangeShapeType="1"/>
                </p:cNvSpPr>
                <p:nvPr/>
              </p:nvSpPr>
              <p:spPr bwMode="auto">
                <a:xfrm>
                  <a:off x="1783" y="1436"/>
                  <a:ext cx="73" cy="3"/>
                </a:xfrm>
                <a:prstGeom prst="line">
                  <a:avLst/>
                </a:prstGeom>
                <a:noFill/>
                <a:ln w="15875">
                  <a:solidFill>
                    <a:srgbClr val="48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8" name="Line 530"/>
                <p:cNvSpPr>
                  <a:spLocks noChangeShapeType="1"/>
                </p:cNvSpPr>
                <p:nvPr/>
              </p:nvSpPr>
              <p:spPr bwMode="auto">
                <a:xfrm>
                  <a:off x="1856" y="1439"/>
                  <a:ext cx="110" cy="4"/>
                </a:xfrm>
                <a:prstGeom prst="line">
                  <a:avLst/>
                </a:prstGeom>
                <a:noFill/>
                <a:ln w="15875">
                  <a:solidFill>
                    <a:srgbClr val="4991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79" name="Line 531"/>
                <p:cNvSpPr>
                  <a:spLocks noChangeShapeType="1"/>
                </p:cNvSpPr>
                <p:nvPr/>
              </p:nvSpPr>
              <p:spPr bwMode="auto">
                <a:xfrm flipV="1">
                  <a:off x="1966" y="1436"/>
                  <a:ext cx="18" cy="7"/>
                </a:xfrm>
                <a:prstGeom prst="line">
                  <a:avLst/>
                </a:prstGeom>
                <a:noFill/>
                <a:ln w="15875">
                  <a:solidFill>
                    <a:srgbClr val="52A47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0" name="Line 532"/>
                <p:cNvSpPr>
                  <a:spLocks noChangeShapeType="1"/>
                </p:cNvSpPr>
                <p:nvPr/>
              </p:nvSpPr>
              <p:spPr bwMode="auto">
                <a:xfrm flipV="1">
                  <a:off x="1984" y="1431"/>
                  <a:ext cx="15" cy="5"/>
                </a:xfrm>
                <a:prstGeom prst="line">
                  <a:avLst/>
                </a:prstGeom>
                <a:noFill/>
                <a:ln w="15875">
                  <a:solidFill>
                    <a:srgbClr val="50A07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1" name="Line 533"/>
                <p:cNvSpPr>
                  <a:spLocks noChangeShapeType="1"/>
                </p:cNvSpPr>
                <p:nvPr/>
              </p:nvSpPr>
              <p:spPr bwMode="auto">
                <a:xfrm flipV="1">
                  <a:off x="1999" y="1428"/>
                  <a:ext cx="8" cy="3"/>
                </a:xfrm>
                <a:prstGeom prst="line">
                  <a:avLst/>
                </a:prstGeom>
                <a:noFill/>
                <a:ln w="15875">
                  <a:solidFill>
                    <a:srgbClr val="4E9C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2" name="Line 534"/>
                <p:cNvSpPr>
                  <a:spLocks noChangeShapeType="1"/>
                </p:cNvSpPr>
                <p:nvPr/>
              </p:nvSpPr>
              <p:spPr bwMode="auto">
                <a:xfrm>
                  <a:off x="2007" y="1428"/>
                  <a:ext cx="8" cy="1"/>
                </a:xfrm>
                <a:prstGeom prst="line">
                  <a:avLst/>
                </a:prstGeom>
                <a:noFill/>
                <a:ln w="15875">
                  <a:solidFill>
                    <a:srgbClr val="4C977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3" name="Line 535"/>
                <p:cNvSpPr>
                  <a:spLocks noChangeShapeType="1"/>
                </p:cNvSpPr>
                <p:nvPr/>
              </p:nvSpPr>
              <p:spPr bwMode="auto">
                <a:xfrm>
                  <a:off x="2015" y="1428"/>
                  <a:ext cx="4" cy="1"/>
                </a:xfrm>
                <a:prstGeom prst="line">
                  <a:avLst/>
                </a:prstGeom>
                <a:noFill/>
                <a:ln w="15875">
                  <a:solidFill>
                    <a:srgbClr val="478D6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4" name="Line 536"/>
                <p:cNvSpPr>
                  <a:spLocks noChangeShapeType="1"/>
                </p:cNvSpPr>
                <p:nvPr/>
              </p:nvSpPr>
              <p:spPr bwMode="auto">
                <a:xfrm>
                  <a:off x="2019" y="1428"/>
                  <a:ext cx="2" cy="1"/>
                </a:xfrm>
                <a:prstGeom prst="line">
                  <a:avLst/>
                </a:prstGeom>
                <a:noFill/>
                <a:ln w="15875">
                  <a:solidFill>
                    <a:srgbClr val="49926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5" name="Line 537"/>
                <p:cNvSpPr>
                  <a:spLocks noChangeShapeType="1"/>
                </p:cNvSpPr>
                <p:nvPr/>
              </p:nvSpPr>
              <p:spPr bwMode="auto">
                <a:xfrm>
                  <a:off x="2021" y="1429"/>
                  <a:ext cx="7" cy="4"/>
                </a:xfrm>
                <a:prstGeom prst="line">
                  <a:avLst/>
                </a:prstGeom>
                <a:noFill/>
                <a:ln w="15875">
                  <a:solidFill>
                    <a:srgbClr val="4D9A7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6" name="Line 538"/>
                <p:cNvSpPr>
                  <a:spLocks noChangeShapeType="1"/>
                </p:cNvSpPr>
                <p:nvPr/>
              </p:nvSpPr>
              <p:spPr bwMode="auto">
                <a:xfrm>
                  <a:off x="2028" y="1433"/>
                  <a:ext cx="5" cy="6"/>
                </a:xfrm>
                <a:prstGeom prst="line">
                  <a:avLst/>
                </a:prstGeom>
                <a:noFill/>
                <a:ln w="15875">
                  <a:solidFill>
                    <a:srgbClr val="4F9E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7" name="Line 539"/>
                <p:cNvSpPr>
                  <a:spLocks noChangeShapeType="1"/>
                </p:cNvSpPr>
                <p:nvPr/>
              </p:nvSpPr>
              <p:spPr bwMode="auto">
                <a:xfrm>
                  <a:off x="2033" y="1439"/>
                  <a:ext cx="7" cy="4"/>
                </a:xfrm>
                <a:prstGeom prst="line">
                  <a:avLst/>
                </a:prstGeom>
                <a:noFill/>
                <a:ln w="15875">
                  <a:solidFill>
                    <a:srgbClr val="4E9D7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8" name="Line 540"/>
                <p:cNvSpPr>
                  <a:spLocks noChangeShapeType="1"/>
                </p:cNvSpPr>
                <p:nvPr/>
              </p:nvSpPr>
              <p:spPr bwMode="auto">
                <a:xfrm flipH="1" flipV="1">
                  <a:off x="2031" y="1390"/>
                  <a:ext cx="9" cy="53"/>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89" name="Line 541"/>
                <p:cNvSpPr>
                  <a:spLocks noChangeShapeType="1"/>
                </p:cNvSpPr>
                <p:nvPr/>
              </p:nvSpPr>
              <p:spPr bwMode="auto">
                <a:xfrm flipH="1" flipV="1">
                  <a:off x="2027" y="1348"/>
                  <a:ext cx="4" cy="42"/>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0" name="Line 542"/>
                <p:cNvSpPr>
                  <a:spLocks noChangeShapeType="1"/>
                </p:cNvSpPr>
                <p:nvPr/>
              </p:nvSpPr>
              <p:spPr bwMode="auto">
                <a:xfrm flipH="1" flipV="1">
                  <a:off x="2025" y="1330"/>
                  <a:ext cx="2" cy="18"/>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1" name="Line 543"/>
                <p:cNvSpPr>
                  <a:spLocks noChangeShapeType="1"/>
                </p:cNvSpPr>
                <p:nvPr/>
              </p:nvSpPr>
              <p:spPr bwMode="auto">
                <a:xfrm flipV="1">
                  <a:off x="2025" y="1316"/>
                  <a:ext cx="1" cy="14"/>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2" name="Line 544"/>
                <p:cNvSpPr>
                  <a:spLocks noChangeShapeType="1"/>
                </p:cNvSpPr>
                <p:nvPr/>
              </p:nvSpPr>
              <p:spPr bwMode="auto">
                <a:xfrm flipV="1">
                  <a:off x="2025" y="1300"/>
                  <a:ext cx="3" cy="16"/>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3" name="Line 545"/>
                <p:cNvSpPr>
                  <a:spLocks noChangeShapeType="1"/>
                </p:cNvSpPr>
                <p:nvPr/>
              </p:nvSpPr>
              <p:spPr bwMode="auto">
                <a:xfrm flipV="1">
                  <a:off x="2028" y="1284"/>
                  <a:ext cx="4" cy="16"/>
                </a:xfrm>
                <a:prstGeom prst="line">
                  <a:avLst/>
                </a:prstGeom>
                <a:noFill/>
                <a:ln w="15875">
                  <a:solidFill>
                    <a:srgbClr val="5EBB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4" name="Line 546"/>
                <p:cNvSpPr>
                  <a:spLocks noChangeShapeType="1"/>
                </p:cNvSpPr>
                <p:nvPr/>
              </p:nvSpPr>
              <p:spPr bwMode="auto">
                <a:xfrm flipV="1">
                  <a:off x="2032" y="1251"/>
                  <a:ext cx="10" cy="33"/>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5" name="Line 547"/>
                <p:cNvSpPr>
                  <a:spLocks noChangeShapeType="1"/>
                </p:cNvSpPr>
                <p:nvPr/>
              </p:nvSpPr>
              <p:spPr bwMode="auto">
                <a:xfrm flipV="1">
                  <a:off x="2042" y="1219"/>
                  <a:ext cx="11" cy="32"/>
                </a:xfrm>
                <a:prstGeom prst="line">
                  <a:avLst/>
                </a:prstGeom>
                <a:noFill/>
                <a:ln w="15875">
                  <a:solidFill>
                    <a:srgbClr val="5DBA8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6" name="Line 548"/>
                <p:cNvSpPr>
                  <a:spLocks noChangeShapeType="1"/>
                </p:cNvSpPr>
                <p:nvPr/>
              </p:nvSpPr>
              <p:spPr bwMode="auto">
                <a:xfrm flipV="1">
                  <a:off x="2053" y="1201"/>
                  <a:ext cx="2" cy="18"/>
                </a:xfrm>
                <a:prstGeom prst="line">
                  <a:avLst/>
                </a:prstGeom>
                <a:noFill/>
                <a:ln w="15875">
                  <a:solidFill>
                    <a:srgbClr val="5EBB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7" name="Line 549"/>
                <p:cNvSpPr>
                  <a:spLocks noChangeShapeType="1"/>
                </p:cNvSpPr>
                <p:nvPr/>
              </p:nvSpPr>
              <p:spPr bwMode="auto">
                <a:xfrm flipV="1">
                  <a:off x="2055" y="1185"/>
                  <a:ext cx="3" cy="16"/>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8" name="Line 550"/>
                <p:cNvSpPr>
                  <a:spLocks noChangeShapeType="1"/>
                </p:cNvSpPr>
                <p:nvPr/>
              </p:nvSpPr>
              <p:spPr bwMode="auto">
                <a:xfrm flipH="1" flipV="1">
                  <a:off x="2040" y="1044"/>
                  <a:ext cx="18" cy="141"/>
                </a:xfrm>
                <a:prstGeom prst="line">
                  <a:avLst/>
                </a:prstGeom>
                <a:noFill/>
                <a:ln w="15875">
                  <a:solidFill>
                    <a:srgbClr val="5EBC8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099" name="Line 551"/>
                <p:cNvSpPr>
                  <a:spLocks noChangeShapeType="1"/>
                </p:cNvSpPr>
                <p:nvPr/>
              </p:nvSpPr>
              <p:spPr bwMode="auto">
                <a:xfrm flipH="1">
                  <a:off x="57" y="1044"/>
                  <a:ext cx="1983" cy="1"/>
                </a:xfrm>
                <a:prstGeom prst="line">
                  <a:avLst/>
                </a:prstGeom>
                <a:noFill/>
                <a:ln w="15875">
                  <a:solidFill>
                    <a:srgbClr val="4A936E"/>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100" name="Freeform 552"/>
                <p:cNvSpPr>
                  <a:spLocks noEditPoints="1"/>
                </p:cNvSpPr>
                <p:nvPr/>
              </p:nvSpPr>
              <p:spPr bwMode="auto">
                <a:xfrm>
                  <a:off x="286" y="789"/>
                  <a:ext cx="2236" cy="42"/>
                </a:xfrm>
                <a:custGeom>
                  <a:avLst/>
                  <a:gdLst>
                    <a:gd name="T0" fmla="*/ 0 w 2236"/>
                    <a:gd name="T1" fmla="*/ 9 h 42"/>
                    <a:gd name="T2" fmla="*/ 2139 w 2236"/>
                    <a:gd name="T3" fmla="*/ 11 h 42"/>
                    <a:gd name="T4" fmla="*/ 2139 w 2236"/>
                    <a:gd name="T5" fmla="*/ 30 h 42"/>
                    <a:gd name="T6" fmla="*/ 0 w 2236"/>
                    <a:gd name="T7" fmla="*/ 30 h 42"/>
                    <a:gd name="T8" fmla="*/ 0 w 2236"/>
                    <a:gd name="T9" fmla="*/ 9 h 42"/>
                    <a:gd name="T10" fmla="*/ 2128 w 2236"/>
                    <a:gd name="T11" fmla="*/ 0 h 42"/>
                    <a:gd name="T12" fmla="*/ 2236 w 2236"/>
                    <a:gd name="T13" fmla="*/ 21 h 42"/>
                    <a:gd name="T14" fmla="*/ 2128 w 2236"/>
                    <a:gd name="T15" fmla="*/ 42 h 42"/>
                    <a:gd name="T16" fmla="*/ 2128 w 2236"/>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6"/>
                    <a:gd name="T28" fmla="*/ 0 h 42"/>
                    <a:gd name="T29" fmla="*/ 2236 w 2236"/>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6" h="42">
                      <a:moveTo>
                        <a:pt x="0" y="9"/>
                      </a:moveTo>
                      <a:lnTo>
                        <a:pt x="2139" y="11"/>
                      </a:lnTo>
                      <a:lnTo>
                        <a:pt x="2139" y="30"/>
                      </a:lnTo>
                      <a:lnTo>
                        <a:pt x="0" y="30"/>
                      </a:lnTo>
                      <a:lnTo>
                        <a:pt x="0" y="9"/>
                      </a:lnTo>
                      <a:close/>
                      <a:moveTo>
                        <a:pt x="2128" y="0"/>
                      </a:moveTo>
                      <a:lnTo>
                        <a:pt x="2236" y="21"/>
                      </a:lnTo>
                      <a:lnTo>
                        <a:pt x="2128" y="42"/>
                      </a:lnTo>
                      <a:lnTo>
                        <a:pt x="2128" y="0"/>
                      </a:lnTo>
                      <a:close/>
                    </a:path>
                  </a:pathLst>
                </a:custGeom>
                <a:solidFill>
                  <a:srgbClr val="0000FF"/>
                </a:solidFill>
                <a:ln w="1588" cmpd="sng">
                  <a:solidFill>
                    <a:srgbClr val="0000FF"/>
                  </a:solidFill>
                  <a:round/>
                  <a:headEnd/>
                  <a:tailEnd/>
                </a:ln>
              </p:spPr>
              <p:txBody>
                <a:bodyPr/>
                <a:lstStyle/>
                <a:p>
                  <a:endParaRPr lang="zh-CN" altLang="en-US"/>
                </a:p>
              </p:txBody>
            </p:sp>
            <p:sp>
              <p:nvSpPr>
                <p:cNvPr id="237101" name="Rectangle 553"/>
                <p:cNvSpPr>
                  <a:spLocks noChangeArrowheads="1"/>
                </p:cNvSpPr>
                <p:nvPr/>
              </p:nvSpPr>
              <p:spPr bwMode="auto">
                <a:xfrm>
                  <a:off x="286" y="0"/>
                  <a:ext cx="1981" cy="810"/>
                </a:xfrm>
                <a:prstGeom prst="rect">
                  <a:avLst/>
                </a:prstGeom>
                <a:solidFill>
                  <a:srgbClr val="FFE5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7102" name="Freeform 554"/>
                <p:cNvSpPr>
                  <a:spLocks noEditPoints="1"/>
                </p:cNvSpPr>
                <p:nvPr/>
              </p:nvSpPr>
              <p:spPr bwMode="auto">
                <a:xfrm>
                  <a:off x="885" y="794"/>
                  <a:ext cx="426" cy="351"/>
                </a:xfrm>
                <a:custGeom>
                  <a:avLst/>
                  <a:gdLst>
                    <a:gd name="T0" fmla="*/ 426 w 426"/>
                    <a:gd name="T1" fmla="*/ 16 h 351"/>
                    <a:gd name="T2" fmla="*/ 81 w 426"/>
                    <a:gd name="T3" fmla="*/ 299 h 351"/>
                    <a:gd name="T4" fmla="*/ 66 w 426"/>
                    <a:gd name="T5" fmla="*/ 283 h 351"/>
                    <a:gd name="T6" fmla="*/ 412 w 426"/>
                    <a:gd name="T7" fmla="*/ 0 h 351"/>
                    <a:gd name="T8" fmla="*/ 426 w 426"/>
                    <a:gd name="T9" fmla="*/ 16 h 351"/>
                    <a:gd name="T10" fmla="*/ 96 w 426"/>
                    <a:gd name="T11" fmla="*/ 299 h 351"/>
                    <a:gd name="T12" fmla="*/ 0 w 426"/>
                    <a:gd name="T13" fmla="*/ 351 h 351"/>
                    <a:gd name="T14" fmla="*/ 68 w 426"/>
                    <a:gd name="T15" fmla="*/ 268 h 351"/>
                    <a:gd name="T16" fmla="*/ 96 w 426"/>
                    <a:gd name="T17" fmla="*/ 299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351"/>
                    <a:gd name="T29" fmla="*/ 426 w 426"/>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351">
                      <a:moveTo>
                        <a:pt x="426" y="16"/>
                      </a:moveTo>
                      <a:lnTo>
                        <a:pt x="81" y="299"/>
                      </a:lnTo>
                      <a:lnTo>
                        <a:pt x="66" y="283"/>
                      </a:lnTo>
                      <a:lnTo>
                        <a:pt x="412" y="0"/>
                      </a:lnTo>
                      <a:lnTo>
                        <a:pt x="426" y="16"/>
                      </a:lnTo>
                      <a:close/>
                      <a:moveTo>
                        <a:pt x="96" y="299"/>
                      </a:moveTo>
                      <a:lnTo>
                        <a:pt x="0" y="351"/>
                      </a:lnTo>
                      <a:lnTo>
                        <a:pt x="68" y="268"/>
                      </a:lnTo>
                      <a:lnTo>
                        <a:pt x="96" y="299"/>
                      </a:lnTo>
                      <a:close/>
                    </a:path>
                  </a:pathLst>
                </a:custGeom>
                <a:solidFill>
                  <a:srgbClr val="0000FF"/>
                </a:solidFill>
                <a:ln w="1588" cmpd="sng">
                  <a:solidFill>
                    <a:srgbClr val="0000FF"/>
                  </a:solidFill>
                  <a:round/>
                  <a:headEnd/>
                  <a:tailEnd/>
                </a:ln>
              </p:spPr>
              <p:txBody>
                <a:bodyPr/>
                <a:lstStyle/>
                <a:p>
                  <a:endParaRPr lang="zh-CN" altLang="en-US"/>
                </a:p>
              </p:txBody>
            </p:sp>
            <p:sp>
              <p:nvSpPr>
                <p:cNvPr id="237103" name="Freeform 555"/>
                <p:cNvSpPr>
                  <a:spLocks noEditPoints="1"/>
                </p:cNvSpPr>
                <p:nvPr/>
              </p:nvSpPr>
              <p:spPr bwMode="auto">
                <a:xfrm>
                  <a:off x="550" y="521"/>
                  <a:ext cx="247" cy="204"/>
                </a:xfrm>
                <a:custGeom>
                  <a:avLst/>
                  <a:gdLst>
                    <a:gd name="T0" fmla="*/ 247 w 247"/>
                    <a:gd name="T1" fmla="*/ 13 h 204"/>
                    <a:gd name="T2" fmla="*/ 79 w 247"/>
                    <a:gd name="T3" fmla="*/ 149 h 204"/>
                    <a:gd name="T4" fmla="*/ 69 w 247"/>
                    <a:gd name="T5" fmla="*/ 138 h 204"/>
                    <a:gd name="T6" fmla="*/ 236 w 247"/>
                    <a:gd name="T7" fmla="*/ 0 h 204"/>
                    <a:gd name="T8" fmla="*/ 247 w 247"/>
                    <a:gd name="T9" fmla="*/ 13 h 204"/>
                    <a:gd name="T10" fmla="*/ 96 w 247"/>
                    <a:gd name="T11" fmla="*/ 153 h 204"/>
                    <a:gd name="T12" fmla="*/ 0 w 247"/>
                    <a:gd name="T13" fmla="*/ 204 h 204"/>
                    <a:gd name="T14" fmla="*/ 68 w 247"/>
                    <a:gd name="T15" fmla="*/ 121 h 204"/>
                    <a:gd name="T16" fmla="*/ 96 w 247"/>
                    <a:gd name="T17" fmla="*/ 15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
                    <a:gd name="T28" fmla="*/ 0 h 204"/>
                    <a:gd name="T29" fmla="*/ 247 w 247"/>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 h="204">
                      <a:moveTo>
                        <a:pt x="247" y="13"/>
                      </a:moveTo>
                      <a:lnTo>
                        <a:pt x="79" y="149"/>
                      </a:lnTo>
                      <a:lnTo>
                        <a:pt x="69" y="138"/>
                      </a:lnTo>
                      <a:lnTo>
                        <a:pt x="236" y="0"/>
                      </a:lnTo>
                      <a:lnTo>
                        <a:pt x="247" y="13"/>
                      </a:lnTo>
                      <a:close/>
                      <a:moveTo>
                        <a:pt x="96" y="153"/>
                      </a:moveTo>
                      <a:lnTo>
                        <a:pt x="0" y="204"/>
                      </a:lnTo>
                      <a:lnTo>
                        <a:pt x="68" y="121"/>
                      </a:lnTo>
                      <a:lnTo>
                        <a:pt x="96" y="153"/>
                      </a:lnTo>
                      <a:close/>
                    </a:path>
                  </a:pathLst>
                </a:custGeom>
                <a:solidFill>
                  <a:srgbClr val="FF00FF"/>
                </a:solidFill>
                <a:ln w="1588" cmpd="sng">
                  <a:solidFill>
                    <a:srgbClr val="FF00FF"/>
                  </a:solidFill>
                  <a:round/>
                  <a:headEnd/>
                  <a:tailEnd/>
                </a:ln>
              </p:spPr>
              <p:txBody>
                <a:bodyPr/>
                <a:lstStyle/>
                <a:p>
                  <a:endParaRPr lang="zh-CN" altLang="en-US"/>
                </a:p>
              </p:txBody>
            </p:sp>
            <p:sp>
              <p:nvSpPr>
                <p:cNvPr id="237104" name="Line 556"/>
                <p:cNvSpPr>
                  <a:spLocks noChangeShapeType="1"/>
                </p:cNvSpPr>
                <p:nvPr/>
              </p:nvSpPr>
              <p:spPr bwMode="auto">
                <a:xfrm flipH="1" flipV="1">
                  <a:off x="537" y="402"/>
                  <a:ext cx="772" cy="409"/>
                </a:xfrm>
                <a:prstGeom prst="line">
                  <a:avLst/>
                </a:prstGeom>
                <a:noFill/>
                <a:ln w="20638">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105" name="Freeform 557"/>
                <p:cNvSpPr>
                  <a:spLocks noEditPoints="1"/>
                </p:cNvSpPr>
                <p:nvPr/>
              </p:nvSpPr>
              <p:spPr bwMode="auto">
                <a:xfrm>
                  <a:off x="779" y="190"/>
                  <a:ext cx="180" cy="350"/>
                </a:xfrm>
                <a:custGeom>
                  <a:avLst/>
                  <a:gdLst>
                    <a:gd name="T0" fmla="*/ 147 w 180"/>
                    <a:gd name="T1" fmla="*/ 87 h 350"/>
                    <a:gd name="T2" fmla="*/ 16 w 180"/>
                    <a:gd name="T3" fmla="*/ 350 h 350"/>
                    <a:gd name="T4" fmla="*/ 0 w 180"/>
                    <a:gd name="T5" fmla="*/ 342 h 350"/>
                    <a:gd name="T6" fmla="*/ 131 w 180"/>
                    <a:gd name="T7" fmla="*/ 80 h 350"/>
                    <a:gd name="T8" fmla="*/ 147 w 180"/>
                    <a:gd name="T9" fmla="*/ 87 h 350"/>
                    <a:gd name="T10" fmla="*/ 114 w 180"/>
                    <a:gd name="T11" fmla="*/ 85 h 350"/>
                    <a:gd name="T12" fmla="*/ 180 w 180"/>
                    <a:gd name="T13" fmla="*/ 0 h 350"/>
                    <a:gd name="T14" fmla="*/ 154 w 180"/>
                    <a:gd name="T15" fmla="*/ 102 h 350"/>
                    <a:gd name="T16" fmla="*/ 114 w 180"/>
                    <a:gd name="T17" fmla="*/ 85 h 3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350"/>
                    <a:gd name="T29" fmla="*/ 180 w 180"/>
                    <a:gd name="T30" fmla="*/ 350 h 3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350">
                      <a:moveTo>
                        <a:pt x="147" y="87"/>
                      </a:moveTo>
                      <a:lnTo>
                        <a:pt x="16" y="350"/>
                      </a:lnTo>
                      <a:lnTo>
                        <a:pt x="0" y="342"/>
                      </a:lnTo>
                      <a:lnTo>
                        <a:pt x="131" y="80"/>
                      </a:lnTo>
                      <a:lnTo>
                        <a:pt x="147" y="87"/>
                      </a:lnTo>
                      <a:close/>
                      <a:moveTo>
                        <a:pt x="114" y="85"/>
                      </a:moveTo>
                      <a:lnTo>
                        <a:pt x="180" y="0"/>
                      </a:lnTo>
                      <a:lnTo>
                        <a:pt x="154" y="102"/>
                      </a:lnTo>
                      <a:lnTo>
                        <a:pt x="114" y="85"/>
                      </a:lnTo>
                      <a:close/>
                    </a:path>
                  </a:pathLst>
                </a:custGeom>
                <a:solidFill>
                  <a:srgbClr val="FF00FF"/>
                </a:solidFill>
                <a:ln w="1588" cmpd="sng">
                  <a:solidFill>
                    <a:srgbClr val="FF00FF"/>
                  </a:solidFill>
                  <a:round/>
                  <a:headEnd/>
                  <a:tailEnd/>
                </a:ln>
              </p:spPr>
              <p:txBody>
                <a:bodyPr/>
                <a:lstStyle/>
                <a:p>
                  <a:endParaRPr lang="zh-CN" altLang="en-US"/>
                </a:p>
              </p:txBody>
            </p:sp>
            <p:sp>
              <p:nvSpPr>
                <p:cNvPr id="237106" name="Line 558"/>
                <p:cNvSpPr>
                  <a:spLocks noChangeShapeType="1"/>
                </p:cNvSpPr>
                <p:nvPr/>
              </p:nvSpPr>
              <p:spPr bwMode="auto">
                <a:xfrm flipV="1">
                  <a:off x="1297" y="62"/>
                  <a:ext cx="1" cy="739"/>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107" name="Freeform 559"/>
                <p:cNvSpPr>
                  <a:spLocks noEditPoints="1"/>
                </p:cNvSpPr>
                <p:nvPr/>
              </p:nvSpPr>
              <p:spPr bwMode="auto">
                <a:xfrm>
                  <a:off x="744" y="171"/>
                  <a:ext cx="217" cy="137"/>
                </a:xfrm>
                <a:custGeom>
                  <a:avLst/>
                  <a:gdLst>
                    <a:gd name="T0" fmla="*/ 217 w 217"/>
                    <a:gd name="T1" fmla="*/ 9 h 137"/>
                    <a:gd name="T2" fmla="*/ 180 w 217"/>
                    <a:gd name="T3" fmla="*/ 31 h 137"/>
                    <a:gd name="T4" fmla="*/ 175 w 217"/>
                    <a:gd name="T5" fmla="*/ 23 h 137"/>
                    <a:gd name="T6" fmla="*/ 211 w 217"/>
                    <a:gd name="T7" fmla="*/ 0 h 137"/>
                    <a:gd name="T8" fmla="*/ 217 w 217"/>
                    <a:gd name="T9" fmla="*/ 9 h 137"/>
                    <a:gd name="T10" fmla="*/ 153 w 217"/>
                    <a:gd name="T11" fmla="*/ 48 h 137"/>
                    <a:gd name="T12" fmla="*/ 117 w 217"/>
                    <a:gd name="T13" fmla="*/ 71 h 137"/>
                    <a:gd name="T14" fmla="*/ 112 w 217"/>
                    <a:gd name="T15" fmla="*/ 62 h 137"/>
                    <a:gd name="T16" fmla="*/ 148 w 217"/>
                    <a:gd name="T17" fmla="*/ 40 h 137"/>
                    <a:gd name="T18" fmla="*/ 153 w 217"/>
                    <a:gd name="T19" fmla="*/ 48 h 137"/>
                    <a:gd name="T20" fmla="*/ 90 w 217"/>
                    <a:gd name="T21" fmla="*/ 87 h 137"/>
                    <a:gd name="T22" fmla="*/ 53 w 217"/>
                    <a:gd name="T23" fmla="*/ 109 h 137"/>
                    <a:gd name="T24" fmla="*/ 47 w 217"/>
                    <a:gd name="T25" fmla="*/ 100 h 137"/>
                    <a:gd name="T26" fmla="*/ 85 w 217"/>
                    <a:gd name="T27" fmla="*/ 78 h 137"/>
                    <a:gd name="T28" fmla="*/ 90 w 217"/>
                    <a:gd name="T29" fmla="*/ 87 h 137"/>
                    <a:gd name="T30" fmla="*/ 26 w 217"/>
                    <a:gd name="T31" fmla="*/ 125 h 137"/>
                    <a:gd name="T32" fmla="*/ 7 w 217"/>
                    <a:gd name="T33" fmla="*/ 137 h 137"/>
                    <a:gd name="T34" fmla="*/ 0 w 217"/>
                    <a:gd name="T35" fmla="*/ 128 h 137"/>
                    <a:gd name="T36" fmla="*/ 20 w 217"/>
                    <a:gd name="T37" fmla="*/ 116 h 137"/>
                    <a:gd name="T38" fmla="*/ 26 w 217"/>
                    <a:gd name="T39" fmla="*/ 125 h 1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7"/>
                    <a:gd name="T61" fmla="*/ 0 h 137"/>
                    <a:gd name="T62" fmla="*/ 217 w 217"/>
                    <a:gd name="T63" fmla="*/ 137 h 1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7" h="137">
                      <a:moveTo>
                        <a:pt x="217" y="9"/>
                      </a:moveTo>
                      <a:lnTo>
                        <a:pt x="180" y="31"/>
                      </a:lnTo>
                      <a:lnTo>
                        <a:pt x="175" y="23"/>
                      </a:lnTo>
                      <a:lnTo>
                        <a:pt x="211" y="0"/>
                      </a:lnTo>
                      <a:lnTo>
                        <a:pt x="217" y="9"/>
                      </a:lnTo>
                      <a:close/>
                      <a:moveTo>
                        <a:pt x="153" y="48"/>
                      </a:moveTo>
                      <a:lnTo>
                        <a:pt x="117" y="71"/>
                      </a:lnTo>
                      <a:lnTo>
                        <a:pt x="112" y="62"/>
                      </a:lnTo>
                      <a:lnTo>
                        <a:pt x="148" y="40"/>
                      </a:lnTo>
                      <a:lnTo>
                        <a:pt x="153" y="48"/>
                      </a:lnTo>
                      <a:close/>
                      <a:moveTo>
                        <a:pt x="90" y="87"/>
                      </a:moveTo>
                      <a:lnTo>
                        <a:pt x="53" y="109"/>
                      </a:lnTo>
                      <a:lnTo>
                        <a:pt x="47" y="100"/>
                      </a:lnTo>
                      <a:lnTo>
                        <a:pt x="85" y="78"/>
                      </a:lnTo>
                      <a:lnTo>
                        <a:pt x="90" y="87"/>
                      </a:lnTo>
                      <a:close/>
                      <a:moveTo>
                        <a:pt x="26" y="125"/>
                      </a:moveTo>
                      <a:lnTo>
                        <a:pt x="7" y="137"/>
                      </a:lnTo>
                      <a:lnTo>
                        <a:pt x="0" y="128"/>
                      </a:lnTo>
                      <a:lnTo>
                        <a:pt x="20" y="116"/>
                      </a:lnTo>
                      <a:lnTo>
                        <a:pt x="26" y="125"/>
                      </a:lnTo>
                      <a:close/>
                    </a:path>
                  </a:pathLst>
                </a:custGeom>
                <a:solidFill>
                  <a:srgbClr val="000000"/>
                </a:solidFill>
                <a:ln w="1588" cmpd="sng">
                  <a:solidFill>
                    <a:srgbClr val="000000"/>
                  </a:solidFill>
                  <a:round/>
                  <a:headEnd/>
                  <a:tailEnd/>
                </a:ln>
              </p:spPr>
              <p:txBody>
                <a:bodyPr/>
                <a:lstStyle/>
                <a:p>
                  <a:endParaRPr lang="zh-CN" altLang="en-US"/>
                </a:p>
              </p:txBody>
            </p:sp>
            <p:sp>
              <p:nvSpPr>
                <p:cNvPr id="237108" name="Freeform 560"/>
                <p:cNvSpPr>
                  <a:spLocks noEditPoints="1"/>
                </p:cNvSpPr>
                <p:nvPr/>
              </p:nvSpPr>
              <p:spPr bwMode="auto">
                <a:xfrm>
                  <a:off x="570" y="338"/>
                  <a:ext cx="152" cy="346"/>
                </a:xfrm>
                <a:custGeom>
                  <a:avLst/>
                  <a:gdLst>
                    <a:gd name="T0" fmla="*/ 152 w 152"/>
                    <a:gd name="T1" fmla="*/ 3 h 346"/>
                    <a:gd name="T2" fmla="*/ 137 w 152"/>
                    <a:gd name="T3" fmla="*/ 42 h 346"/>
                    <a:gd name="T4" fmla="*/ 127 w 152"/>
                    <a:gd name="T5" fmla="*/ 38 h 346"/>
                    <a:gd name="T6" fmla="*/ 142 w 152"/>
                    <a:gd name="T7" fmla="*/ 0 h 346"/>
                    <a:gd name="T8" fmla="*/ 152 w 152"/>
                    <a:gd name="T9" fmla="*/ 3 h 346"/>
                    <a:gd name="T10" fmla="*/ 125 w 152"/>
                    <a:gd name="T11" fmla="*/ 70 h 346"/>
                    <a:gd name="T12" fmla="*/ 108 w 152"/>
                    <a:gd name="T13" fmla="*/ 108 h 346"/>
                    <a:gd name="T14" fmla="*/ 99 w 152"/>
                    <a:gd name="T15" fmla="*/ 104 h 346"/>
                    <a:gd name="T16" fmla="*/ 115 w 152"/>
                    <a:gd name="T17" fmla="*/ 66 h 346"/>
                    <a:gd name="T18" fmla="*/ 125 w 152"/>
                    <a:gd name="T19" fmla="*/ 70 h 346"/>
                    <a:gd name="T20" fmla="*/ 97 w 152"/>
                    <a:gd name="T21" fmla="*/ 136 h 346"/>
                    <a:gd name="T22" fmla="*/ 81 w 152"/>
                    <a:gd name="T23" fmla="*/ 175 h 346"/>
                    <a:gd name="T24" fmla="*/ 71 w 152"/>
                    <a:gd name="T25" fmla="*/ 171 h 346"/>
                    <a:gd name="T26" fmla="*/ 86 w 152"/>
                    <a:gd name="T27" fmla="*/ 133 h 346"/>
                    <a:gd name="T28" fmla="*/ 97 w 152"/>
                    <a:gd name="T29" fmla="*/ 136 h 346"/>
                    <a:gd name="T30" fmla="*/ 68 w 152"/>
                    <a:gd name="T31" fmla="*/ 204 h 346"/>
                    <a:gd name="T32" fmla="*/ 53 w 152"/>
                    <a:gd name="T33" fmla="*/ 242 h 346"/>
                    <a:gd name="T34" fmla="*/ 42 w 152"/>
                    <a:gd name="T35" fmla="*/ 237 h 346"/>
                    <a:gd name="T36" fmla="*/ 59 w 152"/>
                    <a:gd name="T37" fmla="*/ 199 h 346"/>
                    <a:gd name="T38" fmla="*/ 68 w 152"/>
                    <a:gd name="T39" fmla="*/ 204 h 346"/>
                    <a:gd name="T40" fmla="*/ 41 w 152"/>
                    <a:gd name="T41" fmla="*/ 271 h 346"/>
                    <a:gd name="T42" fmla="*/ 26 w 152"/>
                    <a:gd name="T43" fmla="*/ 309 h 346"/>
                    <a:gd name="T44" fmla="*/ 15 w 152"/>
                    <a:gd name="T45" fmla="*/ 305 h 346"/>
                    <a:gd name="T46" fmla="*/ 31 w 152"/>
                    <a:gd name="T47" fmla="*/ 267 h 346"/>
                    <a:gd name="T48" fmla="*/ 41 w 152"/>
                    <a:gd name="T49" fmla="*/ 271 h 346"/>
                    <a:gd name="T50" fmla="*/ 13 w 152"/>
                    <a:gd name="T51" fmla="*/ 337 h 346"/>
                    <a:gd name="T52" fmla="*/ 10 w 152"/>
                    <a:gd name="T53" fmla="*/ 346 h 346"/>
                    <a:gd name="T54" fmla="*/ 0 w 152"/>
                    <a:gd name="T55" fmla="*/ 342 h 346"/>
                    <a:gd name="T56" fmla="*/ 4 w 152"/>
                    <a:gd name="T57" fmla="*/ 334 h 346"/>
                    <a:gd name="T58" fmla="*/ 13 w 152"/>
                    <a:gd name="T59" fmla="*/ 337 h 3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2"/>
                    <a:gd name="T91" fmla="*/ 0 h 346"/>
                    <a:gd name="T92" fmla="*/ 152 w 152"/>
                    <a:gd name="T93" fmla="*/ 346 h 3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2" h="346">
                      <a:moveTo>
                        <a:pt x="152" y="3"/>
                      </a:moveTo>
                      <a:lnTo>
                        <a:pt x="137" y="42"/>
                      </a:lnTo>
                      <a:lnTo>
                        <a:pt x="127" y="38"/>
                      </a:lnTo>
                      <a:lnTo>
                        <a:pt x="142" y="0"/>
                      </a:lnTo>
                      <a:lnTo>
                        <a:pt x="152" y="3"/>
                      </a:lnTo>
                      <a:close/>
                      <a:moveTo>
                        <a:pt x="125" y="70"/>
                      </a:moveTo>
                      <a:lnTo>
                        <a:pt x="108" y="108"/>
                      </a:lnTo>
                      <a:lnTo>
                        <a:pt x="99" y="104"/>
                      </a:lnTo>
                      <a:lnTo>
                        <a:pt x="115" y="66"/>
                      </a:lnTo>
                      <a:lnTo>
                        <a:pt x="125" y="70"/>
                      </a:lnTo>
                      <a:close/>
                      <a:moveTo>
                        <a:pt x="97" y="136"/>
                      </a:moveTo>
                      <a:lnTo>
                        <a:pt x="81" y="175"/>
                      </a:lnTo>
                      <a:lnTo>
                        <a:pt x="71" y="171"/>
                      </a:lnTo>
                      <a:lnTo>
                        <a:pt x="86" y="133"/>
                      </a:lnTo>
                      <a:lnTo>
                        <a:pt x="97" y="136"/>
                      </a:lnTo>
                      <a:close/>
                      <a:moveTo>
                        <a:pt x="68" y="204"/>
                      </a:moveTo>
                      <a:lnTo>
                        <a:pt x="53" y="242"/>
                      </a:lnTo>
                      <a:lnTo>
                        <a:pt x="42" y="237"/>
                      </a:lnTo>
                      <a:lnTo>
                        <a:pt x="59" y="199"/>
                      </a:lnTo>
                      <a:lnTo>
                        <a:pt x="68" y="204"/>
                      </a:lnTo>
                      <a:close/>
                      <a:moveTo>
                        <a:pt x="41" y="271"/>
                      </a:moveTo>
                      <a:lnTo>
                        <a:pt x="26" y="309"/>
                      </a:lnTo>
                      <a:lnTo>
                        <a:pt x="15" y="305"/>
                      </a:lnTo>
                      <a:lnTo>
                        <a:pt x="31" y="267"/>
                      </a:lnTo>
                      <a:lnTo>
                        <a:pt x="41" y="271"/>
                      </a:lnTo>
                      <a:close/>
                      <a:moveTo>
                        <a:pt x="13" y="337"/>
                      </a:moveTo>
                      <a:lnTo>
                        <a:pt x="10" y="346"/>
                      </a:lnTo>
                      <a:lnTo>
                        <a:pt x="0" y="342"/>
                      </a:lnTo>
                      <a:lnTo>
                        <a:pt x="4" y="334"/>
                      </a:lnTo>
                      <a:lnTo>
                        <a:pt x="13" y="337"/>
                      </a:lnTo>
                      <a:close/>
                    </a:path>
                  </a:pathLst>
                </a:custGeom>
                <a:solidFill>
                  <a:srgbClr val="000000"/>
                </a:solidFill>
                <a:ln w="1588" cmpd="sng">
                  <a:solidFill>
                    <a:srgbClr val="000000"/>
                  </a:solidFill>
                  <a:round/>
                  <a:headEnd/>
                  <a:tailEnd/>
                </a:ln>
              </p:spPr>
              <p:txBody>
                <a:bodyPr/>
                <a:lstStyle/>
                <a:p>
                  <a:endParaRPr lang="zh-CN" altLang="en-US"/>
                </a:p>
              </p:txBody>
            </p:sp>
            <p:sp>
              <p:nvSpPr>
                <p:cNvPr id="237109" name="Freeform 561"/>
                <p:cNvSpPr>
                  <a:spLocks noEditPoints="1"/>
                </p:cNvSpPr>
                <p:nvPr/>
              </p:nvSpPr>
              <p:spPr bwMode="auto">
                <a:xfrm>
                  <a:off x="732" y="306"/>
                  <a:ext cx="67" cy="242"/>
                </a:xfrm>
                <a:custGeom>
                  <a:avLst/>
                  <a:gdLst>
                    <a:gd name="T0" fmla="*/ 45 w 67"/>
                    <a:gd name="T1" fmla="*/ 242 h 242"/>
                    <a:gd name="T2" fmla="*/ 10 w 67"/>
                    <a:gd name="T3" fmla="*/ 92 h 242"/>
                    <a:gd name="T4" fmla="*/ 31 w 67"/>
                    <a:gd name="T5" fmla="*/ 87 h 242"/>
                    <a:gd name="T6" fmla="*/ 67 w 67"/>
                    <a:gd name="T7" fmla="*/ 237 h 242"/>
                    <a:gd name="T8" fmla="*/ 45 w 67"/>
                    <a:gd name="T9" fmla="*/ 242 h 242"/>
                    <a:gd name="T10" fmla="*/ 2 w 67"/>
                    <a:gd name="T11" fmla="*/ 104 h 242"/>
                    <a:gd name="T12" fmla="*/ 0 w 67"/>
                    <a:gd name="T13" fmla="*/ 0 h 242"/>
                    <a:gd name="T14" fmla="*/ 43 w 67"/>
                    <a:gd name="T15" fmla="*/ 96 h 242"/>
                    <a:gd name="T16" fmla="*/ 2 w 67"/>
                    <a:gd name="T17" fmla="*/ 104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242"/>
                    <a:gd name="T29" fmla="*/ 67 w 67"/>
                    <a:gd name="T30" fmla="*/ 242 h 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242">
                      <a:moveTo>
                        <a:pt x="45" y="242"/>
                      </a:moveTo>
                      <a:lnTo>
                        <a:pt x="10" y="92"/>
                      </a:lnTo>
                      <a:lnTo>
                        <a:pt x="31" y="87"/>
                      </a:lnTo>
                      <a:lnTo>
                        <a:pt x="67" y="237"/>
                      </a:lnTo>
                      <a:lnTo>
                        <a:pt x="45" y="242"/>
                      </a:lnTo>
                      <a:close/>
                      <a:moveTo>
                        <a:pt x="2" y="104"/>
                      </a:moveTo>
                      <a:lnTo>
                        <a:pt x="0" y="0"/>
                      </a:lnTo>
                      <a:lnTo>
                        <a:pt x="43" y="96"/>
                      </a:lnTo>
                      <a:lnTo>
                        <a:pt x="2" y="104"/>
                      </a:lnTo>
                      <a:close/>
                    </a:path>
                  </a:pathLst>
                </a:custGeom>
                <a:solidFill>
                  <a:srgbClr val="FF0000"/>
                </a:solidFill>
                <a:ln w="1588" cmpd="sng">
                  <a:solidFill>
                    <a:srgbClr val="FF0000"/>
                  </a:solidFill>
                  <a:round/>
                  <a:headEnd/>
                  <a:tailEnd/>
                </a:ln>
              </p:spPr>
              <p:txBody>
                <a:bodyPr/>
                <a:lstStyle/>
                <a:p>
                  <a:endParaRPr lang="zh-CN" altLang="en-US"/>
                </a:p>
              </p:txBody>
            </p:sp>
            <p:sp>
              <p:nvSpPr>
                <p:cNvPr id="237110" name="Freeform 562"/>
                <p:cNvSpPr>
                  <a:spLocks noEditPoints="1"/>
                </p:cNvSpPr>
                <p:nvPr/>
              </p:nvSpPr>
              <p:spPr bwMode="auto">
                <a:xfrm>
                  <a:off x="1290" y="399"/>
                  <a:ext cx="777" cy="418"/>
                </a:xfrm>
                <a:custGeom>
                  <a:avLst/>
                  <a:gdLst>
                    <a:gd name="T0" fmla="*/ 697 w 777"/>
                    <a:gd name="T1" fmla="*/ 55 h 418"/>
                    <a:gd name="T2" fmla="*/ 11 w 777"/>
                    <a:gd name="T3" fmla="*/ 418 h 418"/>
                    <a:gd name="T4" fmla="*/ 0 w 777"/>
                    <a:gd name="T5" fmla="*/ 401 h 418"/>
                    <a:gd name="T6" fmla="*/ 686 w 777"/>
                    <a:gd name="T7" fmla="*/ 36 h 418"/>
                    <a:gd name="T8" fmla="*/ 697 w 777"/>
                    <a:gd name="T9" fmla="*/ 55 h 418"/>
                    <a:gd name="T10" fmla="*/ 672 w 777"/>
                    <a:gd name="T11" fmla="*/ 32 h 418"/>
                    <a:gd name="T12" fmla="*/ 777 w 777"/>
                    <a:gd name="T13" fmla="*/ 0 h 418"/>
                    <a:gd name="T14" fmla="*/ 693 w 777"/>
                    <a:gd name="T15" fmla="*/ 68 h 418"/>
                    <a:gd name="T16" fmla="*/ 672 w 777"/>
                    <a:gd name="T17" fmla="*/ 32 h 4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7"/>
                    <a:gd name="T28" fmla="*/ 0 h 418"/>
                    <a:gd name="T29" fmla="*/ 777 w 777"/>
                    <a:gd name="T30" fmla="*/ 418 h 4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7" h="418">
                      <a:moveTo>
                        <a:pt x="697" y="55"/>
                      </a:moveTo>
                      <a:lnTo>
                        <a:pt x="11" y="418"/>
                      </a:lnTo>
                      <a:lnTo>
                        <a:pt x="0" y="401"/>
                      </a:lnTo>
                      <a:lnTo>
                        <a:pt x="686" y="36"/>
                      </a:lnTo>
                      <a:lnTo>
                        <a:pt x="697" y="55"/>
                      </a:lnTo>
                      <a:close/>
                      <a:moveTo>
                        <a:pt x="672" y="32"/>
                      </a:moveTo>
                      <a:lnTo>
                        <a:pt x="777" y="0"/>
                      </a:lnTo>
                      <a:lnTo>
                        <a:pt x="693" y="68"/>
                      </a:lnTo>
                      <a:lnTo>
                        <a:pt x="672" y="32"/>
                      </a:lnTo>
                      <a:close/>
                    </a:path>
                  </a:pathLst>
                </a:custGeom>
                <a:solidFill>
                  <a:srgbClr val="993366"/>
                </a:solidFill>
                <a:ln w="1588" cmpd="sng">
                  <a:solidFill>
                    <a:srgbClr val="993366"/>
                  </a:solidFill>
                  <a:round/>
                  <a:headEnd/>
                  <a:tailEnd/>
                </a:ln>
              </p:spPr>
              <p:txBody>
                <a:bodyPr/>
                <a:lstStyle/>
                <a:p>
                  <a:endParaRPr lang="zh-CN" altLang="en-US"/>
                </a:p>
              </p:txBody>
            </p:sp>
            <p:sp>
              <p:nvSpPr>
                <p:cNvPr id="237111" name="Freeform 563"/>
                <p:cNvSpPr>
                  <a:spLocks noEditPoints="1"/>
                </p:cNvSpPr>
                <p:nvPr/>
              </p:nvSpPr>
              <p:spPr bwMode="auto">
                <a:xfrm>
                  <a:off x="1276" y="688"/>
                  <a:ext cx="43" cy="856"/>
                </a:xfrm>
                <a:custGeom>
                  <a:avLst/>
                  <a:gdLst>
                    <a:gd name="T0" fmla="*/ 33 w 43"/>
                    <a:gd name="T1" fmla="*/ 0 h 856"/>
                    <a:gd name="T2" fmla="*/ 33 w 43"/>
                    <a:gd name="T3" fmla="*/ 165 h 856"/>
                    <a:gd name="T4" fmla="*/ 11 w 43"/>
                    <a:gd name="T5" fmla="*/ 165 h 856"/>
                    <a:gd name="T6" fmla="*/ 11 w 43"/>
                    <a:gd name="T7" fmla="*/ 0 h 856"/>
                    <a:gd name="T8" fmla="*/ 33 w 43"/>
                    <a:gd name="T9" fmla="*/ 0 h 856"/>
                    <a:gd name="T10" fmla="*/ 33 w 43"/>
                    <a:gd name="T11" fmla="*/ 226 h 856"/>
                    <a:gd name="T12" fmla="*/ 33 w 43"/>
                    <a:gd name="T13" fmla="*/ 390 h 856"/>
                    <a:gd name="T14" fmla="*/ 11 w 43"/>
                    <a:gd name="T15" fmla="*/ 390 h 856"/>
                    <a:gd name="T16" fmla="*/ 11 w 43"/>
                    <a:gd name="T17" fmla="*/ 226 h 856"/>
                    <a:gd name="T18" fmla="*/ 33 w 43"/>
                    <a:gd name="T19" fmla="*/ 226 h 856"/>
                    <a:gd name="T20" fmla="*/ 33 w 43"/>
                    <a:gd name="T21" fmla="*/ 452 h 856"/>
                    <a:gd name="T22" fmla="*/ 33 w 43"/>
                    <a:gd name="T23" fmla="*/ 616 h 856"/>
                    <a:gd name="T24" fmla="*/ 11 w 43"/>
                    <a:gd name="T25" fmla="*/ 616 h 856"/>
                    <a:gd name="T26" fmla="*/ 11 w 43"/>
                    <a:gd name="T27" fmla="*/ 452 h 856"/>
                    <a:gd name="T28" fmla="*/ 33 w 43"/>
                    <a:gd name="T29" fmla="*/ 452 h 856"/>
                    <a:gd name="T30" fmla="*/ 33 w 43"/>
                    <a:gd name="T31" fmla="*/ 677 h 856"/>
                    <a:gd name="T32" fmla="*/ 33 w 43"/>
                    <a:gd name="T33" fmla="*/ 764 h 856"/>
                    <a:gd name="T34" fmla="*/ 11 w 43"/>
                    <a:gd name="T35" fmla="*/ 764 h 856"/>
                    <a:gd name="T36" fmla="*/ 11 w 43"/>
                    <a:gd name="T37" fmla="*/ 677 h 856"/>
                    <a:gd name="T38" fmla="*/ 33 w 43"/>
                    <a:gd name="T39" fmla="*/ 677 h 856"/>
                    <a:gd name="T40" fmla="*/ 43 w 43"/>
                    <a:gd name="T41" fmla="*/ 754 h 856"/>
                    <a:gd name="T42" fmla="*/ 22 w 43"/>
                    <a:gd name="T43" fmla="*/ 856 h 856"/>
                    <a:gd name="T44" fmla="*/ 0 w 43"/>
                    <a:gd name="T45" fmla="*/ 754 h 856"/>
                    <a:gd name="T46" fmla="*/ 43 w 43"/>
                    <a:gd name="T47" fmla="*/ 754 h 8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
                    <a:gd name="T73" fmla="*/ 0 h 856"/>
                    <a:gd name="T74" fmla="*/ 43 w 43"/>
                    <a:gd name="T75" fmla="*/ 856 h 8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 h="856">
                      <a:moveTo>
                        <a:pt x="33" y="0"/>
                      </a:moveTo>
                      <a:lnTo>
                        <a:pt x="33" y="165"/>
                      </a:lnTo>
                      <a:lnTo>
                        <a:pt x="11" y="165"/>
                      </a:lnTo>
                      <a:lnTo>
                        <a:pt x="11" y="0"/>
                      </a:lnTo>
                      <a:lnTo>
                        <a:pt x="33" y="0"/>
                      </a:lnTo>
                      <a:close/>
                      <a:moveTo>
                        <a:pt x="33" y="226"/>
                      </a:moveTo>
                      <a:lnTo>
                        <a:pt x="33" y="390"/>
                      </a:lnTo>
                      <a:lnTo>
                        <a:pt x="11" y="390"/>
                      </a:lnTo>
                      <a:lnTo>
                        <a:pt x="11" y="226"/>
                      </a:lnTo>
                      <a:lnTo>
                        <a:pt x="33" y="226"/>
                      </a:lnTo>
                      <a:close/>
                      <a:moveTo>
                        <a:pt x="33" y="452"/>
                      </a:moveTo>
                      <a:lnTo>
                        <a:pt x="33" y="616"/>
                      </a:lnTo>
                      <a:lnTo>
                        <a:pt x="11" y="616"/>
                      </a:lnTo>
                      <a:lnTo>
                        <a:pt x="11" y="452"/>
                      </a:lnTo>
                      <a:lnTo>
                        <a:pt x="33" y="452"/>
                      </a:lnTo>
                      <a:close/>
                      <a:moveTo>
                        <a:pt x="33" y="677"/>
                      </a:moveTo>
                      <a:lnTo>
                        <a:pt x="33" y="764"/>
                      </a:lnTo>
                      <a:lnTo>
                        <a:pt x="11" y="764"/>
                      </a:lnTo>
                      <a:lnTo>
                        <a:pt x="11" y="677"/>
                      </a:lnTo>
                      <a:lnTo>
                        <a:pt x="33" y="677"/>
                      </a:lnTo>
                      <a:close/>
                      <a:moveTo>
                        <a:pt x="43" y="754"/>
                      </a:moveTo>
                      <a:lnTo>
                        <a:pt x="22" y="856"/>
                      </a:lnTo>
                      <a:lnTo>
                        <a:pt x="0" y="754"/>
                      </a:lnTo>
                      <a:lnTo>
                        <a:pt x="43" y="754"/>
                      </a:lnTo>
                      <a:close/>
                    </a:path>
                  </a:pathLst>
                </a:custGeom>
                <a:solidFill>
                  <a:srgbClr val="0000FF"/>
                </a:solidFill>
                <a:ln w="0" cmpd="sng">
                  <a:solidFill>
                    <a:srgbClr val="0000FF"/>
                  </a:solidFill>
                  <a:round/>
                  <a:headEnd/>
                  <a:tailEnd/>
                </a:ln>
              </p:spPr>
              <p:txBody>
                <a:bodyPr/>
                <a:lstStyle/>
                <a:p>
                  <a:endParaRPr lang="zh-CN" altLang="en-US"/>
                </a:p>
              </p:txBody>
            </p:sp>
            <p:sp>
              <p:nvSpPr>
                <p:cNvPr id="237112" name="Freeform 564"/>
                <p:cNvSpPr>
                  <a:spLocks noEditPoints="1"/>
                </p:cNvSpPr>
                <p:nvPr/>
              </p:nvSpPr>
              <p:spPr bwMode="auto">
                <a:xfrm>
                  <a:off x="1297" y="797"/>
                  <a:ext cx="371" cy="568"/>
                </a:xfrm>
                <a:custGeom>
                  <a:avLst/>
                  <a:gdLst>
                    <a:gd name="T0" fmla="*/ 360 w 371"/>
                    <a:gd name="T1" fmla="*/ 568 h 568"/>
                    <a:gd name="T2" fmla="*/ 303 w 371"/>
                    <a:gd name="T3" fmla="*/ 481 h 568"/>
                    <a:gd name="T4" fmla="*/ 314 w 371"/>
                    <a:gd name="T5" fmla="*/ 475 h 568"/>
                    <a:gd name="T6" fmla="*/ 371 w 371"/>
                    <a:gd name="T7" fmla="*/ 562 h 568"/>
                    <a:gd name="T8" fmla="*/ 360 w 371"/>
                    <a:gd name="T9" fmla="*/ 568 h 568"/>
                    <a:gd name="T10" fmla="*/ 282 w 371"/>
                    <a:gd name="T11" fmla="*/ 449 h 568"/>
                    <a:gd name="T12" fmla="*/ 226 w 371"/>
                    <a:gd name="T13" fmla="*/ 360 h 568"/>
                    <a:gd name="T14" fmla="*/ 238 w 371"/>
                    <a:gd name="T15" fmla="*/ 354 h 568"/>
                    <a:gd name="T16" fmla="*/ 294 w 371"/>
                    <a:gd name="T17" fmla="*/ 441 h 568"/>
                    <a:gd name="T18" fmla="*/ 282 w 371"/>
                    <a:gd name="T19" fmla="*/ 449 h 568"/>
                    <a:gd name="T20" fmla="*/ 206 w 371"/>
                    <a:gd name="T21" fmla="*/ 328 h 568"/>
                    <a:gd name="T22" fmla="*/ 149 w 371"/>
                    <a:gd name="T23" fmla="*/ 241 h 568"/>
                    <a:gd name="T24" fmla="*/ 160 w 371"/>
                    <a:gd name="T25" fmla="*/ 233 h 568"/>
                    <a:gd name="T26" fmla="*/ 216 w 371"/>
                    <a:gd name="T27" fmla="*/ 321 h 568"/>
                    <a:gd name="T28" fmla="*/ 206 w 371"/>
                    <a:gd name="T29" fmla="*/ 328 h 568"/>
                    <a:gd name="T30" fmla="*/ 128 w 371"/>
                    <a:gd name="T31" fmla="*/ 207 h 568"/>
                    <a:gd name="T32" fmla="*/ 72 w 371"/>
                    <a:gd name="T33" fmla="*/ 120 h 568"/>
                    <a:gd name="T34" fmla="*/ 84 w 371"/>
                    <a:gd name="T35" fmla="*/ 112 h 568"/>
                    <a:gd name="T36" fmla="*/ 140 w 371"/>
                    <a:gd name="T37" fmla="*/ 200 h 568"/>
                    <a:gd name="T38" fmla="*/ 128 w 371"/>
                    <a:gd name="T39" fmla="*/ 207 h 568"/>
                    <a:gd name="T40" fmla="*/ 50 w 371"/>
                    <a:gd name="T41" fmla="*/ 87 h 568"/>
                    <a:gd name="T42" fmla="*/ 0 w 371"/>
                    <a:gd name="T43" fmla="*/ 8 h 568"/>
                    <a:gd name="T44" fmla="*/ 12 w 371"/>
                    <a:gd name="T45" fmla="*/ 0 h 568"/>
                    <a:gd name="T46" fmla="*/ 62 w 371"/>
                    <a:gd name="T47" fmla="*/ 80 h 568"/>
                    <a:gd name="T48" fmla="*/ 50 w 371"/>
                    <a:gd name="T49" fmla="*/ 87 h 5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1"/>
                    <a:gd name="T76" fmla="*/ 0 h 568"/>
                    <a:gd name="T77" fmla="*/ 371 w 371"/>
                    <a:gd name="T78" fmla="*/ 568 h 5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1" h="568">
                      <a:moveTo>
                        <a:pt x="360" y="568"/>
                      </a:moveTo>
                      <a:lnTo>
                        <a:pt x="303" y="481"/>
                      </a:lnTo>
                      <a:lnTo>
                        <a:pt x="314" y="475"/>
                      </a:lnTo>
                      <a:lnTo>
                        <a:pt x="371" y="562"/>
                      </a:lnTo>
                      <a:lnTo>
                        <a:pt x="360" y="568"/>
                      </a:lnTo>
                      <a:close/>
                      <a:moveTo>
                        <a:pt x="282" y="449"/>
                      </a:moveTo>
                      <a:lnTo>
                        <a:pt x="226" y="360"/>
                      </a:lnTo>
                      <a:lnTo>
                        <a:pt x="238" y="354"/>
                      </a:lnTo>
                      <a:lnTo>
                        <a:pt x="294" y="441"/>
                      </a:lnTo>
                      <a:lnTo>
                        <a:pt x="282" y="449"/>
                      </a:lnTo>
                      <a:close/>
                      <a:moveTo>
                        <a:pt x="206" y="328"/>
                      </a:moveTo>
                      <a:lnTo>
                        <a:pt x="149" y="241"/>
                      </a:lnTo>
                      <a:lnTo>
                        <a:pt x="160" y="233"/>
                      </a:lnTo>
                      <a:lnTo>
                        <a:pt x="216" y="321"/>
                      </a:lnTo>
                      <a:lnTo>
                        <a:pt x="206" y="328"/>
                      </a:lnTo>
                      <a:close/>
                      <a:moveTo>
                        <a:pt x="128" y="207"/>
                      </a:moveTo>
                      <a:lnTo>
                        <a:pt x="72" y="120"/>
                      </a:lnTo>
                      <a:lnTo>
                        <a:pt x="84" y="112"/>
                      </a:lnTo>
                      <a:lnTo>
                        <a:pt x="140" y="200"/>
                      </a:lnTo>
                      <a:lnTo>
                        <a:pt x="128" y="207"/>
                      </a:lnTo>
                      <a:close/>
                      <a:moveTo>
                        <a:pt x="50" y="87"/>
                      </a:moveTo>
                      <a:lnTo>
                        <a:pt x="0" y="8"/>
                      </a:lnTo>
                      <a:lnTo>
                        <a:pt x="12" y="0"/>
                      </a:lnTo>
                      <a:lnTo>
                        <a:pt x="62" y="80"/>
                      </a:lnTo>
                      <a:lnTo>
                        <a:pt x="50" y="87"/>
                      </a:lnTo>
                      <a:close/>
                    </a:path>
                  </a:pathLst>
                </a:custGeom>
                <a:solidFill>
                  <a:srgbClr val="993366"/>
                </a:solidFill>
                <a:ln w="1588" cmpd="sng">
                  <a:solidFill>
                    <a:srgbClr val="993366"/>
                  </a:solidFill>
                  <a:round/>
                  <a:headEnd/>
                  <a:tailEnd/>
                </a:ln>
              </p:spPr>
              <p:txBody>
                <a:bodyPr/>
                <a:lstStyle/>
                <a:p>
                  <a:endParaRPr lang="zh-CN" altLang="en-US"/>
                </a:p>
              </p:txBody>
            </p:sp>
            <p:sp>
              <p:nvSpPr>
                <p:cNvPr id="237113" name="Freeform 565"/>
                <p:cNvSpPr>
                  <a:spLocks/>
                </p:cNvSpPr>
                <p:nvPr/>
              </p:nvSpPr>
              <p:spPr bwMode="auto">
                <a:xfrm>
                  <a:off x="1302" y="680"/>
                  <a:ext cx="105" cy="74"/>
                </a:xfrm>
                <a:custGeom>
                  <a:avLst/>
                  <a:gdLst>
                    <a:gd name="T0" fmla="*/ 105 w 105"/>
                    <a:gd name="T1" fmla="*/ 74 h 74"/>
                    <a:gd name="T2" fmla="*/ 104 w 105"/>
                    <a:gd name="T3" fmla="*/ 68 h 74"/>
                    <a:gd name="T4" fmla="*/ 100 w 105"/>
                    <a:gd name="T5" fmla="*/ 62 h 74"/>
                    <a:gd name="T6" fmla="*/ 97 w 105"/>
                    <a:gd name="T7" fmla="*/ 56 h 74"/>
                    <a:gd name="T8" fmla="*/ 93 w 105"/>
                    <a:gd name="T9" fmla="*/ 50 h 74"/>
                    <a:gd name="T10" fmla="*/ 89 w 105"/>
                    <a:gd name="T11" fmla="*/ 45 h 74"/>
                    <a:gd name="T12" fmla="*/ 84 w 105"/>
                    <a:gd name="T13" fmla="*/ 38 h 74"/>
                    <a:gd name="T14" fmla="*/ 79 w 105"/>
                    <a:gd name="T15" fmla="*/ 33 h 74"/>
                    <a:gd name="T16" fmla="*/ 74 w 105"/>
                    <a:gd name="T17" fmla="*/ 29 h 74"/>
                    <a:gd name="T18" fmla="*/ 66 w 105"/>
                    <a:gd name="T19" fmla="*/ 21 h 74"/>
                    <a:gd name="T20" fmla="*/ 57 w 105"/>
                    <a:gd name="T21" fmla="*/ 16 h 74"/>
                    <a:gd name="T22" fmla="*/ 48 w 105"/>
                    <a:gd name="T23" fmla="*/ 11 h 74"/>
                    <a:gd name="T24" fmla="*/ 39 w 105"/>
                    <a:gd name="T25" fmla="*/ 6 h 74"/>
                    <a:gd name="T26" fmla="*/ 29 w 105"/>
                    <a:gd name="T27" fmla="*/ 4 h 74"/>
                    <a:gd name="T28" fmla="*/ 20 w 105"/>
                    <a:gd name="T29" fmla="*/ 1 h 74"/>
                    <a:gd name="T30" fmla="*/ 9 w 105"/>
                    <a:gd name="T31" fmla="*/ 0 h 74"/>
                    <a:gd name="T32" fmla="*/ 0 w 105"/>
                    <a:gd name="T33" fmla="*/ 0 h 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4"/>
                    <a:gd name="T53" fmla="*/ 105 w 105"/>
                    <a:gd name="T54" fmla="*/ 74 h 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4">
                      <a:moveTo>
                        <a:pt x="105" y="74"/>
                      </a:moveTo>
                      <a:lnTo>
                        <a:pt x="104" y="68"/>
                      </a:lnTo>
                      <a:lnTo>
                        <a:pt x="100" y="62"/>
                      </a:lnTo>
                      <a:lnTo>
                        <a:pt x="97" y="56"/>
                      </a:lnTo>
                      <a:lnTo>
                        <a:pt x="93" y="50"/>
                      </a:lnTo>
                      <a:lnTo>
                        <a:pt x="89" y="45"/>
                      </a:lnTo>
                      <a:lnTo>
                        <a:pt x="84" y="38"/>
                      </a:lnTo>
                      <a:lnTo>
                        <a:pt x="79" y="33"/>
                      </a:lnTo>
                      <a:lnTo>
                        <a:pt x="74" y="29"/>
                      </a:lnTo>
                      <a:lnTo>
                        <a:pt x="66" y="21"/>
                      </a:lnTo>
                      <a:lnTo>
                        <a:pt x="57" y="16"/>
                      </a:lnTo>
                      <a:lnTo>
                        <a:pt x="48" y="11"/>
                      </a:lnTo>
                      <a:lnTo>
                        <a:pt x="39" y="6"/>
                      </a:lnTo>
                      <a:lnTo>
                        <a:pt x="29" y="4"/>
                      </a:lnTo>
                      <a:lnTo>
                        <a:pt x="20" y="1"/>
                      </a:lnTo>
                      <a:lnTo>
                        <a:pt x="9" y="0"/>
                      </a:lnTo>
                      <a:lnTo>
                        <a:pt x="0" y="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7114" name="Freeform 566"/>
                <p:cNvSpPr>
                  <a:spLocks/>
                </p:cNvSpPr>
                <p:nvPr/>
              </p:nvSpPr>
              <p:spPr bwMode="auto">
                <a:xfrm>
                  <a:off x="1187" y="683"/>
                  <a:ext cx="105" cy="72"/>
                </a:xfrm>
                <a:custGeom>
                  <a:avLst/>
                  <a:gdLst>
                    <a:gd name="T0" fmla="*/ 0 w 105"/>
                    <a:gd name="T1" fmla="*/ 72 h 72"/>
                    <a:gd name="T2" fmla="*/ 3 w 105"/>
                    <a:gd name="T3" fmla="*/ 66 h 72"/>
                    <a:gd name="T4" fmla="*/ 5 w 105"/>
                    <a:gd name="T5" fmla="*/ 60 h 72"/>
                    <a:gd name="T6" fmla="*/ 9 w 105"/>
                    <a:gd name="T7" fmla="*/ 54 h 72"/>
                    <a:gd name="T8" fmla="*/ 13 w 105"/>
                    <a:gd name="T9" fmla="*/ 48 h 72"/>
                    <a:gd name="T10" fmla="*/ 17 w 105"/>
                    <a:gd name="T11" fmla="*/ 43 h 72"/>
                    <a:gd name="T12" fmla="*/ 21 w 105"/>
                    <a:gd name="T13" fmla="*/ 37 h 72"/>
                    <a:gd name="T14" fmla="*/ 26 w 105"/>
                    <a:gd name="T15" fmla="*/ 32 h 72"/>
                    <a:gd name="T16" fmla="*/ 31 w 105"/>
                    <a:gd name="T17" fmla="*/ 27 h 72"/>
                    <a:gd name="T18" fmla="*/ 40 w 105"/>
                    <a:gd name="T19" fmla="*/ 21 h 72"/>
                    <a:gd name="T20" fmla="*/ 49 w 105"/>
                    <a:gd name="T21" fmla="*/ 14 h 72"/>
                    <a:gd name="T22" fmla="*/ 58 w 105"/>
                    <a:gd name="T23" fmla="*/ 10 h 72"/>
                    <a:gd name="T24" fmla="*/ 67 w 105"/>
                    <a:gd name="T25" fmla="*/ 6 h 72"/>
                    <a:gd name="T26" fmla="*/ 76 w 105"/>
                    <a:gd name="T27" fmla="*/ 2 h 72"/>
                    <a:gd name="T28" fmla="*/ 87 w 105"/>
                    <a:gd name="T29" fmla="*/ 1 h 72"/>
                    <a:gd name="T30" fmla="*/ 96 w 105"/>
                    <a:gd name="T31" fmla="*/ 0 h 72"/>
                    <a:gd name="T32" fmla="*/ 105 w 105"/>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2"/>
                    <a:gd name="T53" fmla="*/ 105 w 105"/>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2">
                      <a:moveTo>
                        <a:pt x="0" y="72"/>
                      </a:moveTo>
                      <a:lnTo>
                        <a:pt x="3" y="66"/>
                      </a:lnTo>
                      <a:lnTo>
                        <a:pt x="5" y="60"/>
                      </a:lnTo>
                      <a:lnTo>
                        <a:pt x="9" y="54"/>
                      </a:lnTo>
                      <a:lnTo>
                        <a:pt x="13" y="48"/>
                      </a:lnTo>
                      <a:lnTo>
                        <a:pt x="17" y="43"/>
                      </a:lnTo>
                      <a:lnTo>
                        <a:pt x="21" y="37"/>
                      </a:lnTo>
                      <a:lnTo>
                        <a:pt x="26" y="32"/>
                      </a:lnTo>
                      <a:lnTo>
                        <a:pt x="31" y="27"/>
                      </a:lnTo>
                      <a:lnTo>
                        <a:pt x="40" y="21"/>
                      </a:lnTo>
                      <a:lnTo>
                        <a:pt x="49" y="14"/>
                      </a:lnTo>
                      <a:lnTo>
                        <a:pt x="58" y="10"/>
                      </a:lnTo>
                      <a:lnTo>
                        <a:pt x="67" y="6"/>
                      </a:lnTo>
                      <a:lnTo>
                        <a:pt x="76" y="2"/>
                      </a:lnTo>
                      <a:lnTo>
                        <a:pt x="87" y="1"/>
                      </a:lnTo>
                      <a:lnTo>
                        <a:pt x="96" y="0"/>
                      </a:lnTo>
                      <a:lnTo>
                        <a:pt x="105" y="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7115" name="Freeform 567"/>
                <p:cNvSpPr>
                  <a:spLocks/>
                </p:cNvSpPr>
                <p:nvPr/>
              </p:nvSpPr>
              <p:spPr bwMode="auto">
                <a:xfrm>
                  <a:off x="1306" y="933"/>
                  <a:ext cx="84" cy="13"/>
                </a:xfrm>
                <a:custGeom>
                  <a:avLst/>
                  <a:gdLst>
                    <a:gd name="T0" fmla="*/ 84 w 84"/>
                    <a:gd name="T1" fmla="*/ 0 h 13"/>
                    <a:gd name="T2" fmla="*/ 78 w 84"/>
                    <a:gd name="T3" fmla="*/ 2 h 13"/>
                    <a:gd name="T4" fmla="*/ 71 w 84"/>
                    <a:gd name="T5" fmla="*/ 6 h 13"/>
                    <a:gd name="T6" fmla="*/ 65 w 84"/>
                    <a:gd name="T7" fmla="*/ 8 h 13"/>
                    <a:gd name="T8" fmla="*/ 58 w 84"/>
                    <a:gd name="T9" fmla="*/ 10 h 13"/>
                    <a:gd name="T10" fmla="*/ 50 w 84"/>
                    <a:gd name="T11" fmla="*/ 11 h 13"/>
                    <a:gd name="T12" fmla="*/ 44 w 84"/>
                    <a:gd name="T13" fmla="*/ 12 h 13"/>
                    <a:gd name="T14" fmla="*/ 36 w 84"/>
                    <a:gd name="T15" fmla="*/ 13 h 13"/>
                    <a:gd name="T16" fmla="*/ 28 w 84"/>
                    <a:gd name="T17" fmla="*/ 13 h 13"/>
                    <a:gd name="T18" fmla="*/ 21 w 84"/>
                    <a:gd name="T19" fmla="*/ 13 h 13"/>
                    <a:gd name="T20" fmla="*/ 14 w 84"/>
                    <a:gd name="T21" fmla="*/ 12 h 13"/>
                    <a:gd name="T22" fmla="*/ 6 w 84"/>
                    <a:gd name="T23" fmla="*/ 11 h 13"/>
                    <a:gd name="T24" fmla="*/ 0 w 84"/>
                    <a:gd name="T25" fmla="*/ 1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13"/>
                    <a:gd name="T41" fmla="*/ 84 w 84"/>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13">
                      <a:moveTo>
                        <a:pt x="84" y="0"/>
                      </a:moveTo>
                      <a:lnTo>
                        <a:pt x="78" y="2"/>
                      </a:lnTo>
                      <a:lnTo>
                        <a:pt x="71" y="6"/>
                      </a:lnTo>
                      <a:lnTo>
                        <a:pt x="65" y="8"/>
                      </a:lnTo>
                      <a:lnTo>
                        <a:pt x="58" y="10"/>
                      </a:lnTo>
                      <a:lnTo>
                        <a:pt x="50" y="11"/>
                      </a:lnTo>
                      <a:lnTo>
                        <a:pt x="44" y="12"/>
                      </a:lnTo>
                      <a:lnTo>
                        <a:pt x="36" y="13"/>
                      </a:lnTo>
                      <a:lnTo>
                        <a:pt x="28" y="13"/>
                      </a:lnTo>
                      <a:lnTo>
                        <a:pt x="21" y="13"/>
                      </a:lnTo>
                      <a:lnTo>
                        <a:pt x="14" y="12"/>
                      </a:lnTo>
                      <a:lnTo>
                        <a:pt x="6" y="11"/>
                      </a:lnTo>
                      <a:lnTo>
                        <a:pt x="0" y="10"/>
                      </a:lnTo>
                    </a:path>
                  </a:pathLst>
                </a:custGeom>
                <a:noFill/>
                <a:ln w="2063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7116" name="Rectangle 568"/>
                <p:cNvSpPr>
                  <a:spLocks noChangeArrowheads="1"/>
                </p:cNvSpPr>
                <p:nvPr/>
              </p:nvSpPr>
              <p:spPr bwMode="auto">
                <a:xfrm>
                  <a:off x="1196" y="627"/>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7117" name="Rectangle 569"/>
                <p:cNvSpPr>
                  <a:spLocks noChangeArrowheads="1"/>
                </p:cNvSpPr>
                <p:nvPr/>
              </p:nvSpPr>
              <p:spPr bwMode="auto">
                <a:xfrm>
                  <a:off x="1129" y="538"/>
                  <a:ext cx="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7118" name="Rectangle 570"/>
                <p:cNvSpPr>
                  <a:spLocks noChangeArrowheads="1"/>
                </p:cNvSpPr>
                <p:nvPr/>
              </p:nvSpPr>
              <p:spPr bwMode="auto">
                <a:xfrm>
                  <a:off x="1397" y="632"/>
                  <a:ext cx="28"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7119" name="Rectangle 571"/>
                <p:cNvSpPr>
                  <a:spLocks noChangeArrowheads="1"/>
                </p:cNvSpPr>
                <p:nvPr/>
              </p:nvSpPr>
              <p:spPr bwMode="auto">
                <a:xfrm>
                  <a:off x="1327" y="543"/>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7120" name="Rectangle 572"/>
                <p:cNvSpPr>
                  <a:spLocks noChangeArrowheads="1"/>
                </p:cNvSpPr>
                <p:nvPr/>
              </p:nvSpPr>
              <p:spPr bwMode="auto">
                <a:xfrm>
                  <a:off x="1382" y="1048"/>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7121" name="Rectangle 573"/>
                <p:cNvSpPr>
                  <a:spLocks noChangeArrowheads="1"/>
                </p:cNvSpPr>
                <p:nvPr/>
              </p:nvSpPr>
              <p:spPr bwMode="auto">
                <a:xfrm>
                  <a:off x="1314" y="959"/>
                  <a:ext cx="6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Symbol" panose="05050102010706020507" pitchFamily="18" charset="2"/>
                    </a:rPr>
                    <a:t>q</a:t>
                  </a:r>
                  <a:endParaRPr lang="zh-CN" altLang="zh-CN" sz="2800">
                    <a:solidFill>
                      <a:srgbClr val="000000"/>
                    </a:solidFill>
                  </a:endParaRPr>
                </a:p>
              </p:txBody>
            </p:sp>
            <p:sp>
              <p:nvSpPr>
                <p:cNvPr id="237122" name="Rectangle 574"/>
                <p:cNvSpPr>
                  <a:spLocks noChangeArrowheads="1"/>
                </p:cNvSpPr>
                <p:nvPr/>
              </p:nvSpPr>
              <p:spPr bwMode="auto">
                <a:xfrm>
                  <a:off x="1218" y="1421"/>
                  <a:ext cx="4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z</a:t>
                  </a:r>
                  <a:endParaRPr lang="zh-CN" altLang="zh-CN" sz="2800">
                    <a:solidFill>
                      <a:srgbClr val="000000"/>
                    </a:solidFill>
                  </a:endParaRPr>
                </a:p>
              </p:txBody>
            </p:sp>
            <p:sp>
              <p:nvSpPr>
                <p:cNvPr id="237123" name="Rectangle 575"/>
                <p:cNvSpPr>
                  <a:spLocks noChangeArrowheads="1"/>
                </p:cNvSpPr>
                <p:nvPr/>
              </p:nvSpPr>
              <p:spPr bwMode="auto">
                <a:xfrm>
                  <a:off x="2529" y="775"/>
                  <a:ext cx="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x</a:t>
                  </a:r>
                  <a:endParaRPr lang="zh-CN" altLang="zh-CN" sz="2800">
                    <a:solidFill>
                      <a:srgbClr val="000000"/>
                    </a:solidFill>
                  </a:endParaRPr>
                </a:p>
              </p:txBody>
            </p:sp>
            <p:sp>
              <p:nvSpPr>
                <p:cNvPr id="237124" name="Rectangle 576"/>
                <p:cNvSpPr>
                  <a:spLocks noChangeArrowheads="1"/>
                </p:cNvSpPr>
                <p:nvPr/>
              </p:nvSpPr>
              <p:spPr bwMode="auto">
                <a:xfrm>
                  <a:off x="909" y="1105"/>
                  <a:ext cx="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y</a:t>
                  </a:r>
                  <a:endParaRPr lang="zh-CN" altLang="zh-CN" sz="2800">
                    <a:solidFill>
                      <a:srgbClr val="000000"/>
                    </a:solidFill>
                  </a:endParaRPr>
                </a:p>
              </p:txBody>
            </p:sp>
            <p:sp>
              <p:nvSpPr>
                <p:cNvPr id="237125" name="Rectangle 577"/>
                <p:cNvSpPr>
                  <a:spLocks noChangeArrowheads="1"/>
                </p:cNvSpPr>
                <p:nvPr/>
              </p:nvSpPr>
              <p:spPr bwMode="auto">
                <a:xfrm>
                  <a:off x="680" y="288"/>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7126" name="Rectangle 578"/>
                <p:cNvSpPr>
                  <a:spLocks noChangeArrowheads="1"/>
                </p:cNvSpPr>
                <p:nvPr/>
              </p:nvSpPr>
              <p:spPr bwMode="auto">
                <a:xfrm>
                  <a:off x="596" y="212"/>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27" name="Rectangle 579"/>
                <p:cNvSpPr>
                  <a:spLocks noChangeArrowheads="1"/>
                </p:cNvSpPr>
                <p:nvPr/>
              </p:nvSpPr>
              <p:spPr bwMode="auto">
                <a:xfrm>
                  <a:off x="1085" y="212"/>
                  <a:ext cx="4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7128" name="Rectangle 580"/>
                <p:cNvSpPr>
                  <a:spLocks noChangeArrowheads="1"/>
                </p:cNvSpPr>
                <p:nvPr/>
              </p:nvSpPr>
              <p:spPr bwMode="auto">
                <a:xfrm>
                  <a:off x="1055" y="212"/>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7129" name="Rectangle 581"/>
                <p:cNvSpPr>
                  <a:spLocks noChangeArrowheads="1"/>
                </p:cNvSpPr>
                <p:nvPr/>
              </p:nvSpPr>
              <p:spPr bwMode="auto">
                <a:xfrm>
                  <a:off x="970" y="135"/>
                  <a:ext cx="7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30" name="Rectangle 582"/>
                <p:cNvSpPr>
                  <a:spLocks noChangeArrowheads="1"/>
                </p:cNvSpPr>
                <p:nvPr/>
              </p:nvSpPr>
              <p:spPr bwMode="auto">
                <a:xfrm>
                  <a:off x="534" y="728"/>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7131" name="Rectangle 583"/>
                <p:cNvSpPr>
                  <a:spLocks noChangeArrowheads="1"/>
                </p:cNvSpPr>
                <p:nvPr/>
              </p:nvSpPr>
              <p:spPr bwMode="auto">
                <a:xfrm>
                  <a:off x="559" y="721"/>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7132" name="Rectangle 584"/>
                <p:cNvSpPr>
                  <a:spLocks noChangeArrowheads="1"/>
                </p:cNvSpPr>
                <p:nvPr/>
              </p:nvSpPr>
              <p:spPr bwMode="auto">
                <a:xfrm>
                  <a:off x="449" y="651"/>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33" name="Rectangle 585"/>
                <p:cNvSpPr>
                  <a:spLocks noChangeArrowheads="1"/>
                </p:cNvSpPr>
                <p:nvPr/>
              </p:nvSpPr>
              <p:spPr bwMode="auto">
                <a:xfrm>
                  <a:off x="-11" y="471"/>
                  <a:ext cx="9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latin typeface="宋体" panose="02010600030101010101" pitchFamily="2" charset="-122"/>
                    </a:rPr>
                    <a:t>incident wave</a:t>
                  </a:r>
                  <a:endParaRPr lang="zh-CN" altLang="zh-CN" sz="1600">
                    <a:solidFill>
                      <a:srgbClr val="000000"/>
                    </a:solidFill>
                  </a:endParaRPr>
                </a:p>
              </p:txBody>
            </p:sp>
            <p:sp>
              <p:nvSpPr>
                <p:cNvPr id="237134" name="Rectangle 586"/>
                <p:cNvSpPr>
                  <a:spLocks noChangeArrowheads="1"/>
                </p:cNvSpPr>
                <p:nvPr/>
              </p:nvSpPr>
              <p:spPr bwMode="auto">
                <a:xfrm>
                  <a:off x="431" y="465"/>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7135" name="Rectangle 587"/>
                <p:cNvSpPr>
                  <a:spLocks noChangeArrowheads="1"/>
                </p:cNvSpPr>
                <p:nvPr/>
              </p:nvSpPr>
              <p:spPr bwMode="auto">
                <a:xfrm>
                  <a:off x="1798" y="230"/>
                  <a:ext cx="98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latin typeface="Times New Roman" panose="02020603050405020304" pitchFamily="18" charset="0"/>
                    </a:rPr>
                    <a:t>reflected wave </a:t>
                  </a:r>
                  <a:endParaRPr lang="zh-CN" altLang="zh-CN" sz="1600">
                    <a:solidFill>
                      <a:srgbClr val="000000"/>
                    </a:solidFill>
                  </a:endParaRPr>
                </a:p>
              </p:txBody>
            </p:sp>
            <p:sp>
              <p:nvSpPr>
                <p:cNvPr id="237136" name="Rectangle 588"/>
                <p:cNvSpPr>
                  <a:spLocks noChangeArrowheads="1"/>
                </p:cNvSpPr>
                <p:nvPr/>
              </p:nvSpPr>
              <p:spPr bwMode="auto">
                <a:xfrm>
                  <a:off x="2130" y="224"/>
                  <a:ext cx="2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7137" name="Rectangle 589"/>
                <p:cNvSpPr>
                  <a:spLocks noChangeArrowheads="1"/>
                </p:cNvSpPr>
                <p:nvPr/>
              </p:nvSpPr>
              <p:spPr bwMode="auto">
                <a:xfrm>
                  <a:off x="1371" y="1488"/>
                  <a:ext cx="10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1600">
                      <a:solidFill>
                        <a:srgbClr val="000000"/>
                      </a:solidFill>
                      <a:latin typeface="宋体" panose="02010600030101010101" pitchFamily="2" charset="-122"/>
                    </a:rPr>
                    <a:t>transmitted wave</a:t>
                  </a:r>
                  <a:endParaRPr lang="zh-CN" altLang="zh-CN" sz="1600">
                    <a:solidFill>
                      <a:srgbClr val="000000"/>
                    </a:solidFill>
                  </a:endParaRPr>
                </a:p>
              </p:txBody>
            </p:sp>
            <p:sp>
              <p:nvSpPr>
                <p:cNvPr id="237138" name="Rectangle 590"/>
                <p:cNvSpPr>
                  <a:spLocks noChangeArrowheads="1"/>
                </p:cNvSpPr>
                <p:nvPr/>
              </p:nvSpPr>
              <p:spPr bwMode="auto">
                <a:xfrm>
                  <a:off x="2113" y="1291"/>
                  <a:ext cx="2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7139" name="Rectangle 591"/>
                <p:cNvSpPr>
                  <a:spLocks noChangeArrowheads="1"/>
                </p:cNvSpPr>
                <p:nvPr/>
              </p:nvSpPr>
              <p:spPr bwMode="auto">
                <a:xfrm>
                  <a:off x="52" y="871"/>
                  <a:ext cx="7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rPr>
                    <a:t>interface</a:t>
                  </a:r>
                  <a:endParaRPr lang="zh-CN" altLang="zh-CN" sz="1600">
                    <a:solidFill>
                      <a:srgbClr val="000000"/>
                    </a:solidFill>
                  </a:endParaRPr>
                </a:p>
              </p:txBody>
            </p:sp>
            <p:sp>
              <p:nvSpPr>
                <p:cNvPr id="237140" name="Rectangle 592"/>
                <p:cNvSpPr>
                  <a:spLocks noChangeArrowheads="1"/>
                </p:cNvSpPr>
                <p:nvPr/>
              </p:nvSpPr>
              <p:spPr bwMode="auto">
                <a:xfrm>
                  <a:off x="602" y="865"/>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7141" name="Rectangle 593"/>
                <p:cNvSpPr>
                  <a:spLocks noChangeArrowheads="1"/>
                </p:cNvSpPr>
                <p:nvPr/>
              </p:nvSpPr>
              <p:spPr bwMode="auto">
                <a:xfrm>
                  <a:off x="54" y="70"/>
                  <a:ext cx="130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600">
                      <a:solidFill>
                        <a:srgbClr val="000000"/>
                      </a:solidFill>
                    </a:rPr>
                    <a:t>Plane of incidence</a:t>
                  </a:r>
                  <a:endParaRPr lang="zh-CN" altLang="zh-CN" sz="1600">
                    <a:solidFill>
                      <a:srgbClr val="000000"/>
                    </a:solidFill>
                  </a:endParaRPr>
                </a:p>
              </p:txBody>
            </p:sp>
            <p:sp>
              <p:nvSpPr>
                <p:cNvPr id="237142" name="Rectangle 594"/>
                <p:cNvSpPr>
                  <a:spLocks noChangeArrowheads="1"/>
                </p:cNvSpPr>
                <p:nvPr/>
              </p:nvSpPr>
              <p:spPr bwMode="auto">
                <a:xfrm>
                  <a:off x="602" y="64"/>
                  <a:ext cx="2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200">
                      <a:solidFill>
                        <a:srgbClr val="000000"/>
                      </a:solidFill>
                      <a:latin typeface="Times New Roman" panose="02020603050405020304" pitchFamily="18" charset="0"/>
                    </a:rPr>
                    <a:t> </a:t>
                  </a:r>
                  <a:endParaRPr lang="zh-CN" altLang="zh-CN" sz="2800">
                    <a:solidFill>
                      <a:srgbClr val="000000"/>
                    </a:solidFill>
                  </a:endParaRPr>
                </a:p>
              </p:txBody>
            </p:sp>
            <p:sp>
              <p:nvSpPr>
                <p:cNvPr id="237143" name="Freeform 595"/>
                <p:cNvSpPr>
                  <a:spLocks noEditPoints="1"/>
                </p:cNvSpPr>
                <p:nvPr/>
              </p:nvSpPr>
              <p:spPr bwMode="auto">
                <a:xfrm>
                  <a:off x="1618" y="531"/>
                  <a:ext cx="194" cy="171"/>
                </a:xfrm>
                <a:custGeom>
                  <a:avLst/>
                  <a:gdLst>
                    <a:gd name="T0" fmla="*/ 194 w 194"/>
                    <a:gd name="T1" fmla="*/ 16 h 171"/>
                    <a:gd name="T2" fmla="*/ 79 w 194"/>
                    <a:gd name="T3" fmla="*/ 116 h 171"/>
                    <a:gd name="T4" fmla="*/ 64 w 194"/>
                    <a:gd name="T5" fmla="*/ 101 h 171"/>
                    <a:gd name="T6" fmla="*/ 178 w 194"/>
                    <a:gd name="T7" fmla="*/ 0 h 171"/>
                    <a:gd name="T8" fmla="*/ 194 w 194"/>
                    <a:gd name="T9" fmla="*/ 16 h 171"/>
                    <a:gd name="T10" fmla="*/ 94 w 194"/>
                    <a:gd name="T11" fmla="*/ 116 h 171"/>
                    <a:gd name="T12" fmla="*/ 0 w 194"/>
                    <a:gd name="T13" fmla="*/ 171 h 171"/>
                    <a:gd name="T14" fmla="*/ 64 w 194"/>
                    <a:gd name="T15" fmla="*/ 86 h 171"/>
                    <a:gd name="T16" fmla="*/ 94 w 194"/>
                    <a:gd name="T17" fmla="*/ 116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4"/>
                    <a:gd name="T28" fmla="*/ 0 h 171"/>
                    <a:gd name="T29" fmla="*/ 194 w 194"/>
                    <a:gd name="T30" fmla="*/ 171 h 1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4" h="171">
                      <a:moveTo>
                        <a:pt x="194" y="16"/>
                      </a:moveTo>
                      <a:lnTo>
                        <a:pt x="79" y="116"/>
                      </a:lnTo>
                      <a:lnTo>
                        <a:pt x="64" y="101"/>
                      </a:lnTo>
                      <a:lnTo>
                        <a:pt x="178" y="0"/>
                      </a:lnTo>
                      <a:lnTo>
                        <a:pt x="194" y="16"/>
                      </a:lnTo>
                      <a:close/>
                      <a:moveTo>
                        <a:pt x="94" y="116"/>
                      </a:moveTo>
                      <a:lnTo>
                        <a:pt x="0" y="171"/>
                      </a:lnTo>
                      <a:lnTo>
                        <a:pt x="64" y="86"/>
                      </a:lnTo>
                      <a:lnTo>
                        <a:pt x="94" y="116"/>
                      </a:lnTo>
                      <a:close/>
                    </a:path>
                  </a:pathLst>
                </a:custGeom>
                <a:solidFill>
                  <a:srgbClr val="FF00FF"/>
                </a:solidFill>
                <a:ln w="1588" cmpd="sng">
                  <a:solidFill>
                    <a:srgbClr val="FF00FF"/>
                  </a:solidFill>
                  <a:round/>
                  <a:headEnd/>
                  <a:tailEnd/>
                </a:ln>
              </p:spPr>
              <p:txBody>
                <a:bodyPr/>
                <a:lstStyle/>
                <a:p>
                  <a:endParaRPr lang="zh-CN" altLang="en-US"/>
                </a:p>
              </p:txBody>
            </p:sp>
            <p:sp>
              <p:nvSpPr>
                <p:cNvPr id="237144" name="Freeform 596"/>
                <p:cNvSpPr>
                  <a:spLocks noEditPoints="1"/>
                </p:cNvSpPr>
                <p:nvPr/>
              </p:nvSpPr>
              <p:spPr bwMode="auto">
                <a:xfrm>
                  <a:off x="1624" y="280"/>
                  <a:ext cx="175" cy="276"/>
                </a:xfrm>
                <a:custGeom>
                  <a:avLst/>
                  <a:gdLst>
                    <a:gd name="T0" fmla="*/ 58 w 175"/>
                    <a:gd name="T1" fmla="*/ 75 h 276"/>
                    <a:gd name="T2" fmla="*/ 175 w 175"/>
                    <a:gd name="T3" fmla="*/ 265 h 276"/>
                    <a:gd name="T4" fmla="*/ 157 w 175"/>
                    <a:gd name="T5" fmla="*/ 276 h 276"/>
                    <a:gd name="T6" fmla="*/ 39 w 175"/>
                    <a:gd name="T7" fmla="*/ 85 h 276"/>
                    <a:gd name="T8" fmla="*/ 58 w 175"/>
                    <a:gd name="T9" fmla="*/ 75 h 276"/>
                    <a:gd name="T10" fmla="*/ 35 w 175"/>
                    <a:gd name="T11" fmla="*/ 100 h 276"/>
                    <a:gd name="T12" fmla="*/ 0 w 175"/>
                    <a:gd name="T13" fmla="*/ 0 h 276"/>
                    <a:gd name="T14" fmla="*/ 73 w 175"/>
                    <a:gd name="T15" fmla="*/ 79 h 276"/>
                    <a:gd name="T16" fmla="*/ 35 w 175"/>
                    <a:gd name="T17" fmla="*/ 100 h 2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
                    <a:gd name="T28" fmla="*/ 0 h 276"/>
                    <a:gd name="T29" fmla="*/ 175 w 175"/>
                    <a:gd name="T30" fmla="*/ 276 h 2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 h="276">
                      <a:moveTo>
                        <a:pt x="58" y="75"/>
                      </a:moveTo>
                      <a:lnTo>
                        <a:pt x="175" y="265"/>
                      </a:lnTo>
                      <a:lnTo>
                        <a:pt x="157" y="276"/>
                      </a:lnTo>
                      <a:lnTo>
                        <a:pt x="39" y="85"/>
                      </a:lnTo>
                      <a:lnTo>
                        <a:pt x="58" y="75"/>
                      </a:lnTo>
                      <a:close/>
                      <a:moveTo>
                        <a:pt x="35" y="100"/>
                      </a:moveTo>
                      <a:lnTo>
                        <a:pt x="0" y="0"/>
                      </a:lnTo>
                      <a:lnTo>
                        <a:pt x="73" y="79"/>
                      </a:lnTo>
                      <a:lnTo>
                        <a:pt x="35" y="100"/>
                      </a:lnTo>
                      <a:close/>
                    </a:path>
                  </a:pathLst>
                </a:custGeom>
                <a:solidFill>
                  <a:srgbClr val="FF00FF"/>
                </a:solidFill>
                <a:ln w="1588" cmpd="sng">
                  <a:solidFill>
                    <a:srgbClr val="FF00FF"/>
                  </a:solidFill>
                  <a:round/>
                  <a:headEnd/>
                  <a:tailEnd/>
                </a:ln>
              </p:spPr>
              <p:txBody>
                <a:bodyPr/>
                <a:lstStyle/>
                <a:p>
                  <a:endParaRPr lang="zh-CN" altLang="en-US"/>
                </a:p>
              </p:txBody>
            </p:sp>
            <p:sp>
              <p:nvSpPr>
                <p:cNvPr id="237145" name="Freeform 597"/>
                <p:cNvSpPr>
                  <a:spLocks noEditPoints="1"/>
                </p:cNvSpPr>
                <p:nvPr/>
              </p:nvSpPr>
              <p:spPr bwMode="auto">
                <a:xfrm>
                  <a:off x="1464" y="465"/>
                  <a:ext cx="153" cy="223"/>
                </a:xfrm>
                <a:custGeom>
                  <a:avLst/>
                  <a:gdLst>
                    <a:gd name="T0" fmla="*/ 9 w 153"/>
                    <a:gd name="T1" fmla="*/ 0 h 223"/>
                    <a:gd name="T2" fmla="*/ 32 w 153"/>
                    <a:gd name="T3" fmla="*/ 34 h 223"/>
                    <a:gd name="T4" fmla="*/ 23 w 153"/>
                    <a:gd name="T5" fmla="*/ 40 h 223"/>
                    <a:gd name="T6" fmla="*/ 0 w 153"/>
                    <a:gd name="T7" fmla="*/ 6 h 223"/>
                    <a:gd name="T8" fmla="*/ 9 w 153"/>
                    <a:gd name="T9" fmla="*/ 0 h 223"/>
                    <a:gd name="T10" fmla="*/ 49 w 153"/>
                    <a:gd name="T11" fmla="*/ 60 h 223"/>
                    <a:gd name="T12" fmla="*/ 72 w 153"/>
                    <a:gd name="T13" fmla="*/ 96 h 223"/>
                    <a:gd name="T14" fmla="*/ 63 w 153"/>
                    <a:gd name="T15" fmla="*/ 101 h 223"/>
                    <a:gd name="T16" fmla="*/ 40 w 153"/>
                    <a:gd name="T17" fmla="*/ 66 h 223"/>
                    <a:gd name="T18" fmla="*/ 49 w 153"/>
                    <a:gd name="T19" fmla="*/ 60 h 223"/>
                    <a:gd name="T20" fmla="*/ 89 w 153"/>
                    <a:gd name="T21" fmla="*/ 122 h 223"/>
                    <a:gd name="T22" fmla="*/ 112 w 153"/>
                    <a:gd name="T23" fmla="*/ 156 h 223"/>
                    <a:gd name="T24" fmla="*/ 103 w 153"/>
                    <a:gd name="T25" fmla="*/ 161 h 223"/>
                    <a:gd name="T26" fmla="*/ 80 w 153"/>
                    <a:gd name="T27" fmla="*/ 127 h 223"/>
                    <a:gd name="T28" fmla="*/ 89 w 153"/>
                    <a:gd name="T29" fmla="*/ 122 h 223"/>
                    <a:gd name="T30" fmla="*/ 129 w 153"/>
                    <a:gd name="T31" fmla="*/ 182 h 223"/>
                    <a:gd name="T32" fmla="*/ 153 w 153"/>
                    <a:gd name="T33" fmla="*/ 216 h 223"/>
                    <a:gd name="T34" fmla="*/ 143 w 153"/>
                    <a:gd name="T35" fmla="*/ 223 h 223"/>
                    <a:gd name="T36" fmla="*/ 120 w 153"/>
                    <a:gd name="T37" fmla="*/ 188 h 223"/>
                    <a:gd name="T38" fmla="*/ 129 w 153"/>
                    <a:gd name="T39" fmla="*/ 182 h 2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3"/>
                    <a:gd name="T61" fmla="*/ 0 h 223"/>
                    <a:gd name="T62" fmla="*/ 153 w 153"/>
                    <a:gd name="T63" fmla="*/ 223 h 2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3" h="223">
                      <a:moveTo>
                        <a:pt x="9" y="0"/>
                      </a:moveTo>
                      <a:lnTo>
                        <a:pt x="32" y="34"/>
                      </a:lnTo>
                      <a:lnTo>
                        <a:pt x="23" y="40"/>
                      </a:lnTo>
                      <a:lnTo>
                        <a:pt x="0" y="6"/>
                      </a:lnTo>
                      <a:lnTo>
                        <a:pt x="9" y="0"/>
                      </a:lnTo>
                      <a:close/>
                      <a:moveTo>
                        <a:pt x="49" y="60"/>
                      </a:moveTo>
                      <a:lnTo>
                        <a:pt x="72" y="96"/>
                      </a:lnTo>
                      <a:lnTo>
                        <a:pt x="63" y="101"/>
                      </a:lnTo>
                      <a:lnTo>
                        <a:pt x="40" y="66"/>
                      </a:lnTo>
                      <a:lnTo>
                        <a:pt x="49" y="60"/>
                      </a:lnTo>
                      <a:close/>
                      <a:moveTo>
                        <a:pt x="89" y="122"/>
                      </a:moveTo>
                      <a:lnTo>
                        <a:pt x="112" y="156"/>
                      </a:lnTo>
                      <a:lnTo>
                        <a:pt x="103" y="161"/>
                      </a:lnTo>
                      <a:lnTo>
                        <a:pt x="80" y="127"/>
                      </a:lnTo>
                      <a:lnTo>
                        <a:pt x="89" y="122"/>
                      </a:lnTo>
                      <a:close/>
                      <a:moveTo>
                        <a:pt x="129" y="182"/>
                      </a:moveTo>
                      <a:lnTo>
                        <a:pt x="153" y="216"/>
                      </a:lnTo>
                      <a:lnTo>
                        <a:pt x="143" y="223"/>
                      </a:lnTo>
                      <a:lnTo>
                        <a:pt x="120" y="188"/>
                      </a:lnTo>
                      <a:lnTo>
                        <a:pt x="129" y="182"/>
                      </a:lnTo>
                      <a:close/>
                    </a:path>
                  </a:pathLst>
                </a:custGeom>
                <a:solidFill>
                  <a:srgbClr val="000000"/>
                </a:solidFill>
                <a:ln w="1588" cmpd="sng">
                  <a:solidFill>
                    <a:srgbClr val="000000"/>
                  </a:solidFill>
                  <a:round/>
                  <a:headEnd/>
                  <a:tailEnd/>
                </a:ln>
              </p:spPr>
              <p:txBody>
                <a:bodyPr/>
                <a:lstStyle/>
                <a:p>
                  <a:endParaRPr lang="zh-CN" altLang="en-US"/>
                </a:p>
              </p:txBody>
            </p:sp>
            <p:sp>
              <p:nvSpPr>
                <p:cNvPr id="237146" name="Freeform 598"/>
                <p:cNvSpPr>
                  <a:spLocks noEditPoints="1"/>
                </p:cNvSpPr>
                <p:nvPr/>
              </p:nvSpPr>
              <p:spPr bwMode="auto">
                <a:xfrm>
                  <a:off x="1441" y="283"/>
                  <a:ext cx="203" cy="169"/>
                </a:xfrm>
                <a:custGeom>
                  <a:avLst/>
                  <a:gdLst>
                    <a:gd name="T0" fmla="*/ 203 w 203"/>
                    <a:gd name="T1" fmla="*/ 8 h 169"/>
                    <a:gd name="T2" fmla="*/ 170 w 203"/>
                    <a:gd name="T3" fmla="*/ 35 h 169"/>
                    <a:gd name="T4" fmla="*/ 164 w 203"/>
                    <a:gd name="T5" fmla="*/ 26 h 169"/>
                    <a:gd name="T6" fmla="*/ 196 w 203"/>
                    <a:gd name="T7" fmla="*/ 0 h 169"/>
                    <a:gd name="T8" fmla="*/ 203 w 203"/>
                    <a:gd name="T9" fmla="*/ 8 h 169"/>
                    <a:gd name="T10" fmla="*/ 146 w 203"/>
                    <a:gd name="T11" fmla="*/ 55 h 169"/>
                    <a:gd name="T12" fmla="*/ 113 w 203"/>
                    <a:gd name="T13" fmla="*/ 82 h 169"/>
                    <a:gd name="T14" fmla="*/ 107 w 203"/>
                    <a:gd name="T15" fmla="*/ 74 h 169"/>
                    <a:gd name="T16" fmla="*/ 139 w 203"/>
                    <a:gd name="T17" fmla="*/ 47 h 169"/>
                    <a:gd name="T18" fmla="*/ 146 w 203"/>
                    <a:gd name="T19" fmla="*/ 55 h 169"/>
                    <a:gd name="T20" fmla="*/ 89 w 203"/>
                    <a:gd name="T21" fmla="*/ 102 h 169"/>
                    <a:gd name="T22" fmla="*/ 56 w 203"/>
                    <a:gd name="T23" fmla="*/ 129 h 169"/>
                    <a:gd name="T24" fmla="*/ 49 w 203"/>
                    <a:gd name="T25" fmla="*/ 121 h 169"/>
                    <a:gd name="T26" fmla="*/ 82 w 203"/>
                    <a:gd name="T27" fmla="*/ 94 h 169"/>
                    <a:gd name="T28" fmla="*/ 89 w 203"/>
                    <a:gd name="T29" fmla="*/ 102 h 169"/>
                    <a:gd name="T30" fmla="*/ 32 w 203"/>
                    <a:gd name="T31" fmla="*/ 148 h 169"/>
                    <a:gd name="T32" fmla="*/ 6 w 203"/>
                    <a:gd name="T33" fmla="*/ 169 h 169"/>
                    <a:gd name="T34" fmla="*/ 0 w 203"/>
                    <a:gd name="T35" fmla="*/ 162 h 169"/>
                    <a:gd name="T36" fmla="*/ 24 w 203"/>
                    <a:gd name="T37" fmla="*/ 141 h 169"/>
                    <a:gd name="T38" fmla="*/ 32 w 203"/>
                    <a:gd name="T39" fmla="*/ 148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169"/>
                    <a:gd name="T62" fmla="*/ 203 w 203"/>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169">
                      <a:moveTo>
                        <a:pt x="203" y="8"/>
                      </a:moveTo>
                      <a:lnTo>
                        <a:pt x="170" y="35"/>
                      </a:lnTo>
                      <a:lnTo>
                        <a:pt x="164" y="26"/>
                      </a:lnTo>
                      <a:lnTo>
                        <a:pt x="196" y="0"/>
                      </a:lnTo>
                      <a:lnTo>
                        <a:pt x="203" y="8"/>
                      </a:lnTo>
                      <a:close/>
                      <a:moveTo>
                        <a:pt x="146" y="55"/>
                      </a:moveTo>
                      <a:lnTo>
                        <a:pt x="113" y="82"/>
                      </a:lnTo>
                      <a:lnTo>
                        <a:pt x="107" y="74"/>
                      </a:lnTo>
                      <a:lnTo>
                        <a:pt x="139" y="47"/>
                      </a:lnTo>
                      <a:lnTo>
                        <a:pt x="146" y="55"/>
                      </a:lnTo>
                      <a:close/>
                      <a:moveTo>
                        <a:pt x="89" y="102"/>
                      </a:moveTo>
                      <a:lnTo>
                        <a:pt x="56" y="129"/>
                      </a:lnTo>
                      <a:lnTo>
                        <a:pt x="49" y="121"/>
                      </a:lnTo>
                      <a:lnTo>
                        <a:pt x="82" y="94"/>
                      </a:lnTo>
                      <a:lnTo>
                        <a:pt x="89" y="102"/>
                      </a:lnTo>
                      <a:close/>
                      <a:moveTo>
                        <a:pt x="32" y="148"/>
                      </a:moveTo>
                      <a:lnTo>
                        <a:pt x="6" y="169"/>
                      </a:lnTo>
                      <a:lnTo>
                        <a:pt x="0" y="162"/>
                      </a:lnTo>
                      <a:lnTo>
                        <a:pt x="24" y="141"/>
                      </a:lnTo>
                      <a:lnTo>
                        <a:pt x="32" y="148"/>
                      </a:lnTo>
                      <a:close/>
                    </a:path>
                  </a:pathLst>
                </a:custGeom>
                <a:solidFill>
                  <a:srgbClr val="000000"/>
                </a:solidFill>
                <a:ln w="1588" cmpd="sng">
                  <a:solidFill>
                    <a:srgbClr val="000000"/>
                  </a:solidFill>
                  <a:round/>
                  <a:headEnd/>
                  <a:tailEnd/>
                </a:ln>
              </p:spPr>
              <p:txBody>
                <a:bodyPr/>
                <a:lstStyle/>
                <a:p>
                  <a:endParaRPr lang="zh-CN" altLang="en-US"/>
                </a:p>
              </p:txBody>
            </p:sp>
            <p:sp>
              <p:nvSpPr>
                <p:cNvPr id="237147" name="Freeform 599"/>
                <p:cNvSpPr>
                  <a:spLocks noEditPoints="1"/>
                </p:cNvSpPr>
                <p:nvPr/>
              </p:nvSpPr>
              <p:spPr bwMode="auto">
                <a:xfrm>
                  <a:off x="1459" y="444"/>
                  <a:ext cx="321" cy="113"/>
                </a:xfrm>
                <a:custGeom>
                  <a:avLst/>
                  <a:gdLst>
                    <a:gd name="T0" fmla="*/ 314 w 321"/>
                    <a:gd name="T1" fmla="*/ 113 h 113"/>
                    <a:gd name="T2" fmla="*/ 89 w 321"/>
                    <a:gd name="T3" fmla="*/ 39 h 113"/>
                    <a:gd name="T4" fmla="*/ 95 w 321"/>
                    <a:gd name="T5" fmla="*/ 19 h 113"/>
                    <a:gd name="T6" fmla="*/ 321 w 321"/>
                    <a:gd name="T7" fmla="*/ 93 h 113"/>
                    <a:gd name="T8" fmla="*/ 314 w 321"/>
                    <a:gd name="T9" fmla="*/ 113 h 113"/>
                    <a:gd name="T10" fmla="*/ 95 w 321"/>
                    <a:gd name="T11" fmla="*/ 53 h 113"/>
                    <a:gd name="T12" fmla="*/ 0 w 321"/>
                    <a:gd name="T13" fmla="*/ 0 h 113"/>
                    <a:gd name="T14" fmla="*/ 110 w 321"/>
                    <a:gd name="T15" fmla="*/ 13 h 113"/>
                    <a:gd name="T16" fmla="*/ 95 w 321"/>
                    <a:gd name="T17" fmla="*/ 53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1"/>
                    <a:gd name="T28" fmla="*/ 0 h 113"/>
                    <a:gd name="T29" fmla="*/ 321 w 321"/>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1" h="113">
                      <a:moveTo>
                        <a:pt x="314" y="113"/>
                      </a:moveTo>
                      <a:lnTo>
                        <a:pt x="89" y="39"/>
                      </a:lnTo>
                      <a:lnTo>
                        <a:pt x="95" y="19"/>
                      </a:lnTo>
                      <a:lnTo>
                        <a:pt x="321" y="93"/>
                      </a:lnTo>
                      <a:lnTo>
                        <a:pt x="314" y="113"/>
                      </a:lnTo>
                      <a:close/>
                      <a:moveTo>
                        <a:pt x="95" y="53"/>
                      </a:moveTo>
                      <a:lnTo>
                        <a:pt x="0" y="0"/>
                      </a:lnTo>
                      <a:lnTo>
                        <a:pt x="110" y="13"/>
                      </a:lnTo>
                      <a:lnTo>
                        <a:pt x="95" y="53"/>
                      </a:lnTo>
                      <a:close/>
                    </a:path>
                  </a:pathLst>
                </a:custGeom>
                <a:solidFill>
                  <a:srgbClr val="FF0000"/>
                </a:solidFill>
                <a:ln w="1588" cmpd="sng">
                  <a:solidFill>
                    <a:srgbClr val="FF0000"/>
                  </a:solidFill>
                  <a:round/>
                  <a:headEnd/>
                  <a:tailEnd/>
                </a:ln>
              </p:spPr>
              <p:txBody>
                <a:bodyPr/>
                <a:lstStyle/>
                <a:p>
                  <a:endParaRPr lang="zh-CN" altLang="en-US"/>
                </a:p>
              </p:txBody>
            </p:sp>
            <p:sp>
              <p:nvSpPr>
                <p:cNvPr id="237148" name="Freeform 600"/>
                <p:cNvSpPr>
                  <a:spLocks noEditPoints="1"/>
                </p:cNvSpPr>
                <p:nvPr/>
              </p:nvSpPr>
              <p:spPr bwMode="auto">
                <a:xfrm>
                  <a:off x="1329" y="1116"/>
                  <a:ext cx="192" cy="196"/>
                </a:xfrm>
                <a:custGeom>
                  <a:avLst/>
                  <a:gdLst>
                    <a:gd name="T0" fmla="*/ 192 w 192"/>
                    <a:gd name="T1" fmla="*/ 14 h 196"/>
                    <a:gd name="T2" fmla="*/ 46 w 192"/>
                    <a:gd name="T3" fmla="*/ 165 h 196"/>
                    <a:gd name="T4" fmla="*/ 29 w 192"/>
                    <a:gd name="T5" fmla="*/ 152 h 196"/>
                    <a:gd name="T6" fmla="*/ 176 w 192"/>
                    <a:gd name="T7" fmla="*/ 0 h 196"/>
                    <a:gd name="T8" fmla="*/ 192 w 192"/>
                    <a:gd name="T9" fmla="*/ 14 h 196"/>
                    <a:gd name="T10" fmla="*/ 60 w 192"/>
                    <a:gd name="T11" fmla="*/ 165 h 196"/>
                    <a:gd name="T12" fmla="*/ 0 w 192"/>
                    <a:gd name="T13" fmla="*/ 196 h 196"/>
                    <a:gd name="T14" fmla="*/ 29 w 192"/>
                    <a:gd name="T15" fmla="*/ 137 h 196"/>
                    <a:gd name="T16" fmla="*/ 60 w 192"/>
                    <a:gd name="T17" fmla="*/ 165 h 1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96"/>
                    <a:gd name="T29" fmla="*/ 192 w 192"/>
                    <a:gd name="T30" fmla="*/ 196 h 1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96">
                      <a:moveTo>
                        <a:pt x="192" y="14"/>
                      </a:moveTo>
                      <a:lnTo>
                        <a:pt x="46" y="165"/>
                      </a:lnTo>
                      <a:lnTo>
                        <a:pt x="29" y="152"/>
                      </a:lnTo>
                      <a:lnTo>
                        <a:pt x="176" y="0"/>
                      </a:lnTo>
                      <a:lnTo>
                        <a:pt x="192" y="14"/>
                      </a:lnTo>
                      <a:close/>
                      <a:moveTo>
                        <a:pt x="60" y="165"/>
                      </a:moveTo>
                      <a:lnTo>
                        <a:pt x="0" y="196"/>
                      </a:lnTo>
                      <a:lnTo>
                        <a:pt x="29" y="137"/>
                      </a:lnTo>
                      <a:lnTo>
                        <a:pt x="60" y="165"/>
                      </a:lnTo>
                      <a:close/>
                    </a:path>
                  </a:pathLst>
                </a:custGeom>
                <a:solidFill>
                  <a:srgbClr val="FF00FF"/>
                </a:solidFill>
                <a:ln w="1588" cmpd="sng">
                  <a:solidFill>
                    <a:srgbClr val="FF00FF"/>
                  </a:solidFill>
                  <a:round/>
                  <a:headEnd/>
                  <a:tailEnd/>
                </a:ln>
              </p:spPr>
              <p:txBody>
                <a:bodyPr/>
                <a:lstStyle/>
                <a:p>
                  <a:endParaRPr lang="zh-CN" altLang="en-US"/>
                </a:p>
              </p:txBody>
            </p:sp>
            <p:sp>
              <p:nvSpPr>
                <p:cNvPr id="237149" name="Freeform 601"/>
                <p:cNvSpPr>
                  <a:spLocks noEditPoints="1"/>
                </p:cNvSpPr>
                <p:nvPr/>
              </p:nvSpPr>
              <p:spPr bwMode="auto">
                <a:xfrm>
                  <a:off x="1512" y="992"/>
                  <a:ext cx="315" cy="140"/>
                </a:xfrm>
                <a:custGeom>
                  <a:avLst/>
                  <a:gdLst>
                    <a:gd name="T0" fmla="*/ 231 w 315"/>
                    <a:gd name="T1" fmla="*/ 47 h 140"/>
                    <a:gd name="T2" fmla="*/ 9 w 315"/>
                    <a:gd name="T3" fmla="*/ 140 h 140"/>
                    <a:gd name="T4" fmla="*/ 0 w 315"/>
                    <a:gd name="T5" fmla="*/ 122 h 140"/>
                    <a:gd name="T6" fmla="*/ 224 w 315"/>
                    <a:gd name="T7" fmla="*/ 28 h 140"/>
                    <a:gd name="T8" fmla="*/ 231 w 315"/>
                    <a:gd name="T9" fmla="*/ 47 h 140"/>
                    <a:gd name="T10" fmla="*/ 209 w 315"/>
                    <a:gd name="T11" fmla="*/ 23 h 140"/>
                    <a:gd name="T12" fmla="*/ 315 w 315"/>
                    <a:gd name="T13" fmla="*/ 0 h 140"/>
                    <a:gd name="T14" fmla="*/ 226 w 315"/>
                    <a:gd name="T15" fmla="*/ 60 h 140"/>
                    <a:gd name="T16" fmla="*/ 209 w 315"/>
                    <a:gd name="T17" fmla="*/ 23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5"/>
                    <a:gd name="T28" fmla="*/ 0 h 140"/>
                    <a:gd name="T29" fmla="*/ 315 w 315"/>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5" h="140">
                      <a:moveTo>
                        <a:pt x="231" y="47"/>
                      </a:moveTo>
                      <a:lnTo>
                        <a:pt x="9" y="140"/>
                      </a:lnTo>
                      <a:lnTo>
                        <a:pt x="0" y="122"/>
                      </a:lnTo>
                      <a:lnTo>
                        <a:pt x="224" y="28"/>
                      </a:lnTo>
                      <a:lnTo>
                        <a:pt x="231" y="47"/>
                      </a:lnTo>
                      <a:close/>
                      <a:moveTo>
                        <a:pt x="209" y="23"/>
                      </a:moveTo>
                      <a:lnTo>
                        <a:pt x="315" y="0"/>
                      </a:lnTo>
                      <a:lnTo>
                        <a:pt x="226" y="60"/>
                      </a:lnTo>
                      <a:lnTo>
                        <a:pt x="209" y="23"/>
                      </a:lnTo>
                      <a:close/>
                    </a:path>
                  </a:pathLst>
                </a:custGeom>
                <a:solidFill>
                  <a:srgbClr val="FF00FF"/>
                </a:solidFill>
                <a:ln w="1588" cmpd="sng">
                  <a:solidFill>
                    <a:srgbClr val="FF00FF"/>
                  </a:solidFill>
                  <a:round/>
                  <a:headEnd/>
                  <a:tailEnd/>
                </a:ln>
              </p:spPr>
              <p:txBody>
                <a:bodyPr/>
                <a:lstStyle/>
                <a:p>
                  <a:endParaRPr lang="zh-CN" altLang="en-US"/>
                </a:p>
              </p:txBody>
            </p:sp>
            <p:sp>
              <p:nvSpPr>
                <p:cNvPr id="237150" name="Freeform 602"/>
                <p:cNvSpPr>
                  <a:spLocks noEditPoints="1"/>
                </p:cNvSpPr>
                <p:nvPr/>
              </p:nvSpPr>
              <p:spPr bwMode="auto">
                <a:xfrm>
                  <a:off x="1496" y="1111"/>
                  <a:ext cx="198" cy="69"/>
                </a:xfrm>
                <a:custGeom>
                  <a:avLst/>
                  <a:gdLst>
                    <a:gd name="T0" fmla="*/ 7 w 198"/>
                    <a:gd name="T1" fmla="*/ 0 h 69"/>
                    <a:gd name="T2" fmla="*/ 149 w 198"/>
                    <a:gd name="T3" fmla="*/ 44 h 69"/>
                    <a:gd name="T4" fmla="*/ 143 w 198"/>
                    <a:gd name="T5" fmla="*/ 63 h 69"/>
                    <a:gd name="T6" fmla="*/ 0 w 198"/>
                    <a:gd name="T7" fmla="*/ 20 h 69"/>
                    <a:gd name="T8" fmla="*/ 7 w 198"/>
                    <a:gd name="T9" fmla="*/ 0 h 69"/>
                    <a:gd name="T10" fmla="*/ 143 w 198"/>
                    <a:gd name="T11" fmla="*/ 31 h 69"/>
                    <a:gd name="T12" fmla="*/ 198 w 198"/>
                    <a:gd name="T13" fmla="*/ 68 h 69"/>
                    <a:gd name="T14" fmla="*/ 130 w 198"/>
                    <a:gd name="T15" fmla="*/ 69 h 69"/>
                    <a:gd name="T16" fmla="*/ 143 w 198"/>
                    <a:gd name="T17" fmla="*/ 31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
                    <a:gd name="T28" fmla="*/ 0 h 69"/>
                    <a:gd name="T29" fmla="*/ 198 w 198"/>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 h="69">
                      <a:moveTo>
                        <a:pt x="7" y="0"/>
                      </a:moveTo>
                      <a:lnTo>
                        <a:pt x="149" y="44"/>
                      </a:lnTo>
                      <a:lnTo>
                        <a:pt x="143" y="63"/>
                      </a:lnTo>
                      <a:lnTo>
                        <a:pt x="0" y="20"/>
                      </a:lnTo>
                      <a:lnTo>
                        <a:pt x="7" y="0"/>
                      </a:lnTo>
                      <a:close/>
                      <a:moveTo>
                        <a:pt x="143" y="31"/>
                      </a:moveTo>
                      <a:lnTo>
                        <a:pt x="198" y="68"/>
                      </a:lnTo>
                      <a:lnTo>
                        <a:pt x="130" y="69"/>
                      </a:lnTo>
                      <a:lnTo>
                        <a:pt x="143" y="31"/>
                      </a:lnTo>
                      <a:close/>
                    </a:path>
                  </a:pathLst>
                </a:custGeom>
                <a:solidFill>
                  <a:srgbClr val="FF0000"/>
                </a:solidFill>
                <a:ln w="1588" cmpd="sng">
                  <a:solidFill>
                    <a:srgbClr val="FF0000"/>
                  </a:solidFill>
                  <a:round/>
                  <a:headEnd/>
                  <a:tailEnd/>
                </a:ln>
              </p:spPr>
              <p:txBody>
                <a:bodyPr/>
                <a:lstStyle/>
                <a:p>
                  <a:endParaRPr lang="zh-CN" altLang="en-US"/>
                </a:p>
              </p:txBody>
            </p:sp>
            <p:sp>
              <p:nvSpPr>
                <p:cNvPr id="237151" name="Freeform 603"/>
                <p:cNvSpPr>
                  <a:spLocks noEditPoints="1"/>
                </p:cNvSpPr>
                <p:nvPr/>
              </p:nvSpPr>
              <p:spPr bwMode="auto">
                <a:xfrm>
                  <a:off x="1349" y="1189"/>
                  <a:ext cx="302" cy="134"/>
                </a:xfrm>
                <a:custGeom>
                  <a:avLst/>
                  <a:gdLst>
                    <a:gd name="T0" fmla="*/ 248 w 302"/>
                    <a:gd name="T1" fmla="*/ 30 h 134"/>
                    <a:gd name="T2" fmla="*/ 246 w 302"/>
                    <a:gd name="T3" fmla="*/ 30 h 134"/>
                    <a:gd name="T4" fmla="*/ 243 w 302"/>
                    <a:gd name="T5" fmla="*/ 27 h 134"/>
                    <a:gd name="T6" fmla="*/ 243 w 302"/>
                    <a:gd name="T7" fmla="*/ 25 h 134"/>
                    <a:gd name="T8" fmla="*/ 246 w 302"/>
                    <a:gd name="T9" fmla="*/ 22 h 134"/>
                    <a:gd name="T10" fmla="*/ 299 w 302"/>
                    <a:gd name="T11" fmla="*/ 0 h 134"/>
                    <a:gd name="T12" fmla="*/ 301 w 302"/>
                    <a:gd name="T13" fmla="*/ 1 h 134"/>
                    <a:gd name="T14" fmla="*/ 302 w 302"/>
                    <a:gd name="T15" fmla="*/ 4 h 134"/>
                    <a:gd name="T16" fmla="*/ 301 w 302"/>
                    <a:gd name="T17" fmla="*/ 6 h 134"/>
                    <a:gd name="T18" fmla="*/ 300 w 302"/>
                    <a:gd name="T19" fmla="*/ 7 h 134"/>
                    <a:gd name="T20" fmla="*/ 168 w 302"/>
                    <a:gd name="T21" fmla="*/ 64 h 134"/>
                    <a:gd name="T22" fmla="*/ 164 w 302"/>
                    <a:gd name="T23" fmla="*/ 64 h 134"/>
                    <a:gd name="T24" fmla="*/ 161 w 302"/>
                    <a:gd name="T25" fmla="*/ 63 h 134"/>
                    <a:gd name="T26" fmla="*/ 161 w 302"/>
                    <a:gd name="T27" fmla="*/ 59 h 134"/>
                    <a:gd name="T28" fmla="*/ 164 w 302"/>
                    <a:gd name="T29" fmla="*/ 57 h 134"/>
                    <a:gd name="T30" fmla="*/ 217 w 302"/>
                    <a:gd name="T31" fmla="*/ 35 h 134"/>
                    <a:gd name="T32" fmla="*/ 220 w 302"/>
                    <a:gd name="T33" fmla="*/ 36 h 134"/>
                    <a:gd name="T34" fmla="*/ 221 w 302"/>
                    <a:gd name="T35" fmla="*/ 38 h 134"/>
                    <a:gd name="T36" fmla="*/ 220 w 302"/>
                    <a:gd name="T37" fmla="*/ 41 h 134"/>
                    <a:gd name="T38" fmla="*/ 218 w 302"/>
                    <a:gd name="T39" fmla="*/ 42 h 134"/>
                    <a:gd name="T40" fmla="*/ 86 w 302"/>
                    <a:gd name="T41" fmla="*/ 99 h 134"/>
                    <a:gd name="T42" fmla="*/ 82 w 302"/>
                    <a:gd name="T43" fmla="*/ 99 h 134"/>
                    <a:gd name="T44" fmla="*/ 81 w 302"/>
                    <a:gd name="T45" fmla="*/ 97 h 134"/>
                    <a:gd name="T46" fmla="*/ 81 w 302"/>
                    <a:gd name="T47" fmla="*/ 94 h 134"/>
                    <a:gd name="T48" fmla="*/ 82 w 302"/>
                    <a:gd name="T49" fmla="*/ 92 h 134"/>
                    <a:gd name="T50" fmla="*/ 136 w 302"/>
                    <a:gd name="T51" fmla="*/ 69 h 134"/>
                    <a:gd name="T52" fmla="*/ 139 w 302"/>
                    <a:gd name="T53" fmla="*/ 70 h 134"/>
                    <a:gd name="T54" fmla="*/ 141 w 302"/>
                    <a:gd name="T55" fmla="*/ 73 h 134"/>
                    <a:gd name="T56" fmla="*/ 139 w 302"/>
                    <a:gd name="T57" fmla="*/ 76 h 134"/>
                    <a:gd name="T58" fmla="*/ 138 w 302"/>
                    <a:gd name="T59" fmla="*/ 76 h 134"/>
                    <a:gd name="T60" fmla="*/ 5 w 302"/>
                    <a:gd name="T61" fmla="*/ 134 h 134"/>
                    <a:gd name="T62" fmla="*/ 2 w 302"/>
                    <a:gd name="T63" fmla="*/ 134 h 134"/>
                    <a:gd name="T64" fmla="*/ 0 w 302"/>
                    <a:gd name="T65" fmla="*/ 132 h 134"/>
                    <a:gd name="T66" fmla="*/ 0 w 302"/>
                    <a:gd name="T67" fmla="*/ 129 h 134"/>
                    <a:gd name="T68" fmla="*/ 2 w 302"/>
                    <a:gd name="T69" fmla="*/ 127 h 134"/>
                    <a:gd name="T70" fmla="*/ 55 w 302"/>
                    <a:gd name="T71" fmla="*/ 105 h 134"/>
                    <a:gd name="T72" fmla="*/ 58 w 302"/>
                    <a:gd name="T73" fmla="*/ 106 h 134"/>
                    <a:gd name="T74" fmla="*/ 59 w 302"/>
                    <a:gd name="T75" fmla="*/ 109 h 134"/>
                    <a:gd name="T76" fmla="*/ 58 w 302"/>
                    <a:gd name="T77" fmla="*/ 111 h 134"/>
                    <a:gd name="T78" fmla="*/ 57 w 302"/>
                    <a:gd name="T79" fmla="*/ 112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2"/>
                    <a:gd name="T121" fmla="*/ 0 h 134"/>
                    <a:gd name="T122" fmla="*/ 302 w 302"/>
                    <a:gd name="T123" fmla="*/ 134 h 1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2" h="134">
                      <a:moveTo>
                        <a:pt x="300" y="7"/>
                      </a:moveTo>
                      <a:lnTo>
                        <a:pt x="248" y="30"/>
                      </a:lnTo>
                      <a:lnTo>
                        <a:pt x="247" y="30"/>
                      </a:lnTo>
                      <a:lnTo>
                        <a:pt x="246" y="30"/>
                      </a:lnTo>
                      <a:lnTo>
                        <a:pt x="244" y="28"/>
                      </a:lnTo>
                      <a:lnTo>
                        <a:pt x="243" y="27"/>
                      </a:lnTo>
                      <a:lnTo>
                        <a:pt x="243" y="26"/>
                      </a:lnTo>
                      <a:lnTo>
                        <a:pt x="243" y="25"/>
                      </a:lnTo>
                      <a:lnTo>
                        <a:pt x="244" y="23"/>
                      </a:lnTo>
                      <a:lnTo>
                        <a:pt x="246" y="22"/>
                      </a:lnTo>
                      <a:lnTo>
                        <a:pt x="296" y="0"/>
                      </a:lnTo>
                      <a:lnTo>
                        <a:pt x="299" y="0"/>
                      </a:lnTo>
                      <a:lnTo>
                        <a:pt x="300" y="0"/>
                      </a:lnTo>
                      <a:lnTo>
                        <a:pt x="301" y="1"/>
                      </a:lnTo>
                      <a:lnTo>
                        <a:pt x="302" y="3"/>
                      </a:lnTo>
                      <a:lnTo>
                        <a:pt x="302" y="4"/>
                      </a:lnTo>
                      <a:lnTo>
                        <a:pt x="302" y="5"/>
                      </a:lnTo>
                      <a:lnTo>
                        <a:pt x="301" y="6"/>
                      </a:lnTo>
                      <a:lnTo>
                        <a:pt x="300" y="7"/>
                      </a:lnTo>
                      <a:close/>
                      <a:moveTo>
                        <a:pt x="218" y="42"/>
                      </a:moveTo>
                      <a:lnTo>
                        <a:pt x="168" y="64"/>
                      </a:lnTo>
                      <a:lnTo>
                        <a:pt x="165" y="64"/>
                      </a:lnTo>
                      <a:lnTo>
                        <a:pt x="164" y="64"/>
                      </a:lnTo>
                      <a:lnTo>
                        <a:pt x="163" y="64"/>
                      </a:lnTo>
                      <a:lnTo>
                        <a:pt x="161" y="63"/>
                      </a:lnTo>
                      <a:lnTo>
                        <a:pt x="161" y="60"/>
                      </a:lnTo>
                      <a:lnTo>
                        <a:pt x="161" y="59"/>
                      </a:lnTo>
                      <a:lnTo>
                        <a:pt x="163" y="58"/>
                      </a:lnTo>
                      <a:lnTo>
                        <a:pt x="164" y="57"/>
                      </a:lnTo>
                      <a:lnTo>
                        <a:pt x="216" y="35"/>
                      </a:lnTo>
                      <a:lnTo>
                        <a:pt x="217" y="35"/>
                      </a:lnTo>
                      <a:lnTo>
                        <a:pt x="218" y="35"/>
                      </a:lnTo>
                      <a:lnTo>
                        <a:pt x="220" y="36"/>
                      </a:lnTo>
                      <a:lnTo>
                        <a:pt x="221" y="37"/>
                      </a:lnTo>
                      <a:lnTo>
                        <a:pt x="221" y="38"/>
                      </a:lnTo>
                      <a:lnTo>
                        <a:pt x="221" y="40"/>
                      </a:lnTo>
                      <a:lnTo>
                        <a:pt x="220" y="41"/>
                      </a:lnTo>
                      <a:lnTo>
                        <a:pt x="218" y="42"/>
                      </a:lnTo>
                      <a:close/>
                      <a:moveTo>
                        <a:pt x="138" y="76"/>
                      </a:moveTo>
                      <a:lnTo>
                        <a:pt x="86" y="99"/>
                      </a:lnTo>
                      <a:lnTo>
                        <a:pt x="85" y="100"/>
                      </a:lnTo>
                      <a:lnTo>
                        <a:pt x="82" y="99"/>
                      </a:lnTo>
                      <a:lnTo>
                        <a:pt x="81" y="99"/>
                      </a:lnTo>
                      <a:lnTo>
                        <a:pt x="81" y="97"/>
                      </a:lnTo>
                      <a:lnTo>
                        <a:pt x="80" y="96"/>
                      </a:lnTo>
                      <a:lnTo>
                        <a:pt x="81" y="94"/>
                      </a:lnTo>
                      <a:lnTo>
                        <a:pt x="81" y="92"/>
                      </a:lnTo>
                      <a:lnTo>
                        <a:pt x="82" y="92"/>
                      </a:lnTo>
                      <a:lnTo>
                        <a:pt x="134" y="70"/>
                      </a:lnTo>
                      <a:lnTo>
                        <a:pt x="136" y="69"/>
                      </a:lnTo>
                      <a:lnTo>
                        <a:pt x="138" y="70"/>
                      </a:lnTo>
                      <a:lnTo>
                        <a:pt x="139" y="70"/>
                      </a:lnTo>
                      <a:lnTo>
                        <a:pt x="139" y="72"/>
                      </a:lnTo>
                      <a:lnTo>
                        <a:pt x="141" y="73"/>
                      </a:lnTo>
                      <a:lnTo>
                        <a:pt x="139" y="75"/>
                      </a:lnTo>
                      <a:lnTo>
                        <a:pt x="139" y="76"/>
                      </a:lnTo>
                      <a:lnTo>
                        <a:pt x="138" y="76"/>
                      </a:lnTo>
                      <a:close/>
                      <a:moveTo>
                        <a:pt x="57" y="112"/>
                      </a:moveTo>
                      <a:lnTo>
                        <a:pt x="5" y="134"/>
                      </a:lnTo>
                      <a:lnTo>
                        <a:pt x="4" y="134"/>
                      </a:lnTo>
                      <a:lnTo>
                        <a:pt x="2" y="134"/>
                      </a:lnTo>
                      <a:lnTo>
                        <a:pt x="1" y="133"/>
                      </a:lnTo>
                      <a:lnTo>
                        <a:pt x="0" y="132"/>
                      </a:lnTo>
                      <a:lnTo>
                        <a:pt x="0" y="131"/>
                      </a:lnTo>
                      <a:lnTo>
                        <a:pt x="0" y="129"/>
                      </a:lnTo>
                      <a:lnTo>
                        <a:pt x="1" y="128"/>
                      </a:lnTo>
                      <a:lnTo>
                        <a:pt x="2" y="127"/>
                      </a:lnTo>
                      <a:lnTo>
                        <a:pt x="53" y="105"/>
                      </a:lnTo>
                      <a:lnTo>
                        <a:pt x="55" y="105"/>
                      </a:lnTo>
                      <a:lnTo>
                        <a:pt x="57" y="105"/>
                      </a:lnTo>
                      <a:lnTo>
                        <a:pt x="58" y="106"/>
                      </a:lnTo>
                      <a:lnTo>
                        <a:pt x="59" y="107"/>
                      </a:lnTo>
                      <a:lnTo>
                        <a:pt x="59" y="109"/>
                      </a:lnTo>
                      <a:lnTo>
                        <a:pt x="59" y="110"/>
                      </a:lnTo>
                      <a:lnTo>
                        <a:pt x="58" y="111"/>
                      </a:lnTo>
                      <a:lnTo>
                        <a:pt x="57" y="112"/>
                      </a:lnTo>
                      <a:close/>
                    </a:path>
                  </a:pathLst>
                </a:custGeom>
                <a:solidFill>
                  <a:srgbClr val="000000"/>
                </a:solidFill>
                <a:ln w="1588" cmpd="sng">
                  <a:solidFill>
                    <a:srgbClr val="000000"/>
                  </a:solidFill>
                  <a:round/>
                  <a:headEnd/>
                  <a:tailEnd/>
                </a:ln>
              </p:spPr>
              <p:txBody>
                <a:bodyPr/>
                <a:lstStyle/>
                <a:p>
                  <a:endParaRPr lang="zh-CN" altLang="en-US"/>
                </a:p>
              </p:txBody>
            </p:sp>
            <p:sp>
              <p:nvSpPr>
                <p:cNvPr id="237152" name="Freeform 604"/>
                <p:cNvSpPr>
                  <a:spLocks noEditPoints="1"/>
                </p:cNvSpPr>
                <p:nvPr/>
              </p:nvSpPr>
              <p:spPr bwMode="auto">
                <a:xfrm>
                  <a:off x="1681" y="1023"/>
                  <a:ext cx="133" cy="149"/>
                </a:xfrm>
                <a:custGeom>
                  <a:avLst/>
                  <a:gdLst>
                    <a:gd name="T0" fmla="*/ 17 w 133"/>
                    <a:gd name="T1" fmla="*/ 125 h 149"/>
                    <a:gd name="T2" fmla="*/ 20 w 133"/>
                    <a:gd name="T3" fmla="*/ 123 h 149"/>
                    <a:gd name="T4" fmla="*/ 22 w 133"/>
                    <a:gd name="T5" fmla="*/ 124 h 149"/>
                    <a:gd name="T6" fmla="*/ 23 w 133"/>
                    <a:gd name="T7" fmla="*/ 127 h 149"/>
                    <a:gd name="T8" fmla="*/ 23 w 133"/>
                    <a:gd name="T9" fmla="*/ 130 h 149"/>
                    <a:gd name="T10" fmla="*/ 7 w 133"/>
                    <a:gd name="T11" fmla="*/ 149 h 149"/>
                    <a:gd name="T12" fmla="*/ 3 w 133"/>
                    <a:gd name="T13" fmla="*/ 149 h 149"/>
                    <a:gd name="T14" fmla="*/ 1 w 133"/>
                    <a:gd name="T15" fmla="*/ 146 h 149"/>
                    <a:gd name="T16" fmla="*/ 0 w 133"/>
                    <a:gd name="T17" fmla="*/ 144 h 149"/>
                    <a:gd name="T18" fmla="*/ 1 w 133"/>
                    <a:gd name="T19" fmla="*/ 143 h 149"/>
                    <a:gd name="T20" fmla="*/ 53 w 133"/>
                    <a:gd name="T21" fmla="*/ 84 h 149"/>
                    <a:gd name="T22" fmla="*/ 56 w 133"/>
                    <a:gd name="T23" fmla="*/ 82 h 149"/>
                    <a:gd name="T24" fmla="*/ 58 w 133"/>
                    <a:gd name="T25" fmla="*/ 84 h 149"/>
                    <a:gd name="T26" fmla="*/ 61 w 133"/>
                    <a:gd name="T27" fmla="*/ 86 h 149"/>
                    <a:gd name="T28" fmla="*/ 60 w 133"/>
                    <a:gd name="T29" fmla="*/ 88 h 149"/>
                    <a:gd name="T30" fmla="*/ 43 w 133"/>
                    <a:gd name="T31" fmla="*/ 107 h 149"/>
                    <a:gd name="T32" fmla="*/ 39 w 133"/>
                    <a:gd name="T33" fmla="*/ 107 h 149"/>
                    <a:gd name="T34" fmla="*/ 38 w 133"/>
                    <a:gd name="T35" fmla="*/ 106 h 149"/>
                    <a:gd name="T36" fmla="*/ 36 w 133"/>
                    <a:gd name="T37" fmla="*/ 102 h 149"/>
                    <a:gd name="T38" fmla="*/ 38 w 133"/>
                    <a:gd name="T39" fmla="*/ 101 h 149"/>
                    <a:gd name="T40" fmla="*/ 89 w 133"/>
                    <a:gd name="T41" fmla="*/ 42 h 149"/>
                    <a:gd name="T42" fmla="*/ 92 w 133"/>
                    <a:gd name="T43" fmla="*/ 40 h 149"/>
                    <a:gd name="T44" fmla="*/ 95 w 133"/>
                    <a:gd name="T45" fmla="*/ 42 h 149"/>
                    <a:gd name="T46" fmla="*/ 97 w 133"/>
                    <a:gd name="T47" fmla="*/ 44 h 149"/>
                    <a:gd name="T48" fmla="*/ 96 w 133"/>
                    <a:gd name="T49" fmla="*/ 47 h 149"/>
                    <a:gd name="T50" fmla="*/ 79 w 133"/>
                    <a:gd name="T51" fmla="*/ 66 h 149"/>
                    <a:gd name="T52" fmla="*/ 77 w 133"/>
                    <a:gd name="T53" fmla="*/ 66 h 149"/>
                    <a:gd name="T54" fmla="*/ 74 w 133"/>
                    <a:gd name="T55" fmla="*/ 64 h 149"/>
                    <a:gd name="T56" fmla="*/ 73 w 133"/>
                    <a:gd name="T57" fmla="*/ 61 h 149"/>
                    <a:gd name="T58" fmla="*/ 74 w 133"/>
                    <a:gd name="T59" fmla="*/ 60 h 149"/>
                    <a:gd name="T60" fmla="*/ 126 w 133"/>
                    <a:gd name="T61" fmla="*/ 1 h 149"/>
                    <a:gd name="T62" fmla="*/ 128 w 133"/>
                    <a:gd name="T63" fmla="*/ 0 h 149"/>
                    <a:gd name="T64" fmla="*/ 132 w 133"/>
                    <a:gd name="T65" fmla="*/ 0 h 149"/>
                    <a:gd name="T66" fmla="*/ 133 w 133"/>
                    <a:gd name="T67" fmla="*/ 3 h 149"/>
                    <a:gd name="T68" fmla="*/ 132 w 133"/>
                    <a:gd name="T69" fmla="*/ 6 h 149"/>
                    <a:gd name="T70" fmla="*/ 115 w 133"/>
                    <a:gd name="T71" fmla="*/ 24 h 149"/>
                    <a:gd name="T72" fmla="*/ 113 w 133"/>
                    <a:gd name="T73" fmla="*/ 24 h 149"/>
                    <a:gd name="T74" fmla="*/ 110 w 133"/>
                    <a:gd name="T75" fmla="*/ 23 h 149"/>
                    <a:gd name="T76" fmla="*/ 110 w 133"/>
                    <a:gd name="T77" fmla="*/ 19 h 149"/>
                    <a:gd name="T78" fmla="*/ 110 w 133"/>
                    <a:gd name="T79" fmla="*/ 18 h 14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149"/>
                    <a:gd name="T122" fmla="*/ 133 w 133"/>
                    <a:gd name="T123" fmla="*/ 149 h 14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149">
                      <a:moveTo>
                        <a:pt x="1" y="143"/>
                      </a:moveTo>
                      <a:lnTo>
                        <a:pt x="17" y="125"/>
                      </a:lnTo>
                      <a:lnTo>
                        <a:pt x="18" y="124"/>
                      </a:lnTo>
                      <a:lnTo>
                        <a:pt x="20" y="123"/>
                      </a:lnTo>
                      <a:lnTo>
                        <a:pt x="21" y="124"/>
                      </a:lnTo>
                      <a:lnTo>
                        <a:pt x="22" y="124"/>
                      </a:lnTo>
                      <a:lnTo>
                        <a:pt x="23" y="125"/>
                      </a:lnTo>
                      <a:lnTo>
                        <a:pt x="23" y="127"/>
                      </a:lnTo>
                      <a:lnTo>
                        <a:pt x="23" y="128"/>
                      </a:lnTo>
                      <a:lnTo>
                        <a:pt x="23" y="130"/>
                      </a:lnTo>
                      <a:lnTo>
                        <a:pt x="8" y="148"/>
                      </a:lnTo>
                      <a:lnTo>
                        <a:pt x="7" y="149"/>
                      </a:lnTo>
                      <a:lnTo>
                        <a:pt x="5" y="149"/>
                      </a:lnTo>
                      <a:lnTo>
                        <a:pt x="3" y="149"/>
                      </a:lnTo>
                      <a:lnTo>
                        <a:pt x="1" y="148"/>
                      </a:lnTo>
                      <a:lnTo>
                        <a:pt x="1" y="146"/>
                      </a:lnTo>
                      <a:lnTo>
                        <a:pt x="0" y="145"/>
                      </a:lnTo>
                      <a:lnTo>
                        <a:pt x="0" y="144"/>
                      </a:lnTo>
                      <a:lnTo>
                        <a:pt x="1" y="143"/>
                      </a:lnTo>
                      <a:close/>
                      <a:moveTo>
                        <a:pt x="38" y="101"/>
                      </a:moveTo>
                      <a:lnTo>
                        <a:pt x="53" y="84"/>
                      </a:lnTo>
                      <a:lnTo>
                        <a:pt x="55" y="82"/>
                      </a:lnTo>
                      <a:lnTo>
                        <a:pt x="56" y="82"/>
                      </a:lnTo>
                      <a:lnTo>
                        <a:pt x="57" y="82"/>
                      </a:lnTo>
                      <a:lnTo>
                        <a:pt x="58" y="84"/>
                      </a:lnTo>
                      <a:lnTo>
                        <a:pt x="60" y="85"/>
                      </a:lnTo>
                      <a:lnTo>
                        <a:pt x="61" y="86"/>
                      </a:lnTo>
                      <a:lnTo>
                        <a:pt x="60" y="87"/>
                      </a:lnTo>
                      <a:lnTo>
                        <a:pt x="60" y="88"/>
                      </a:lnTo>
                      <a:lnTo>
                        <a:pt x="44" y="106"/>
                      </a:lnTo>
                      <a:lnTo>
                        <a:pt x="43" y="107"/>
                      </a:lnTo>
                      <a:lnTo>
                        <a:pt x="42" y="107"/>
                      </a:lnTo>
                      <a:lnTo>
                        <a:pt x="39" y="107"/>
                      </a:lnTo>
                      <a:lnTo>
                        <a:pt x="38" y="107"/>
                      </a:lnTo>
                      <a:lnTo>
                        <a:pt x="38" y="106"/>
                      </a:lnTo>
                      <a:lnTo>
                        <a:pt x="36" y="104"/>
                      </a:lnTo>
                      <a:lnTo>
                        <a:pt x="36" y="102"/>
                      </a:lnTo>
                      <a:lnTo>
                        <a:pt x="38" y="101"/>
                      </a:lnTo>
                      <a:close/>
                      <a:moveTo>
                        <a:pt x="74" y="60"/>
                      </a:moveTo>
                      <a:lnTo>
                        <a:pt x="89" y="42"/>
                      </a:lnTo>
                      <a:lnTo>
                        <a:pt x="91" y="42"/>
                      </a:lnTo>
                      <a:lnTo>
                        <a:pt x="92" y="40"/>
                      </a:lnTo>
                      <a:lnTo>
                        <a:pt x="93" y="40"/>
                      </a:lnTo>
                      <a:lnTo>
                        <a:pt x="95" y="42"/>
                      </a:lnTo>
                      <a:lnTo>
                        <a:pt x="96" y="43"/>
                      </a:lnTo>
                      <a:lnTo>
                        <a:pt x="97" y="44"/>
                      </a:lnTo>
                      <a:lnTo>
                        <a:pt x="96" y="45"/>
                      </a:lnTo>
                      <a:lnTo>
                        <a:pt x="96" y="47"/>
                      </a:lnTo>
                      <a:lnTo>
                        <a:pt x="80" y="65"/>
                      </a:lnTo>
                      <a:lnTo>
                        <a:pt x="79" y="66"/>
                      </a:lnTo>
                      <a:lnTo>
                        <a:pt x="78" y="66"/>
                      </a:lnTo>
                      <a:lnTo>
                        <a:pt x="77" y="66"/>
                      </a:lnTo>
                      <a:lnTo>
                        <a:pt x="74" y="65"/>
                      </a:lnTo>
                      <a:lnTo>
                        <a:pt x="74" y="64"/>
                      </a:lnTo>
                      <a:lnTo>
                        <a:pt x="73" y="63"/>
                      </a:lnTo>
                      <a:lnTo>
                        <a:pt x="73" y="61"/>
                      </a:lnTo>
                      <a:lnTo>
                        <a:pt x="74" y="60"/>
                      </a:lnTo>
                      <a:close/>
                      <a:moveTo>
                        <a:pt x="110" y="18"/>
                      </a:moveTo>
                      <a:lnTo>
                        <a:pt x="126" y="1"/>
                      </a:lnTo>
                      <a:lnTo>
                        <a:pt x="127" y="0"/>
                      </a:lnTo>
                      <a:lnTo>
                        <a:pt x="128" y="0"/>
                      </a:lnTo>
                      <a:lnTo>
                        <a:pt x="130" y="0"/>
                      </a:lnTo>
                      <a:lnTo>
                        <a:pt x="132" y="0"/>
                      </a:lnTo>
                      <a:lnTo>
                        <a:pt x="132" y="1"/>
                      </a:lnTo>
                      <a:lnTo>
                        <a:pt x="133" y="3"/>
                      </a:lnTo>
                      <a:lnTo>
                        <a:pt x="133" y="5"/>
                      </a:lnTo>
                      <a:lnTo>
                        <a:pt x="132" y="6"/>
                      </a:lnTo>
                      <a:lnTo>
                        <a:pt x="117" y="23"/>
                      </a:lnTo>
                      <a:lnTo>
                        <a:pt x="115" y="24"/>
                      </a:lnTo>
                      <a:lnTo>
                        <a:pt x="114" y="24"/>
                      </a:lnTo>
                      <a:lnTo>
                        <a:pt x="113" y="24"/>
                      </a:lnTo>
                      <a:lnTo>
                        <a:pt x="111" y="24"/>
                      </a:lnTo>
                      <a:lnTo>
                        <a:pt x="110" y="23"/>
                      </a:lnTo>
                      <a:lnTo>
                        <a:pt x="109" y="21"/>
                      </a:lnTo>
                      <a:lnTo>
                        <a:pt x="110" y="19"/>
                      </a:lnTo>
                      <a:lnTo>
                        <a:pt x="110" y="18"/>
                      </a:lnTo>
                      <a:close/>
                    </a:path>
                  </a:pathLst>
                </a:custGeom>
                <a:solidFill>
                  <a:srgbClr val="000000"/>
                </a:solidFill>
                <a:ln w="1588" cmpd="sng">
                  <a:solidFill>
                    <a:srgbClr val="000000"/>
                  </a:solidFill>
                  <a:round/>
                  <a:headEnd/>
                  <a:tailEnd/>
                </a:ln>
              </p:spPr>
              <p:txBody>
                <a:bodyPr/>
                <a:lstStyle/>
                <a:p>
                  <a:endParaRPr lang="zh-CN" altLang="en-US"/>
                </a:p>
              </p:txBody>
            </p:sp>
            <p:sp>
              <p:nvSpPr>
                <p:cNvPr id="237153" name="Freeform 605"/>
                <p:cNvSpPr>
                  <a:spLocks noEditPoints="1"/>
                </p:cNvSpPr>
                <p:nvPr/>
              </p:nvSpPr>
              <p:spPr bwMode="auto">
                <a:xfrm>
                  <a:off x="751" y="509"/>
                  <a:ext cx="326" cy="179"/>
                </a:xfrm>
                <a:custGeom>
                  <a:avLst/>
                  <a:gdLst>
                    <a:gd name="T0" fmla="*/ 235 w 326"/>
                    <a:gd name="T1" fmla="*/ 143 h 179"/>
                    <a:gd name="T2" fmla="*/ 0 w 326"/>
                    <a:gd name="T3" fmla="*/ 18 h 179"/>
                    <a:gd name="T4" fmla="*/ 10 w 326"/>
                    <a:gd name="T5" fmla="*/ 0 h 179"/>
                    <a:gd name="T6" fmla="*/ 246 w 326"/>
                    <a:gd name="T7" fmla="*/ 126 h 179"/>
                    <a:gd name="T8" fmla="*/ 235 w 326"/>
                    <a:gd name="T9" fmla="*/ 143 h 179"/>
                    <a:gd name="T10" fmla="*/ 242 w 326"/>
                    <a:gd name="T11" fmla="*/ 111 h 179"/>
                    <a:gd name="T12" fmla="*/ 326 w 326"/>
                    <a:gd name="T13" fmla="*/ 179 h 179"/>
                    <a:gd name="T14" fmla="*/ 221 w 326"/>
                    <a:gd name="T15" fmla="*/ 147 h 179"/>
                    <a:gd name="T16" fmla="*/ 242 w 326"/>
                    <a:gd name="T17" fmla="*/ 111 h 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179"/>
                    <a:gd name="T29" fmla="*/ 326 w 326"/>
                    <a:gd name="T30" fmla="*/ 179 h 1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179">
                      <a:moveTo>
                        <a:pt x="235" y="143"/>
                      </a:moveTo>
                      <a:lnTo>
                        <a:pt x="0" y="18"/>
                      </a:lnTo>
                      <a:lnTo>
                        <a:pt x="10" y="0"/>
                      </a:lnTo>
                      <a:lnTo>
                        <a:pt x="246" y="126"/>
                      </a:lnTo>
                      <a:lnTo>
                        <a:pt x="235" y="143"/>
                      </a:lnTo>
                      <a:close/>
                      <a:moveTo>
                        <a:pt x="242" y="111"/>
                      </a:moveTo>
                      <a:lnTo>
                        <a:pt x="326" y="179"/>
                      </a:lnTo>
                      <a:lnTo>
                        <a:pt x="221" y="147"/>
                      </a:lnTo>
                      <a:lnTo>
                        <a:pt x="242" y="111"/>
                      </a:lnTo>
                      <a:close/>
                    </a:path>
                  </a:pathLst>
                </a:custGeom>
                <a:solidFill>
                  <a:srgbClr val="993366"/>
                </a:solidFill>
                <a:ln w="1588" cmpd="sng">
                  <a:solidFill>
                    <a:srgbClr val="993366"/>
                  </a:solidFill>
                  <a:round/>
                  <a:headEnd/>
                  <a:tailEnd/>
                </a:ln>
              </p:spPr>
              <p:txBody>
                <a:bodyPr/>
                <a:lstStyle/>
                <a:p>
                  <a:endParaRPr lang="zh-CN" altLang="en-US"/>
                </a:p>
              </p:txBody>
            </p:sp>
            <p:sp>
              <p:nvSpPr>
                <p:cNvPr id="237154" name="Freeform 606"/>
                <p:cNvSpPr>
                  <a:spLocks noEditPoints="1"/>
                </p:cNvSpPr>
                <p:nvPr/>
              </p:nvSpPr>
              <p:spPr bwMode="auto">
                <a:xfrm>
                  <a:off x="1507" y="1125"/>
                  <a:ext cx="160" cy="240"/>
                </a:xfrm>
                <a:custGeom>
                  <a:avLst/>
                  <a:gdLst>
                    <a:gd name="T0" fmla="*/ 100 w 160"/>
                    <a:gd name="T1" fmla="*/ 168 h 240"/>
                    <a:gd name="T2" fmla="*/ 0 w 160"/>
                    <a:gd name="T3" fmla="*/ 10 h 240"/>
                    <a:gd name="T4" fmla="*/ 18 w 160"/>
                    <a:gd name="T5" fmla="*/ 0 h 240"/>
                    <a:gd name="T6" fmla="*/ 119 w 160"/>
                    <a:gd name="T7" fmla="*/ 156 h 240"/>
                    <a:gd name="T8" fmla="*/ 100 w 160"/>
                    <a:gd name="T9" fmla="*/ 168 h 240"/>
                    <a:gd name="T10" fmla="*/ 122 w 160"/>
                    <a:gd name="T11" fmla="*/ 143 h 240"/>
                    <a:gd name="T12" fmla="*/ 160 w 160"/>
                    <a:gd name="T13" fmla="*/ 240 h 240"/>
                    <a:gd name="T14" fmla="*/ 85 w 160"/>
                    <a:gd name="T15" fmla="*/ 164 h 240"/>
                    <a:gd name="T16" fmla="*/ 122 w 160"/>
                    <a:gd name="T17" fmla="*/ 143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0"/>
                    <a:gd name="T28" fmla="*/ 0 h 240"/>
                    <a:gd name="T29" fmla="*/ 160 w 160"/>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0" h="240">
                      <a:moveTo>
                        <a:pt x="100" y="168"/>
                      </a:moveTo>
                      <a:lnTo>
                        <a:pt x="0" y="10"/>
                      </a:lnTo>
                      <a:lnTo>
                        <a:pt x="18" y="0"/>
                      </a:lnTo>
                      <a:lnTo>
                        <a:pt x="119" y="156"/>
                      </a:lnTo>
                      <a:lnTo>
                        <a:pt x="100" y="168"/>
                      </a:lnTo>
                      <a:close/>
                      <a:moveTo>
                        <a:pt x="122" y="143"/>
                      </a:moveTo>
                      <a:lnTo>
                        <a:pt x="160" y="240"/>
                      </a:lnTo>
                      <a:lnTo>
                        <a:pt x="85" y="164"/>
                      </a:lnTo>
                      <a:lnTo>
                        <a:pt x="122" y="143"/>
                      </a:lnTo>
                      <a:close/>
                    </a:path>
                  </a:pathLst>
                </a:custGeom>
                <a:solidFill>
                  <a:srgbClr val="993366"/>
                </a:solidFill>
                <a:ln w="1588" cmpd="sng">
                  <a:solidFill>
                    <a:srgbClr val="993366"/>
                  </a:solidFill>
                  <a:round/>
                  <a:headEnd/>
                  <a:tailEnd/>
                </a:ln>
              </p:spPr>
              <p:txBody>
                <a:bodyPr/>
                <a:lstStyle/>
                <a:p>
                  <a:endParaRPr lang="zh-CN" altLang="en-US"/>
                </a:p>
              </p:txBody>
            </p:sp>
            <p:sp>
              <p:nvSpPr>
                <p:cNvPr id="237155" name="Rectangle 607"/>
                <p:cNvSpPr>
                  <a:spLocks noChangeArrowheads="1"/>
                </p:cNvSpPr>
                <p:nvPr/>
              </p:nvSpPr>
              <p:spPr bwMode="auto">
                <a:xfrm>
                  <a:off x="1648" y="201"/>
                  <a:ext cx="4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7156" name="Rectangle 608"/>
                <p:cNvSpPr>
                  <a:spLocks noChangeArrowheads="1"/>
                </p:cNvSpPr>
                <p:nvPr/>
              </p:nvSpPr>
              <p:spPr bwMode="auto">
                <a:xfrm>
                  <a:off x="1606" y="201"/>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7157" name="Rectangle 609"/>
                <p:cNvSpPr>
                  <a:spLocks noChangeArrowheads="1"/>
                </p:cNvSpPr>
                <p:nvPr/>
              </p:nvSpPr>
              <p:spPr bwMode="auto">
                <a:xfrm>
                  <a:off x="1519" y="124"/>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58" name="Rectangle 610"/>
                <p:cNvSpPr>
                  <a:spLocks noChangeArrowheads="1"/>
                </p:cNvSpPr>
                <p:nvPr/>
              </p:nvSpPr>
              <p:spPr bwMode="auto">
                <a:xfrm>
                  <a:off x="1767" y="738"/>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7159" name="Rectangle 611"/>
                <p:cNvSpPr>
                  <a:spLocks noChangeArrowheads="1"/>
                </p:cNvSpPr>
                <p:nvPr/>
              </p:nvSpPr>
              <p:spPr bwMode="auto">
                <a:xfrm>
                  <a:off x="1803" y="731"/>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7160" name="Rectangle 612"/>
                <p:cNvSpPr>
                  <a:spLocks noChangeArrowheads="1"/>
                </p:cNvSpPr>
                <p:nvPr/>
              </p:nvSpPr>
              <p:spPr bwMode="auto">
                <a:xfrm>
                  <a:off x="1680" y="662"/>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grpSp>
          <p:sp>
            <p:nvSpPr>
              <p:cNvPr id="237161" name="Rectangle 613"/>
              <p:cNvSpPr>
                <a:spLocks noChangeArrowheads="1"/>
              </p:cNvSpPr>
              <p:nvPr/>
            </p:nvSpPr>
            <p:spPr bwMode="auto">
              <a:xfrm>
                <a:off x="1703" y="529"/>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7162" name="Rectangle 614"/>
              <p:cNvSpPr>
                <a:spLocks noChangeArrowheads="1"/>
              </p:cNvSpPr>
              <p:nvPr/>
            </p:nvSpPr>
            <p:spPr bwMode="auto">
              <a:xfrm>
                <a:off x="1616" y="454"/>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63" name="Rectangle 615"/>
              <p:cNvSpPr>
                <a:spLocks noChangeArrowheads="1"/>
              </p:cNvSpPr>
              <p:nvPr/>
            </p:nvSpPr>
            <p:spPr bwMode="auto">
              <a:xfrm>
                <a:off x="1703" y="1451"/>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7164" name="Rectangle 616"/>
              <p:cNvSpPr>
                <a:spLocks noChangeArrowheads="1"/>
              </p:cNvSpPr>
              <p:nvPr/>
            </p:nvSpPr>
            <p:spPr bwMode="auto">
              <a:xfrm>
                <a:off x="1731" y="1444"/>
                <a:ext cx="47"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Symbol" panose="05050102010706020507" pitchFamily="18" charset="2"/>
                  </a:rPr>
                  <a:t>^</a:t>
                </a:r>
                <a:endParaRPr lang="zh-CN" altLang="zh-CN" sz="2800">
                  <a:solidFill>
                    <a:srgbClr val="000000"/>
                  </a:solidFill>
                </a:endParaRPr>
              </a:p>
            </p:txBody>
          </p:sp>
          <p:sp>
            <p:nvSpPr>
              <p:cNvPr id="237165" name="Rectangle 617"/>
              <p:cNvSpPr>
                <a:spLocks noChangeArrowheads="1"/>
              </p:cNvSpPr>
              <p:nvPr/>
            </p:nvSpPr>
            <p:spPr bwMode="auto">
              <a:xfrm>
                <a:off x="1619" y="1375"/>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66" name="Rectangle 618"/>
              <p:cNvSpPr>
                <a:spLocks noChangeArrowheads="1"/>
              </p:cNvSpPr>
              <p:nvPr/>
            </p:nvSpPr>
            <p:spPr bwMode="auto">
              <a:xfrm>
                <a:off x="2055" y="1296"/>
                <a:ext cx="20"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7167" name="Rectangle 619"/>
              <p:cNvSpPr>
                <a:spLocks noChangeArrowheads="1"/>
              </p:cNvSpPr>
              <p:nvPr/>
            </p:nvSpPr>
            <p:spPr bwMode="auto">
              <a:xfrm>
                <a:off x="1969" y="1219"/>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68" name="Rectangle 620"/>
              <p:cNvSpPr>
                <a:spLocks noChangeArrowheads="1"/>
              </p:cNvSpPr>
              <p:nvPr/>
            </p:nvSpPr>
            <p:spPr bwMode="auto">
              <a:xfrm>
                <a:off x="2189" y="1032"/>
                <a:ext cx="4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a:solidFill>
                      <a:srgbClr val="000000"/>
                    </a:solidFill>
                    <a:latin typeface="Times New Roman" panose="02020603050405020304" pitchFamily="18" charset="0"/>
                  </a:rPr>
                  <a:t>//</a:t>
                </a:r>
                <a:endParaRPr lang="zh-CN" altLang="zh-CN" sz="2800">
                  <a:solidFill>
                    <a:srgbClr val="000000"/>
                  </a:solidFill>
                </a:endParaRPr>
              </a:p>
            </p:txBody>
          </p:sp>
          <p:sp>
            <p:nvSpPr>
              <p:cNvPr id="237169" name="Rectangle 621"/>
              <p:cNvSpPr>
                <a:spLocks noChangeArrowheads="1"/>
              </p:cNvSpPr>
              <p:nvPr/>
            </p:nvSpPr>
            <p:spPr bwMode="auto">
              <a:xfrm>
                <a:off x="2157" y="1032"/>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7170" name="Rectangle 622"/>
              <p:cNvSpPr>
                <a:spLocks noChangeArrowheads="1"/>
              </p:cNvSpPr>
              <p:nvPr/>
            </p:nvSpPr>
            <p:spPr bwMode="auto">
              <a:xfrm>
                <a:off x="2071" y="956"/>
                <a:ext cx="7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E</a:t>
                </a:r>
                <a:endParaRPr lang="zh-CN" altLang="zh-CN" sz="2800">
                  <a:solidFill>
                    <a:srgbClr val="000000"/>
                  </a:solidFill>
                </a:endParaRPr>
              </a:p>
            </p:txBody>
          </p:sp>
          <p:sp>
            <p:nvSpPr>
              <p:cNvPr id="237171" name="Rectangle 623"/>
              <p:cNvSpPr>
                <a:spLocks noChangeArrowheads="1"/>
              </p:cNvSpPr>
              <p:nvPr/>
            </p:nvSpPr>
            <p:spPr bwMode="auto">
              <a:xfrm>
                <a:off x="1309" y="632"/>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i</a:t>
                </a:r>
                <a:endParaRPr lang="zh-CN" altLang="zh-CN" sz="2800">
                  <a:solidFill>
                    <a:srgbClr val="000000"/>
                  </a:solidFill>
                </a:endParaRPr>
              </a:p>
            </p:txBody>
          </p:sp>
          <p:sp>
            <p:nvSpPr>
              <p:cNvPr id="237172" name="Rectangle 624"/>
              <p:cNvSpPr>
                <a:spLocks noChangeArrowheads="1"/>
              </p:cNvSpPr>
              <p:nvPr/>
            </p:nvSpPr>
            <p:spPr bwMode="auto">
              <a:xfrm>
                <a:off x="1247" y="556"/>
                <a:ext cx="5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i="1">
                  <a:solidFill>
                    <a:srgbClr val="000000"/>
                  </a:solidFill>
                </a:endParaRPr>
              </a:p>
            </p:txBody>
          </p:sp>
          <p:sp>
            <p:nvSpPr>
              <p:cNvPr id="237173" name="Rectangle 625"/>
              <p:cNvSpPr>
                <a:spLocks noChangeArrowheads="1"/>
              </p:cNvSpPr>
              <p:nvPr/>
            </p:nvSpPr>
            <p:spPr bwMode="auto">
              <a:xfrm>
                <a:off x="2378" y="570"/>
                <a:ext cx="28"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r</a:t>
                </a:r>
                <a:endParaRPr lang="zh-CN" altLang="zh-CN" sz="2800">
                  <a:solidFill>
                    <a:srgbClr val="000000"/>
                  </a:solidFill>
                </a:endParaRPr>
              </a:p>
            </p:txBody>
          </p:sp>
          <p:sp>
            <p:nvSpPr>
              <p:cNvPr id="237174" name="Rectangle 626"/>
              <p:cNvSpPr>
                <a:spLocks noChangeArrowheads="1"/>
              </p:cNvSpPr>
              <p:nvPr/>
            </p:nvSpPr>
            <p:spPr bwMode="auto">
              <a:xfrm>
                <a:off x="2313" y="493"/>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a:solidFill>
                    <a:srgbClr val="000000"/>
                  </a:solidFill>
                </a:endParaRPr>
              </a:p>
            </p:txBody>
          </p:sp>
          <p:sp>
            <p:nvSpPr>
              <p:cNvPr id="237175" name="Rectangle 627"/>
              <p:cNvSpPr>
                <a:spLocks noChangeArrowheads="1"/>
              </p:cNvSpPr>
              <p:nvPr/>
            </p:nvSpPr>
            <p:spPr bwMode="auto">
              <a:xfrm>
                <a:off x="1974" y="1531"/>
                <a:ext cx="20"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900" i="1">
                    <a:solidFill>
                      <a:srgbClr val="000000"/>
                    </a:solidFill>
                    <a:latin typeface="Times New Roman" panose="02020603050405020304" pitchFamily="18" charset="0"/>
                  </a:rPr>
                  <a:t>t</a:t>
                </a:r>
                <a:endParaRPr lang="zh-CN" altLang="zh-CN" sz="2800">
                  <a:solidFill>
                    <a:srgbClr val="000000"/>
                  </a:solidFill>
                </a:endParaRPr>
              </a:p>
            </p:txBody>
          </p:sp>
          <p:sp>
            <p:nvSpPr>
              <p:cNvPr id="237176" name="Rectangle 628"/>
              <p:cNvSpPr>
                <a:spLocks noChangeArrowheads="1"/>
              </p:cNvSpPr>
              <p:nvPr/>
            </p:nvSpPr>
            <p:spPr bwMode="auto">
              <a:xfrm>
                <a:off x="1912" y="1454"/>
                <a:ext cx="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zh-CN" sz="1500" i="1">
                    <a:solidFill>
                      <a:srgbClr val="000000"/>
                    </a:solidFill>
                    <a:latin typeface="Times New Roman" panose="02020603050405020304" pitchFamily="18" charset="0"/>
                  </a:rPr>
                  <a:t>k</a:t>
                </a:r>
                <a:endParaRPr lang="zh-CN" altLang="zh-CN" sz="2800">
                  <a:solidFill>
                    <a:srgbClr val="000000"/>
                  </a:solidFill>
                </a:endParaRPr>
              </a:p>
            </p:txBody>
          </p:sp>
        </p:grpSp>
      </p:grpSp>
      <p:sp>
        <p:nvSpPr>
          <p:cNvPr id="237177" name="Text Box 633"/>
          <p:cNvSpPr txBox="1">
            <a:spLocks noChangeArrowheads="1"/>
          </p:cNvSpPr>
          <p:nvPr/>
        </p:nvSpPr>
        <p:spPr bwMode="auto">
          <a:xfrm>
            <a:off x="8040689" y="1916114"/>
            <a:ext cx="24479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Arial" panose="020B0604020202020204" pitchFamily="34" charset="0"/>
              <a:buNone/>
            </a:pPr>
            <a:r>
              <a:rPr lang="en-US" altLang="zh-CN" sz="2400" b="1" dirty="0">
                <a:solidFill>
                  <a:srgbClr val="000000"/>
                </a:solidFill>
                <a:latin typeface="Times New Roman" panose="02020603050405020304" pitchFamily="18" charset="0"/>
              </a:rPr>
              <a:t>transmitted wave (unknown)</a:t>
            </a:r>
            <a:endParaRPr lang="en-US" altLang="zh-CN" sz="2400" b="1" dirty="0">
              <a:latin typeface="Times New Roman" panose="02020603050405020304" pitchFamily="18" charset="0"/>
            </a:endParaRPr>
          </a:p>
        </p:txBody>
      </p:sp>
    </p:spTree>
    <p:extLst>
      <p:ext uri="{BB962C8B-B14F-4D97-AF65-F5344CB8AC3E}">
        <p14:creationId xmlns:p14="http://schemas.microsoft.com/office/powerpoint/2010/main" val="3668073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36550"/>
                                        </p:tgtEl>
                                        <p:attrNameLst>
                                          <p:attrName>style.visibility</p:attrName>
                                        </p:attrNameLst>
                                      </p:cBhvr>
                                      <p:to>
                                        <p:strVal val="visible"/>
                                      </p:to>
                                    </p:set>
                                    <p:animEffect transition="in" filter="blinds(horizontal)">
                                      <p:cBhvr>
                                        <p:cTn id="7" dur="500"/>
                                        <p:tgtEl>
                                          <p:spTgt spid="2365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6547"/>
                                        </p:tgtEl>
                                        <p:attrNameLst>
                                          <p:attrName>style.visibility</p:attrName>
                                        </p:attrNameLst>
                                      </p:cBhvr>
                                      <p:to>
                                        <p:strVal val="visible"/>
                                      </p:to>
                                    </p:set>
                                    <p:animEffect transition="in" filter="blinds(horizontal)">
                                      <p:cBhvr>
                                        <p:cTn id="12" dur="500"/>
                                        <p:tgtEl>
                                          <p:spTgt spid="2365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7177"/>
                                        </p:tgtEl>
                                        <p:attrNameLst>
                                          <p:attrName>style.visibility</p:attrName>
                                        </p:attrNameLst>
                                      </p:cBhvr>
                                      <p:to>
                                        <p:strVal val="visible"/>
                                      </p:to>
                                    </p:set>
                                    <p:animEffect transition="in" filter="blinds(horizontal)">
                                      <p:cBhvr>
                                        <p:cTn id="17" dur="500"/>
                                        <p:tgtEl>
                                          <p:spTgt spid="2371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990"/>
                                        </p:tgtEl>
                                        <p:attrNameLst>
                                          <p:attrName>style.visibility</p:attrName>
                                        </p:attrNameLst>
                                      </p:cBhvr>
                                      <p:to>
                                        <p:strVal val="visible"/>
                                      </p:to>
                                    </p:set>
                                    <p:animEffect transition="in" filter="blinds(horizontal)">
                                      <p:cBhvr>
                                        <p:cTn id="22" dur="500"/>
                                        <p:tgtEl>
                                          <p:spTgt spid="15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0" grpId="0" autoUpdateAnimBg="0"/>
      <p:bldP spid="23717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6DAD9E7F-0F1C-48C8-8239-C47058B039C9}" type="slidenum">
              <a:rPr lang="zh-CN" altLang="zh-CN" sz="1400">
                <a:solidFill>
                  <a:srgbClr val="000000"/>
                </a:solidFill>
              </a:rPr>
              <a:pPr algn="r">
                <a:buFont typeface="Arial" panose="020B0604020202020204" pitchFamily="34" charset="0"/>
                <a:buNone/>
              </a:pPr>
              <a:t>74</a:t>
            </a:fld>
            <a:endParaRPr lang="zh-CN" altLang="zh-CN" sz="1400">
              <a:solidFill>
                <a:srgbClr val="000000"/>
              </a:solidFill>
            </a:endParaRPr>
          </a:p>
        </p:txBody>
      </p:sp>
      <p:grpSp>
        <p:nvGrpSpPr>
          <p:cNvPr id="2" name="Group 2"/>
          <p:cNvGrpSpPr>
            <a:grpSpLocks/>
          </p:cNvGrpSpPr>
          <p:nvPr/>
        </p:nvGrpSpPr>
        <p:grpSpPr bwMode="auto">
          <a:xfrm>
            <a:off x="1968500" y="477838"/>
            <a:ext cx="8089900" cy="3816350"/>
            <a:chOff x="45" y="1"/>
            <a:chExt cx="2665" cy="2767"/>
          </a:xfrm>
        </p:grpSpPr>
        <p:sp>
          <p:nvSpPr>
            <p:cNvPr id="239620" name="Rectangle 3"/>
            <p:cNvSpPr>
              <a:spLocks noChangeArrowheads="1"/>
            </p:cNvSpPr>
            <p:nvPr/>
          </p:nvSpPr>
          <p:spPr bwMode="auto">
            <a:xfrm>
              <a:off x="177" y="1"/>
              <a:ext cx="2517" cy="2767"/>
            </a:xfrm>
            <a:prstGeom prst="rect">
              <a:avLst/>
            </a:prstGeom>
            <a:solidFill>
              <a:srgbClr val="99CCFF"/>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39621" name="Text Box 4"/>
            <p:cNvSpPr txBox="1">
              <a:spLocks noChangeArrowheads="1"/>
            </p:cNvSpPr>
            <p:nvPr/>
          </p:nvSpPr>
          <p:spPr bwMode="auto">
            <a:xfrm>
              <a:off x="45" y="2346"/>
              <a:ext cx="266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1400">
                  <a:solidFill>
                    <a:srgbClr val="000000"/>
                  </a:solidFill>
                </a:rPr>
                <a:t>Uniform plane wave vertical incidence to the interface between two different media plane</a:t>
              </a:r>
              <a:endParaRPr lang="zh-CN" altLang="zh-CN" sz="1400">
                <a:solidFill>
                  <a:srgbClr val="000000"/>
                </a:solidFill>
              </a:endParaRPr>
            </a:p>
          </p:txBody>
        </p:sp>
        <p:graphicFrame>
          <p:nvGraphicFramePr>
            <p:cNvPr id="239622" name="Object 6"/>
            <p:cNvGraphicFramePr>
              <a:graphicFrameLocks/>
            </p:cNvGraphicFramePr>
            <p:nvPr/>
          </p:nvGraphicFramePr>
          <p:xfrm>
            <a:off x="235" y="41"/>
            <a:ext cx="2397" cy="2295"/>
          </p:xfrm>
          <a:graphic>
            <a:graphicData uri="http://schemas.openxmlformats.org/presentationml/2006/ole">
              <mc:AlternateContent xmlns:mc="http://schemas.openxmlformats.org/markup-compatibility/2006">
                <mc:Choice xmlns:v="urn:schemas-microsoft-com:vml" Requires="v">
                  <p:oleObj spid="_x0000_s271383" name="Picture" r:id="rId3" imgW="4951080" imgH="3232800" progId="Word.Picture.8">
                    <p:embed/>
                  </p:oleObj>
                </mc:Choice>
                <mc:Fallback>
                  <p:oleObj name="Picture" r:id="rId3" imgW="4951080" imgH="3232800" progId="Word.Picture.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 y="41"/>
                          <a:ext cx="2397" cy="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438" name="Rectangle 6"/>
          <p:cNvSpPr>
            <a:spLocks noChangeArrowheads="1"/>
          </p:cNvSpPr>
          <p:nvPr/>
        </p:nvSpPr>
        <p:spPr bwMode="auto">
          <a:xfrm>
            <a:off x="1111244" y="4349357"/>
            <a:ext cx="10847393" cy="129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Font typeface="Arial" panose="020B0604020202020204" pitchFamily="34" charset="0"/>
              <a:buNone/>
            </a:pPr>
            <a:r>
              <a:rPr lang="en-US" altLang="zh-CN" sz="2400" b="1" dirty="0">
                <a:solidFill>
                  <a:srgbClr val="000000"/>
                </a:solidFill>
                <a:latin typeface="Times New Roman" panose="02020603050405020304" pitchFamily="18" charset="0"/>
              </a:rPr>
              <a:t>feature</a:t>
            </a:r>
            <a:r>
              <a:rPr lang="zh-CN" altLang="zh-CN" sz="2400" b="1" dirty="0">
                <a:solidFill>
                  <a:srgbClr val="000000"/>
                </a:solidFill>
                <a:latin typeface="Times New Roman" panose="02020603050405020304" pitchFamily="18" charset="0"/>
                <a:sym typeface="Wingdings" panose="05000000000000000000" pitchFamily="2" charset="2"/>
              </a:rPr>
              <a:t>：</a:t>
            </a:r>
            <a:endParaRPr lang="zh-CN" altLang="zh-CN" sz="2400" b="1" dirty="0">
              <a:solidFill>
                <a:srgbClr val="000000"/>
              </a:solidFill>
              <a:latin typeface="Times New Roman" panose="02020603050405020304" pitchFamily="18" charset="0"/>
            </a:endParaRPr>
          </a:p>
          <a:p>
            <a:pPr>
              <a:lnSpc>
                <a:spcPct val="90000"/>
              </a:lnSpc>
              <a:spcBef>
                <a:spcPct val="20000"/>
              </a:spcBef>
              <a:buFont typeface="Wingdings" panose="05000000000000000000" pitchFamily="2" charset="2"/>
              <a:buChar char="l"/>
            </a:pPr>
            <a:r>
              <a:rPr lang="en-US" altLang="zh-CN" sz="2000" dirty="0">
                <a:solidFill>
                  <a:srgbClr val="000000"/>
                </a:solidFill>
              </a:rPr>
              <a:t>The reflection wave propagation along the -z direction. the transmitted wave propagation along the +z direction</a:t>
            </a:r>
          </a:p>
          <a:p>
            <a:pPr>
              <a:lnSpc>
                <a:spcPct val="90000"/>
              </a:lnSpc>
              <a:spcBef>
                <a:spcPct val="20000"/>
              </a:spcBef>
              <a:buFont typeface="Wingdings" panose="05000000000000000000" pitchFamily="2" charset="2"/>
              <a:buChar char="l"/>
            </a:pPr>
            <a:r>
              <a:rPr lang="en-US" altLang="zh-CN" sz="2000" dirty="0">
                <a:solidFill>
                  <a:srgbClr val="000000"/>
                </a:solidFill>
              </a:rPr>
              <a:t>the electric field only has x component </a:t>
            </a:r>
            <a:endParaRPr lang="zh-CN" altLang="zh-CN" sz="2000" dirty="0">
              <a:solidFill>
                <a:srgbClr val="000000"/>
              </a:solidFill>
              <a:latin typeface="楷体_GB2312" pitchFamily="49" charset="-122"/>
            </a:endParaRPr>
          </a:p>
        </p:txBody>
      </p:sp>
      <p:sp>
        <p:nvSpPr>
          <p:cNvPr id="18439" name="AutoShape 7"/>
          <p:cNvSpPr>
            <a:spLocks noChangeArrowheads="1"/>
          </p:cNvSpPr>
          <p:nvPr/>
        </p:nvSpPr>
        <p:spPr bwMode="auto">
          <a:xfrm>
            <a:off x="2855914" y="5805489"/>
            <a:ext cx="7056437" cy="719137"/>
          </a:xfrm>
          <a:prstGeom prst="ellipseRibbon">
            <a:avLst>
              <a:gd name="adj1" fmla="val 25000"/>
              <a:gd name="adj2" fmla="val 50000"/>
              <a:gd name="adj3" fmla="val 12500"/>
            </a:avLst>
          </a:prstGeom>
          <a:solidFill>
            <a:schemeClr val="tx2"/>
          </a:solidFill>
          <a:ln w="9525">
            <a:solidFill>
              <a:schemeClr val="bg1"/>
            </a:solidFill>
            <a:round/>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 typeface="Arial" panose="020B0604020202020204" pitchFamily="34" charset="0"/>
              <a:buNone/>
            </a:pPr>
            <a:r>
              <a:rPr lang="en-US" altLang="zh-CN" sz="2400" b="1">
                <a:solidFill>
                  <a:schemeClr val="bg1"/>
                </a:solidFill>
              </a:rPr>
              <a:t>why</a:t>
            </a:r>
            <a:r>
              <a:rPr lang="zh-CN" altLang="zh-CN" sz="2400" b="1">
                <a:solidFill>
                  <a:schemeClr val="bg1"/>
                </a:solidFill>
              </a:rPr>
              <a:t>？</a:t>
            </a:r>
          </a:p>
        </p:txBody>
      </p:sp>
      <p:sp>
        <p:nvSpPr>
          <p:cNvPr id="18440" name="Rectangle 8"/>
          <p:cNvSpPr>
            <a:spLocks noChangeArrowheads="1"/>
          </p:cNvSpPr>
          <p:nvPr/>
        </p:nvSpPr>
        <p:spPr bwMode="auto">
          <a:xfrm>
            <a:off x="2209942" y="4365626"/>
            <a:ext cx="9491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dirty="0">
                <a:solidFill>
                  <a:srgbClr val="000000"/>
                </a:solidFill>
              </a:rPr>
              <a:t>(Determine the direction of  physical quantities of reflected and transmission wave </a:t>
            </a:r>
            <a:r>
              <a:rPr lang="en-US" altLang="zh-CN" sz="2400" b="1" dirty="0">
                <a:solidFill>
                  <a:srgbClr val="000000"/>
                </a:solidFill>
                <a:sym typeface="Wingdings" panose="05000000000000000000" pitchFamily="2" charset="2"/>
              </a:rPr>
              <a:t>!)</a:t>
            </a:r>
            <a:endParaRPr lang="zh-CN" altLang="zh-CN" sz="2400" b="1" dirty="0">
              <a:solidFill>
                <a:srgbClr val="000000"/>
              </a:solidFill>
              <a:sym typeface="Wingdings" panose="05000000000000000000" pitchFamily="2" charset="2"/>
            </a:endParaRPr>
          </a:p>
        </p:txBody>
      </p:sp>
    </p:spTree>
    <p:extLst>
      <p:ext uri="{BB962C8B-B14F-4D97-AF65-F5344CB8AC3E}">
        <p14:creationId xmlns:p14="http://schemas.microsoft.com/office/powerpoint/2010/main" val="1389237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8">
                                            <p:bg/>
                                          </p:spTgt>
                                        </p:tgtEl>
                                        <p:attrNameLst>
                                          <p:attrName>style.visibility</p:attrName>
                                        </p:attrNameLst>
                                      </p:cBhvr>
                                      <p:to>
                                        <p:strVal val="visible"/>
                                      </p:to>
                                    </p:set>
                                    <p:animEffect transition="in" filter="blinds(horizontal)">
                                      <p:cBhvr>
                                        <p:cTn id="12" dur="500"/>
                                        <p:tgtEl>
                                          <p:spTgt spid="18438">
                                            <p:bg/>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438">
                                            <p:txEl>
                                              <p:pRg st="0" end="0"/>
                                            </p:txEl>
                                          </p:spTgt>
                                        </p:tgtEl>
                                        <p:attrNameLst>
                                          <p:attrName>style.visibility</p:attrName>
                                        </p:attrNameLst>
                                      </p:cBhvr>
                                      <p:to>
                                        <p:strVal val="visible"/>
                                      </p:to>
                                    </p:set>
                                    <p:animEffect transition="in" filter="blinds(horizontal)">
                                      <p:cBhvr>
                                        <p:cTn id="15" dur="500"/>
                                        <p:tgtEl>
                                          <p:spTgt spid="18438">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438">
                                            <p:txEl>
                                              <p:pRg st="1" end="1"/>
                                            </p:txEl>
                                          </p:spTgt>
                                        </p:tgtEl>
                                        <p:attrNameLst>
                                          <p:attrName>style.visibility</p:attrName>
                                        </p:attrNameLst>
                                      </p:cBhvr>
                                      <p:to>
                                        <p:strVal val="visible"/>
                                      </p:to>
                                    </p:set>
                                    <p:animEffect transition="in" filter="blinds(horizontal)">
                                      <p:cBhvr>
                                        <p:cTn id="18" dur="500"/>
                                        <p:tgtEl>
                                          <p:spTgt spid="18438">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440"/>
                                        </p:tgtEl>
                                        <p:attrNameLst>
                                          <p:attrName>style.visibility</p:attrName>
                                        </p:attrNameLst>
                                      </p:cBhvr>
                                      <p:to>
                                        <p:strVal val="visible"/>
                                      </p:to>
                                    </p:set>
                                    <p:animEffect transition="in" filter="blinds(horizontal)">
                                      <p:cBhvr>
                                        <p:cTn id="23" dur="500"/>
                                        <p:tgtEl>
                                          <p:spTgt spid="184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439"/>
                                        </p:tgtEl>
                                        <p:attrNameLst>
                                          <p:attrName>style.visibility</p:attrName>
                                        </p:attrNameLst>
                                      </p:cBhvr>
                                      <p:to>
                                        <p:strVal val="visible"/>
                                      </p:to>
                                    </p:set>
                                    <p:animEffect transition="in" filter="blinds(horizontal)">
                                      <p:cBhvr>
                                        <p:cTn id="28" dur="5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build="allAtOnce" animBg="1" autoUpdateAnimBg="0"/>
      <p:bldP spid="18439" grpId="0" animBg="1" autoUpdateAnimBg="0"/>
      <p:bldP spid="18440"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ABBF2133-6D17-4F6A-83D4-62FAFE4559BA}" type="slidenum">
              <a:rPr lang="zh-CN" altLang="zh-CN" sz="1400">
                <a:solidFill>
                  <a:srgbClr val="000000"/>
                </a:solidFill>
              </a:rPr>
              <a:pPr algn="r">
                <a:buFont typeface="Arial" panose="020B0604020202020204" pitchFamily="34" charset="0"/>
                <a:buNone/>
              </a:pPr>
              <a:t>75</a:t>
            </a:fld>
            <a:endParaRPr lang="zh-CN" altLang="zh-CN" sz="1400">
              <a:solidFill>
                <a:srgbClr val="000000"/>
              </a:solidFill>
            </a:endParaRPr>
          </a:p>
        </p:txBody>
      </p:sp>
      <p:graphicFrame>
        <p:nvGraphicFramePr>
          <p:cNvPr id="2" name="Object 5"/>
          <p:cNvGraphicFramePr>
            <a:graphicFrameLocks noChangeAspect="1"/>
          </p:cNvGraphicFramePr>
          <p:nvPr/>
        </p:nvGraphicFramePr>
        <p:xfrm>
          <a:off x="4079875" y="3068638"/>
          <a:ext cx="1227138" cy="431800"/>
        </p:xfrm>
        <a:graphic>
          <a:graphicData uri="http://schemas.openxmlformats.org/presentationml/2006/ole">
            <mc:AlternateContent xmlns:mc="http://schemas.openxmlformats.org/markup-compatibility/2006">
              <mc:Choice xmlns:v="urn:schemas-microsoft-com:vml" Requires="v">
                <p:oleObj spid="_x0000_s272659" name="Equation" r:id="rId3" imgW="1220400" imgH="342720" progId="Equation.DSMT4">
                  <p:embed/>
                </p:oleObj>
              </mc:Choice>
              <mc:Fallback>
                <p:oleObj name="Equation" r:id="rId3" imgW="1220400" imgH="342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5" y="3068638"/>
                        <a:ext cx="1227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1" name="Object 6"/>
          <p:cNvGraphicFramePr>
            <a:graphicFrameLocks noChangeAspect="1"/>
          </p:cNvGraphicFramePr>
          <p:nvPr/>
        </p:nvGraphicFramePr>
        <p:xfrm>
          <a:off x="4079875" y="4149725"/>
          <a:ext cx="1314450" cy="431800"/>
        </p:xfrm>
        <a:graphic>
          <a:graphicData uri="http://schemas.openxmlformats.org/presentationml/2006/ole">
            <mc:AlternateContent xmlns:mc="http://schemas.openxmlformats.org/markup-compatibility/2006">
              <mc:Choice xmlns:v="urn:schemas-microsoft-com:vml" Requires="v">
                <p:oleObj spid="_x0000_s272660" name="Equation" r:id="rId5" imgW="1309320" imgH="342720" progId="Equation.DSMT4">
                  <p:embed/>
                </p:oleObj>
              </mc:Choice>
              <mc:Fallback>
                <p:oleObj name="Equation" r:id="rId5" imgW="1309320" imgH="3427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5" y="4149725"/>
                        <a:ext cx="1314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0647" name="Group 6"/>
          <p:cNvGrpSpPr>
            <a:grpSpLocks/>
          </p:cNvGrpSpPr>
          <p:nvPr/>
        </p:nvGrpSpPr>
        <p:grpSpPr bwMode="auto">
          <a:xfrm>
            <a:off x="7415215" y="2335211"/>
            <a:ext cx="3744912" cy="3527425"/>
            <a:chOff x="0" y="0"/>
            <a:chExt cx="2607" cy="2586"/>
          </a:xfrm>
        </p:grpSpPr>
        <p:sp>
          <p:nvSpPr>
            <p:cNvPr id="240648" name="Rectangle 7"/>
            <p:cNvSpPr>
              <a:spLocks noChangeArrowheads="1"/>
            </p:cNvSpPr>
            <p:nvPr/>
          </p:nvSpPr>
          <p:spPr bwMode="auto">
            <a:xfrm>
              <a:off x="0" y="46"/>
              <a:ext cx="2607" cy="2540"/>
            </a:xfrm>
            <a:prstGeom prst="rect">
              <a:avLst/>
            </a:prstGeom>
            <a:solidFill>
              <a:srgbClr val="CCFFFF"/>
            </a:solidFill>
            <a:ln w="222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nvGrpSpPr>
            <p:cNvPr id="240649" name="Group 8"/>
            <p:cNvGrpSpPr>
              <a:grpSpLocks/>
            </p:cNvGrpSpPr>
            <p:nvPr/>
          </p:nvGrpSpPr>
          <p:grpSpPr bwMode="auto">
            <a:xfrm>
              <a:off x="227" y="0"/>
              <a:ext cx="2315" cy="2450"/>
              <a:chOff x="0" y="0"/>
              <a:chExt cx="2315" cy="2450"/>
            </a:xfrm>
          </p:grpSpPr>
          <p:sp>
            <p:nvSpPr>
              <p:cNvPr id="240650" name="Text Box 9"/>
              <p:cNvSpPr txBox="1">
                <a:spLocks noChangeArrowheads="1"/>
              </p:cNvSpPr>
              <p:nvPr/>
            </p:nvSpPr>
            <p:spPr bwMode="auto">
              <a:xfrm>
                <a:off x="2132" y="1406"/>
                <a:ext cx="18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z</a:t>
                </a:r>
              </a:p>
            </p:txBody>
          </p:sp>
          <p:grpSp>
            <p:nvGrpSpPr>
              <p:cNvPr id="240651" name="Group 10"/>
              <p:cNvGrpSpPr>
                <a:grpSpLocks/>
              </p:cNvGrpSpPr>
              <p:nvPr/>
            </p:nvGrpSpPr>
            <p:grpSpPr bwMode="auto">
              <a:xfrm>
                <a:off x="0" y="0"/>
                <a:ext cx="2226" cy="2450"/>
                <a:chOff x="0" y="0"/>
                <a:chExt cx="2226" cy="2450"/>
              </a:xfrm>
            </p:grpSpPr>
            <p:sp>
              <p:nvSpPr>
                <p:cNvPr id="240652" name="Text Box 11"/>
                <p:cNvSpPr txBox="1">
                  <a:spLocks noChangeArrowheads="1"/>
                </p:cNvSpPr>
                <p:nvPr/>
              </p:nvSpPr>
              <p:spPr bwMode="auto">
                <a:xfrm>
                  <a:off x="1001" y="0"/>
                  <a:ext cx="3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buFont typeface="Arial" panose="020B0604020202020204" pitchFamily="34" charset="0"/>
                    <a:buNone/>
                  </a:pPr>
                  <a:r>
                    <a:rPr lang="zh-CN" altLang="zh-CN" i="1">
                      <a:solidFill>
                        <a:srgbClr val="000000"/>
                      </a:solidFill>
                      <a:latin typeface="Times New Roman" panose="02020603050405020304" pitchFamily="18" charset="0"/>
                    </a:rPr>
                    <a:t>x</a:t>
                  </a:r>
                </a:p>
              </p:txBody>
            </p:sp>
            <p:sp>
              <p:nvSpPr>
                <p:cNvPr id="240653" name="Rectangle 12"/>
                <p:cNvSpPr>
                  <a:spLocks noChangeArrowheads="1"/>
                </p:cNvSpPr>
                <p:nvPr/>
              </p:nvSpPr>
              <p:spPr bwMode="auto">
                <a:xfrm>
                  <a:off x="3" y="204"/>
                  <a:ext cx="1079" cy="22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40654" name="Rectangle 13"/>
                <p:cNvSpPr>
                  <a:spLocks noChangeArrowheads="1"/>
                </p:cNvSpPr>
                <p:nvPr/>
              </p:nvSpPr>
              <p:spPr bwMode="auto">
                <a:xfrm>
                  <a:off x="1092" y="212"/>
                  <a:ext cx="1098" cy="223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40655" name="Line 14"/>
                <p:cNvSpPr>
                  <a:spLocks noChangeShapeType="1"/>
                </p:cNvSpPr>
                <p:nvPr/>
              </p:nvSpPr>
              <p:spPr bwMode="auto">
                <a:xfrm flipV="1">
                  <a:off x="1082" y="204"/>
                  <a:ext cx="2" cy="2238"/>
                </a:xfrm>
                <a:prstGeom prst="line">
                  <a:avLst/>
                </a:prstGeom>
                <a:noFill/>
                <a:ln w="349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0656" name="Line 15"/>
                <p:cNvSpPr>
                  <a:spLocks noChangeShapeType="1"/>
                </p:cNvSpPr>
                <p:nvPr/>
              </p:nvSpPr>
              <p:spPr bwMode="auto">
                <a:xfrm>
                  <a:off x="0" y="1466"/>
                  <a:ext cx="2226" cy="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0657" name="Text Box 16"/>
                <p:cNvSpPr txBox="1">
                  <a:spLocks noChangeArrowheads="1"/>
                </p:cNvSpPr>
                <p:nvPr/>
              </p:nvSpPr>
              <p:spPr bwMode="auto">
                <a:xfrm>
                  <a:off x="189" y="287"/>
                  <a:ext cx="81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buFont typeface="Arial" panose="020B0604020202020204" pitchFamily="34" charset="0"/>
                    <a:buNone/>
                  </a:pPr>
                  <a:r>
                    <a:rPr lang="en-US" altLang="zh-CN" sz="2000">
                      <a:solidFill>
                        <a:srgbClr val="000000"/>
                      </a:solidFill>
                      <a:latin typeface="Times New Roman" panose="02020603050405020304" pitchFamily="18" charset="0"/>
                    </a:rPr>
                    <a:t>medium</a:t>
                  </a:r>
                  <a:r>
                    <a:rPr lang="zh-CN" altLang="zh-CN" sz="2000">
                      <a:solidFill>
                        <a:srgbClr val="000000"/>
                      </a:solidFill>
                      <a:latin typeface="楷体_GB2312" pitchFamily="49" charset="-122"/>
                    </a:rPr>
                    <a:t>1</a:t>
                  </a:r>
                  <a:r>
                    <a:rPr lang="zh-CN" altLang="zh-CN" sz="2000">
                      <a:solidFill>
                        <a:srgbClr val="000000"/>
                      </a:solidFill>
                      <a:latin typeface="Times New Roman" panose="02020603050405020304" pitchFamily="18" charset="0"/>
                    </a:rPr>
                    <a:t>：</a:t>
                  </a:r>
                </a:p>
              </p:txBody>
            </p:sp>
            <p:sp>
              <p:nvSpPr>
                <p:cNvPr id="240658" name="Text Box 17"/>
                <p:cNvSpPr txBox="1">
                  <a:spLocks noChangeArrowheads="1"/>
                </p:cNvSpPr>
                <p:nvPr/>
              </p:nvSpPr>
              <p:spPr bwMode="auto">
                <a:xfrm>
                  <a:off x="1317" y="242"/>
                  <a:ext cx="8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latin typeface="楷体_GB2312" pitchFamily="49" charset="-122"/>
                    </a:rPr>
                    <a:t>medium</a:t>
                  </a:r>
                  <a:r>
                    <a:rPr lang="zh-CN" altLang="zh-CN" sz="2000">
                      <a:solidFill>
                        <a:srgbClr val="000000"/>
                      </a:solidFill>
                      <a:latin typeface="楷体_GB2312" pitchFamily="49" charset="-122"/>
                    </a:rPr>
                    <a:t>2：</a:t>
                  </a:r>
                </a:p>
              </p:txBody>
            </p:sp>
            <p:graphicFrame>
              <p:nvGraphicFramePr>
                <p:cNvPr id="240659" name="Object 19"/>
                <p:cNvGraphicFramePr>
                  <a:graphicFrameLocks noChangeAspect="1"/>
                </p:cNvGraphicFramePr>
                <p:nvPr/>
              </p:nvGraphicFramePr>
              <p:xfrm>
                <a:off x="251" y="454"/>
                <a:ext cx="614" cy="228"/>
              </p:xfrm>
              <a:graphic>
                <a:graphicData uri="http://schemas.openxmlformats.org/presentationml/2006/ole">
                  <mc:AlternateContent xmlns:mc="http://schemas.openxmlformats.org/markup-compatibility/2006">
                    <mc:Choice xmlns:v="urn:schemas-microsoft-com:vml" Requires="v">
                      <p:oleObj spid="_x0000_s272661" r:id="rId7" imgW="545863" imgH="215806" progId="Equation.3">
                        <p:embed/>
                      </p:oleObj>
                    </mc:Choice>
                    <mc:Fallback>
                      <p:oleObj r:id="rId7" imgW="545863"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 y="454"/>
                              <a:ext cx="61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0660" name="Object 20"/>
                <p:cNvGraphicFramePr>
                  <a:graphicFrameLocks noChangeAspect="1"/>
                </p:cNvGraphicFramePr>
                <p:nvPr/>
              </p:nvGraphicFramePr>
              <p:xfrm>
                <a:off x="1364" y="409"/>
                <a:ext cx="587" cy="226"/>
              </p:xfrm>
              <a:graphic>
                <a:graphicData uri="http://schemas.openxmlformats.org/presentationml/2006/ole">
                  <mc:AlternateContent xmlns:mc="http://schemas.openxmlformats.org/markup-compatibility/2006">
                    <mc:Choice xmlns:v="urn:schemas-microsoft-com:vml" Requires="v">
                      <p:oleObj spid="_x0000_s272662" r:id="rId9" imgW="596641" imgH="215806" progId="Equation.3">
                        <p:embed/>
                      </p:oleObj>
                    </mc:Choice>
                    <mc:Fallback>
                      <p:oleObj r:id="rId9" imgW="596641"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4" y="409"/>
                              <a:ext cx="58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0661" name="Group 20"/>
                <p:cNvGrpSpPr>
                  <a:grpSpLocks/>
                </p:cNvGrpSpPr>
                <p:nvPr/>
              </p:nvGrpSpPr>
              <p:grpSpPr bwMode="auto">
                <a:xfrm>
                  <a:off x="1009" y="1401"/>
                  <a:ext cx="141" cy="140"/>
                  <a:chOff x="0" y="0"/>
                  <a:chExt cx="144" cy="144"/>
                </a:xfrm>
              </p:grpSpPr>
              <p:sp>
                <p:nvSpPr>
                  <p:cNvPr id="240662" name="Oval 21"/>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40663" name="Oval 22"/>
                  <p:cNvSpPr>
                    <a:spLocks noChangeArrowheads="1"/>
                  </p:cNvSpPr>
                  <p:nvPr/>
                </p:nvSpPr>
                <p:spPr bwMode="auto">
                  <a:xfrm>
                    <a:off x="42" y="42"/>
                    <a:ext cx="54" cy="54"/>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40664" name="Text Box 23"/>
                <p:cNvSpPr txBox="1">
                  <a:spLocks noChangeArrowheads="1"/>
                </p:cNvSpPr>
                <p:nvPr/>
              </p:nvSpPr>
              <p:spPr bwMode="auto">
                <a:xfrm>
                  <a:off x="1092" y="1421"/>
                  <a:ext cx="3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y</a:t>
                  </a:r>
                </a:p>
              </p:txBody>
            </p:sp>
            <p:graphicFrame>
              <p:nvGraphicFramePr>
                <p:cNvPr id="240665" name="Object 25"/>
                <p:cNvGraphicFramePr>
                  <a:graphicFrameLocks noChangeAspect="1"/>
                </p:cNvGraphicFramePr>
                <p:nvPr/>
              </p:nvGraphicFramePr>
              <p:xfrm>
                <a:off x="397" y="727"/>
                <a:ext cx="249" cy="287"/>
              </p:xfrm>
              <a:graphic>
                <a:graphicData uri="http://schemas.openxmlformats.org/presentationml/2006/ole">
                  <mc:AlternateContent xmlns:mc="http://schemas.openxmlformats.org/markup-compatibility/2006">
                    <mc:Choice xmlns:v="urn:schemas-microsoft-com:vml" Requires="v">
                      <p:oleObj spid="_x0000_s272663" r:id="rId11" imgW="190583" imgH="254110" progId="Equation.DSMT4">
                        <p:embed/>
                      </p:oleObj>
                    </mc:Choice>
                    <mc:Fallback>
                      <p:oleObj r:id="rId11" imgW="190583" imgH="25411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 y="727"/>
                              <a:ext cx="24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0666" name="Group 25"/>
                <p:cNvGrpSpPr>
                  <a:grpSpLocks/>
                </p:cNvGrpSpPr>
                <p:nvPr/>
              </p:nvGrpSpPr>
              <p:grpSpPr bwMode="auto">
                <a:xfrm>
                  <a:off x="347" y="1225"/>
                  <a:ext cx="138" cy="140"/>
                  <a:chOff x="0" y="0"/>
                  <a:chExt cx="144" cy="144"/>
                </a:xfrm>
              </p:grpSpPr>
              <p:sp>
                <p:nvSpPr>
                  <p:cNvPr id="240667" name="Oval 26"/>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40668" name="Oval 27"/>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40669" name="Line 28"/>
                <p:cNvSpPr>
                  <a:spLocks noChangeShapeType="1"/>
                </p:cNvSpPr>
                <p:nvPr/>
              </p:nvSpPr>
              <p:spPr bwMode="auto">
                <a:xfrm flipV="1">
                  <a:off x="412" y="783"/>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0670" name="Line 29"/>
                <p:cNvSpPr>
                  <a:spLocks noChangeShapeType="1"/>
                </p:cNvSpPr>
                <p:nvPr/>
              </p:nvSpPr>
              <p:spPr bwMode="auto">
                <a:xfrm>
                  <a:off x="465" y="1295"/>
                  <a:ext cx="451"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0671" name="Object 31"/>
                <p:cNvGraphicFramePr>
                  <a:graphicFrameLocks noChangeAspect="1"/>
                </p:cNvGraphicFramePr>
                <p:nvPr/>
              </p:nvGraphicFramePr>
              <p:xfrm>
                <a:off x="118" y="1169"/>
                <a:ext cx="281" cy="285"/>
              </p:xfrm>
              <a:graphic>
                <a:graphicData uri="http://schemas.openxmlformats.org/presentationml/2006/ole">
                  <mc:AlternateContent xmlns:mc="http://schemas.openxmlformats.org/markup-compatibility/2006">
                    <mc:Choice xmlns:v="urn:schemas-microsoft-com:vml" Requires="v">
                      <p:oleObj spid="_x0000_s272664" r:id="rId13" imgW="215900" imgH="254000" progId="Equation.DSMT4">
                        <p:embed/>
                      </p:oleObj>
                    </mc:Choice>
                    <mc:Fallback>
                      <p:oleObj r:id="rId13" imgW="215900" imgH="2540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 y="1169"/>
                              <a:ext cx="2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0672" name="Object 32"/>
                <p:cNvGraphicFramePr>
                  <a:graphicFrameLocks noChangeAspect="1"/>
                </p:cNvGraphicFramePr>
                <p:nvPr/>
              </p:nvGraphicFramePr>
              <p:xfrm>
                <a:off x="804" y="1000"/>
                <a:ext cx="197" cy="285"/>
              </p:xfrm>
              <a:graphic>
                <a:graphicData uri="http://schemas.openxmlformats.org/presentationml/2006/ole">
                  <mc:AlternateContent xmlns:mc="http://schemas.openxmlformats.org/markup-compatibility/2006">
                    <mc:Choice xmlns:v="urn:schemas-microsoft-com:vml" Requires="v">
                      <p:oleObj spid="_x0000_s272665" r:id="rId15" imgW="152532" imgH="254221" progId="Equation.DSMT4">
                        <p:embed/>
                      </p:oleObj>
                    </mc:Choice>
                    <mc:Fallback>
                      <p:oleObj r:id="rId15" imgW="152532" imgH="25422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 y="1000"/>
                              <a:ext cx="19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0673" name="Group 32"/>
                <p:cNvGrpSpPr>
                  <a:grpSpLocks/>
                </p:cNvGrpSpPr>
                <p:nvPr/>
              </p:nvGrpSpPr>
              <p:grpSpPr bwMode="auto">
                <a:xfrm>
                  <a:off x="591" y="1673"/>
                  <a:ext cx="138" cy="140"/>
                  <a:chOff x="0" y="0"/>
                  <a:chExt cx="144" cy="144"/>
                </a:xfrm>
              </p:grpSpPr>
              <p:sp>
                <p:nvSpPr>
                  <p:cNvPr id="240674" name="Oval 33"/>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40675" name="Oval 34"/>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40676" name="Line 35"/>
                <p:cNvSpPr>
                  <a:spLocks noChangeShapeType="1"/>
                </p:cNvSpPr>
                <p:nvPr/>
              </p:nvSpPr>
              <p:spPr bwMode="auto">
                <a:xfrm flipH="1">
                  <a:off x="140" y="1743"/>
                  <a:ext cx="453"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0677" name="Object 37"/>
                <p:cNvGraphicFramePr>
                  <a:graphicFrameLocks noChangeAspect="1"/>
                </p:cNvGraphicFramePr>
                <p:nvPr/>
              </p:nvGraphicFramePr>
              <p:xfrm>
                <a:off x="662" y="2006"/>
                <a:ext cx="247" cy="284"/>
              </p:xfrm>
              <a:graphic>
                <a:graphicData uri="http://schemas.openxmlformats.org/presentationml/2006/ole">
                  <mc:AlternateContent xmlns:mc="http://schemas.openxmlformats.org/markup-compatibility/2006">
                    <mc:Choice xmlns:v="urn:schemas-microsoft-com:vml" Requires="v">
                      <p:oleObj spid="_x0000_s272666" r:id="rId17" imgW="190583" imgH="254110" progId="Equation.DSMT4">
                        <p:embed/>
                      </p:oleObj>
                    </mc:Choice>
                    <mc:Fallback>
                      <p:oleObj r:id="rId17" imgW="190583" imgH="25411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 y="2006"/>
                              <a:ext cx="24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0678" name="Object 38"/>
                <p:cNvGraphicFramePr>
                  <a:graphicFrameLocks noChangeAspect="1"/>
                </p:cNvGraphicFramePr>
                <p:nvPr/>
              </p:nvGraphicFramePr>
              <p:xfrm>
                <a:off x="720" y="1607"/>
                <a:ext cx="281" cy="287"/>
              </p:xfrm>
              <a:graphic>
                <a:graphicData uri="http://schemas.openxmlformats.org/presentationml/2006/ole">
                  <mc:AlternateContent xmlns:mc="http://schemas.openxmlformats.org/markup-compatibility/2006">
                    <mc:Choice xmlns:v="urn:schemas-microsoft-com:vml" Requires="v">
                      <p:oleObj spid="_x0000_s272667" r:id="rId19" imgW="215900" imgH="254000" progId="Equation.DSMT4">
                        <p:embed/>
                      </p:oleObj>
                    </mc:Choice>
                    <mc:Fallback>
                      <p:oleObj r:id="rId19" imgW="215900" imgH="2540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0" y="1607"/>
                              <a:ext cx="2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0679" name="Object 39"/>
                <p:cNvGraphicFramePr>
                  <a:graphicFrameLocks noChangeAspect="1"/>
                </p:cNvGraphicFramePr>
                <p:nvPr/>
              </p:nvGraphicFramePr>
              <p:xfrm>
                <a:off x="177" y="1765"/>
                <a:ext cx="214" cy="283"/>
              </p:xfrm>
              <a:graphic>
                <a:graphicData uri="http://schemas.openxmlformats.org/presentationml/2006/ole">
                  <mc:AlternateContent xmlns:mc="http://schemas.openxmlformats.org/markup-compatibility/2006">
                    <mc:Choice xmlns:v="urn:schemas-microsoft-com:vml" Requires="v">
                      <p:oleObj spid="_x0000_s272668" r:id="rId21" imgW="165100" imgH="254000" progId="Equation.DSMT4">
                        <p:embed/>
                      </p:oleObj>
                    </mc:Choice>
                    <mc:Fallback>
                      <p:oleObj r:id="rId21" imgW="165100" imgH="2540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7" y="1765"/>
                              <a:ext cx="21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0680" name="Line 39"/>
                <p:cNvSpPr>
                  <a:spLocks noChangeShapeType="1"/>
                </p:cNvSpPr>
                <p:nvPr/>
              </p:nvSpPr>
              <p:spPr bwMode="auto">
                <a:xfrm>
                  <a:off x="662" y="1815"/>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0681" name="Object 41"/>
                <p:cNvGraphicFramePr>
                  <a:graphicFrameLocks noChangeAspect="1"/>
                </p:cNvGraphicFramePr>
                <p:nvPr/>
              </p:nvGraphicFramePr>
              <p:xfrm>
                <a:off x="1395" y="725"/>
                <a:ext cx="250" cy="286"/>
              </p:xfrm>
              <a:graphic>
                <a:graphicData uri="http://schemas.openxmlformats.org/presentationml/2006/ole">
                  <mc:AlternateContent xmlns:mc="http://schemas.openxmlformats.org/markup-compatibility/2006">
                    <mc:Choice xmlns:v="urn:schemas-microsoft-com:vml" Requires="v">
                      <p:oleObj spid="_x0000_s272669" r:id="rId23" imgW="190583" imgH="254110" progId="Equation.DSMT4">
                        <p:embed/>
                      </p:oleObj>
                    </mc:Choice>
                    <mc:Fallback>
                      <p:oleObj r:id="rId23" imgW="190583" imgH="25411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95" y="725"/>
                              <a:ext cx="25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0682" name="Group 41"/>
                <p:cNvGrpSpPr>
                  <a:grpSpLocks/>
                </p:cNvGrpSpPr>
                <p:nvPr/>
              </p:nvGrpSpPr>
              <p:grpSpPr bwMode="auto">
                <a:xfrm>
                  <a:off x="1345" y="1223"/>
                  <a:ext cx="138" cy="140"/>
                  <a:chOff x="0" y="0"/>
                  <a:chExt cx="144" cy="144"/>
                </a:xfrm>
              </p:grpSpPr>
              <p:sp>
                <p:nvSpPr>
                  <p:cNvPr id="240683" name="Oval 42"/>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40684" name="Oval 43"/>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40685" name="Line 44"/>
                <p:cNvSpPr>
                  <a:spLocks noChangeShapeType="1"/>
                </p:cNvSpPr>
                <p:nvPr/>
              </p:nvSpPr>
              <p:spPr bwMode="auto">
                <a:xfrm flipV="1">
                  <a:off x="1410" y="781"/>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0686" name="Line 45"/>
                <p:cNvSpPr>
                  <a:spLocks noChangeShapeType="1"/>
                </p:cNvSpPr>
                <p:nvPr/>
              </p:nvSpPr>
              <p:spPr bwMode="auto">
                <a:xfrm>
                  <a:off x="1463" y="1293"/>
                  <a:ext cx="451" cy="0"/>
                </a:xfrm>
                <a:prstGeom prst="line">
                  <a:avLst/>
                </a:prstGeom>
                <a:noFill/>
                <a:ln w="476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0687" name="Object 47"/>
                <p:cNvGraphicFramePr>
                  <a:graphicFrameLocks noChangeAspect="1"/>
                </p:cNvGraphicFramePr>
                <p:nvPr/>
              </p:nvGraphicFramePr>
              <p:xfrm>
                <a:off x="1116" y="1167"/>
                <a:ext cx="280" cy="286"/>
              </p:xfrm>
              <a:graphic>
                <a:graphicData uri="http://schemas.openxmlformats.org/presentationml/2006/ole">
                  <mc:AlternateContent xmlns:mc="http://schemas.openxmlformats.org/markup-compatibility/2006">
                    <mc:Choice xmlns:v="urn:schemas-microsoft-com:vml" Requires="v">
                      <p:oleObj spid="_x0000_s272670" r:id="rId25" imgW="215900" imgH="254000" progId="Equation.DSMT4">
                        <p:embed/>
                      </p:oleObj>
                    </mc:Choice>
                    <mc:Fallback>
                      <p:oleObj r:id="rId25" imgW="215900" imgH="2540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16" y="1167"/>
                              <a:ext cx="28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0688" name="Object 48"/>
                <p:cNvGraphicFramePr>
                  <a:graphicFrameLocks noChangeAspect="1"/>
                </p:cNvGraphicFramePr>
                <p:nvPr/>
              </p:nvGraphicFramePr>
              <p:xfrm>
                <a:off x="1794" y="998"/>
                <a:ext cx="214" cy="285"/>
              </p:xfrm>
              <a:graphic>
                <a:graphicData uri="http://schemas.openxmlformats.org/presentationml/2006/ole">
                  <mc:AlternateContent xmlns:mc="http://schemas.openxmlformats.org/markup-compatibility/2006">
                    <mc:Choice xmlns:v="urn:schemas-microsoft-com:vml" Requires="v">
                      <p:oleObj spid="_x0000_s272671" r:id="rId27" imgW="165100" imgH="254000" progId="Equation.DSMT4">
                        <p:embed/>
                      </p:oleObj>
                    </mc:Choice>
                    <mc:Fallback>
                      <p:oleObj r:id="rId27" imgW="165100" imgH="2540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94" y="998"/>
                              <a:ext cx="21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sp>
        <p:nvSpPr>
          <p:cNvPr id="19504" name="Text Box 48"/>
          <p:cNvSpPr txBox="1">
            <a:spLocks noChangeArrowheads="1"/>
          </p:cNvSpPr>
          <p:nvPr/>
        </p:nvSpPr>
        <p:spPr bwMode="auto">
          <a:xfrm>
            <a:off x="1503573" y="4671288"/>
            <a:ext cx="4722813" cy="85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29"/>
              </a:buBlip>
            </a:pPr>
            <a:r>
              <a:rPr lang="zh-CN" altLang="zh-CN" sz="2000" b="1"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Assuming that the incident wave is linear polarized wave at  x direction</a:t>
            </a:r>
            <a:endParaRPr lang="zh-CN" altLang="zh-CN" sz="2000" b="1" dirty="0">
              <a:solidFill>
                <a:srgbClr val="000000"/>
              </a:solidFill>
              <a:latin typeface="Times New Roman" panose="02020603050405020304" pitchFamily="18" charset="0"/>
            </a:endParaRPr>
          </a:p>
        </p:txBody>
      </p:sp>
      <p:sp>
        <p:nvSpPr>
          <p:cNvPr id="19505" name="Text Box 49"/>
          <p:cNvSpPr txBox="1">
            <a:spLocks noChangeArrowheads="1"/>
          </p:cNvSpPr>
          <p:nvPr/>
        </p:nvSpPr>
        <p:spPr bwMode="auto">
          <a:xfrm>
            <a:off x="1478964" y="2647832"/>
            <a:ext cx="4572000" cy="85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Blip>
                <a:blip r:embed="rId29"/>
              </a:buBlip>
            </a:pPr>
            <a:r>
              <a:rPr lang="zh-CN" altLang="zh-CN" sz="2000" b="1"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at </a:t>
            </a:r>
            <a:r>
              <a:rPr lang="zh-CN" altLang="zh-CN" sz="2000" b="1" i="1" dirty="0">
                <a:solidFill>
                  <a:srgbClr val="000000"/>
                </a:solidFill>
                <a:latin typeface="Times New Roman" panose="02020603050405020304" pitchFamily="18" charset="0"/>
              </a:rPr>
              <a:t>z</a:t>
            </a:r>
            <a:r>
              <a:rPr lang="zh-CN" altLang="zh-CN" sz="2000" b="1" dirty="0">
                <a:solidFill>
                  <a:srgbClr val="000000"/>
                </a:solidFill>
                <a:latin typeface="Times New Roman" panose="02020603050405020304" pitchFamily="18" charset="0"/>
              </a:rPr>
              <a:t> &lt; 0</a:t>
            </a:r>
            <a:r>
              <a:rPr lang="en-US" altLang="zh-CN" sz="2000" b="1" dirty="0">
                <a:solidFill>
                  <a:srgbClr val="000000"/>
                </a:solidFill>
                <a:latin typeface="Times New Roman" panose="02020603050405020304" pitchFamily="18" charset="0"/>
              </a:rPr>
              <a:t> region</a:t>
            </a:r>
            <a:r>
              <a:rPr lang="zh-CN" altLang="zh-CN"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the parameters of conductive medium</a:t>
            </a:r>
            <a:r>
              <a:rPr lang="zh-CN" altLang="zh-CN" sz="2000" b="1" dirty="0">
                <a:solidFill>
                  <a:srgbClr val="000000"/>
                </a:solidFill>
                <a:latin typeface="Times New Roman" panose="02020603050405020304" pitchFamily="18" charset="0"/>
              </a:rPr>
              <a:t>1</a:t>
            </a:r>
          </a:p>
        </p:txBody>
      </p:sp>
      <p:sp>
        <p:nvSpPr>
          <p:cNvPr id="19506" name="Text Box 50"/>
          <p:cNvSpPr txBox="1">
            <a:spLocks noChangeArrowheads="1"/>
          </p:cNvSpPr>
          <p:nvPr/>
        </p:nvSpPr>
        <p:spPr bwMode="auto">
          <a:xfrm>
            <a:off x="1490455" y="3696560"/>
            <a:ext cx="4608512" cy="85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29"/>
              </a:buBlip>
            </a:pPr>
            <a:r>
              <a:rPr lang="zh-CN" altLang="zh-CN" sz="2000" dirty="0">
                <a:solidFill>
                  <a:srgbClr val="000000"/>
                </a:solidFill>
              </a:rPr>
              <a:t>   </a:t>
            </a:r>
            <a:r>
              <a:rPr lang="en-US" altLang="zh-CN" sz="2000" b="1" dirty="0">
                <a:solidFill>
                  <a:srgbClr val="000000"/>
                </a:solidFill>
                <a:latin typeface="Times New Roman" panose="02020603050405020304" pitchFamily="18" charset="0"/>
              </a:rPr>
              <a:t>at </a:t>
            </a:r>
            <a:r>
              <a:rPr lang="zh-CN" altLang="zh-CN" sz="2000" b="1" i="1" dirty="0">
                <a:solidFill>
                  <a:srgbClr val="000000"/>
                </a:solidFill>
                <a:latin typeface="Times New Roman" panose="02020603050405020304" pitchFamily="18" charset="0"/>
              </a:rPr>
              <a:t>z</a:t>
            </a:r>
            <a:r>
              <a:rPr lang="zh-CN" altLang="zh-CN" sz="2000" b="1" dirty="0">
                <a:solidFill>
                  <a:srgbClr val="000000"/>
                </a:solidFill>
                <a:latin typeface="Times New Roman" panose="02020603050405020304" pitchFamily="18" charset="0"/>
              </a:rPr>
              <a:t> &gt; 0</a:t>
            </a:r>
            <a:r>
              <a:rPr lang="en-US" altLang="zh-CN" sz="2000" b="1" dirty="0">
                <a:solidFill>
                  <a:srgbClr val="000000"/>
                </a:solidFill>
                <a:latin typeface="Times New Roman" panose="02020603050405020304" pitchFamily="18" charset="0"/>
              </a:rPr>
              <a:t> region</a:t>
            </a:r>
            <a:r>
              <a:rPr lang="zh-CN" altLang="zh-CN"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the parameters of conductive medium 2</a:t>
            </a:r>
            <a:endParaRPr lang="zh-CN" altLang="zh-CN" sz="2000" b="1" dirty="0">
              <a:solidFill>
                <a:srgbClr val="000000"/>
              </a:solidFill>
              <a:latin typeface="Times New Roman" panose="02020603050405020304" pitchFamily="18" charset="0"/>
            </a:endParaRPr>
          </a:p>
        </p:txBody>
      </p:sp>
      <p:sp>
        <p:nvSpPr>
          <p:cNvPr id="19507" name="Text Box 51"/>
          <p:cNvSpPr txBox="1">
            <a:spLocks noChangeArrowheads="1"/>
          </p:cNvSpPr>
          <p:nvPr/>
        </p:nvSpPr>
        <p:spPr bwMode="auto">
          <a:xfrm>
            <a:off x="1487487" y="1879416"/>
            <a:ext cx="51847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29"/>
              </a:buBlip>
            </a:pPr>
            <a:r>
              <a:rPr lang="zh-CN" altLang="zh-CN" dirty="0">
                <a:solidFill>
                  <a:srgbClr val="000000"/>
                </a:solidFill>
                <a:latin typeface="Times New Roman" panose="02020603050405020304" pitchFamily="18" charset="0"/>
              </a:rPr>
              <a:t> </a:t>
            </a:r>
            <a:r>
              <a:rPr lang="en-US" altLang="zh-CN"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Establish coordinate system as shown </a:t>
            </a:r>
            <a:endParaRPr lang="zh-CN" altLang="zh-CN" sz="2000" b="1" dirty="0">
              <a:solidFill>
                <a:srgbClr val="000000"/>
              </a:solidFill>
              <a:latin typeface="Times New Roman" panose="02020603050405020304" pitchFamily="18" charset="0"/>
            </a:endParaRPr>
          </a:p>
        </p:txBody>
      </p:sp>
      <p:sp>
        <p:nvSpPr>
          <p:cNvPr id="240695" name="Text Box 54"/>
          <p:cNvSpPr txBox="1">
            <a:spLocks noChangeArrowheads="1"/>
          </p:cNvSpPr>
          <p:nvPr/>
        </p:nvSpPr>
        <p:spPr bwMode="auto">
          <a:xfrm>
            <a:off x="2005121" y="5699775"/>
            <a:ext cx="5108575" cy="892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en-US" altLang="zh-CN" sz="2000" b="1" dirty="0">
                <a:solidFill>
                  <a:srgbClr val="800000"/>
                </a:solidFill>
              </a:rPr>
              <a:t>without loss of generality </a:t>
            </a:r>
            <a:r>
              <a:rPr lang="zh-CN" altLang="zh-CN" sz="2000" b="1" dirty="0">
                <a:solidFill>
                  <a:srgbClr val="800000"/>
                </a:solidFill>
              </a:rPr>
              <a:t>！</a:t>
            </a:r>
            <a:r>
              <a:rPr lang="en-US" altLang="zh-CN" sz="2000" b="1" dirty="0">
                <a:solidFill>
                  <a:srgbClr val="800000"/>
                </a:solidFill>
              </a:rPr>
              <a:t>why</a:t>
            </a:r>
            <a:r>
              <a:rPr lang="zh-CN" altLang="zh-CN" sz="2000" b="1" dirty="0">
                <a:solidFill>
                  <a:srgbClr val="800000"/>
                </a:solidFill>
              </a:rPr>
              <a:t>？</a:t>
            </a:r>
          </a:p>
          <a:p>
            <a:pPr algn="just">
              <a:lnSpc>
                <a:spcPct val="130000"/>
              </a:lnSpc>
            </a:pPr>
            <a:r>
              <a:rPr lang="en-US" altLang="zh-CN" sz="2000" b="1" dirty="0">
                <a:solidFill>
                  <a:srgbClr val="800000"/>
                </a:solidFill>
              </a:rPr>
              <a:t>How is for circular polarized wave</a:t>
            </a:r>
            <a:r>
              <a:rPr lang="zh-CN" altLang="zh-CN" sz="2000" b="1" dirty="0">
                <a:solidFill>
                  <a:srgbClr val="800000"/>
                </a:solidFill>
              </a:rPr>
              <a:t>？</a:t>
            </a:r>
          </a:p>
        </p:txBody>
      </p:sp>
      <p:sp>
        <p:nvSpPr>
          <p:cNvPr id="240696" name="Text Box 55"/>
          <p:cNvSpPr txBox="1">
            <a:spLocks noChangeArrowheads="1"/>
          </p:cNvSpPr>
          <p:nvPr/>
        </p:nvSpPr>
        <p:spPr bwMode="auto">
          <a:xfrm>
            <a:off x="1907690" y="507668"/>
            <a:ext cx="9960947" cy="10525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en-US" altLang="zh-CN" sz="2400" b="1" dirty="0">
                <a:solidFill>
                  <a:srgbClr val="0000CC"/>
                </a:solidFill>
                <a:latin typeface="Times New Roman" panose="02020603050405020304" pitchFamily="18" charset="0"/>
              </a:rPr>
              <a:t>problem</a:t>
            </a:r>
            <a:r>
              <a:rPr lang="zh-CN" altLang="zh-CN"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solve the amplitude of  reflected wave and transmission wave </a:t>
            </a:r>
          </a:p>
          <a:p>
            <a:pPr algn="just">
              <a:lnSpc>
                <a:spcPct val="130000"/>
              </a:lnSpc>
            </a:pPr>
            <a:r>
              <a:rPr lang="en-US" altLang="zh-CN" sz="2400" b="1" dirty="0">
                <a:solidFill>
                  <a:srgbClr val="0000CC"/>
                </a:solidFill>
                <a:latin typeface="Times New Roman" panose="02020603050405020304" pitchFamily="18" charset="0"/>
              </a:rPr>
              <a:t>method</a:t>
            </a:r>
            <a:r>
              <a:rPr lang="zh-CN" altLang="zh-CN"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write out the expression and use the boundary conditions</a:t>
            </a:r>
            <a:endParaRPr lang="zh-CN" altLang="zh-CN" sz="2400" b="1" dirty="0">
              <a:solidFill>
                <a:srgbClr val="0000CC"/>
              </a:solidFill>
              <a:latin typeface="Times New Roman" panose="02020603050405020304" pitchFamily="18" charset="0"/>
            </a:endParaRPr>
          </a:p>
        </p:txBody>
      </p:sp>
    </p:spTree>
    <p:extLst>
      <p:ext uri="{BB962C8B-B14F-4D97-AF65-F5344CB8AC3E}">
        <p14:creationId xmlns:p14="http://schemas.microsoft.com/office/powerpoint/2010/main" val="18295243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0696"/>
                                        </p:tgtEl>
                                        <p:attrNameLst>
                                          <p:attrName>style.visibility</p:attrName>
                                        </p:attrNameLst>
                                      </p:cBhvr>
                                      <p:to>
                                        <p:strVal val="visible"/>
                                      </p:to>
                                    </p:set>
                                    <p:animEffect transition="in" filter="blinds(horizontal)">
                                      <p:cBhvr>
                                        <p:cTn id="7" dur="500"/>
                                        <p:tgtEl>
                                          <p:spTgt spid="2406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19461"/>
                                        </p:tgtEl>
                                        <p:attrNameLst>
                                          <p:attrName>style.visibility</p:attrName>
                                        </p:attrNameLst>
                                      </p:cBhvr>
                                      <p:to>
                                        <p:strVal val="visible"/>
                                      </p:to>
                                    </p:set>
                                    <p:animEffect transition="in" filter="blinds(horizontal)">
                                      <p:cBhvr>
                                        <p:cTn id="15" dur="500"/>
                                        <p:tgtEl>
                                          <p:spTgt spid="1946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504"/>
                                        </p:tgtEl>
                                        <p:attrNameLst>
                                          <p:attrName>style.visibility</p:attrName>
                                        </p:attrNameLst>
                                      </p:cBhvr>
                                      <p:to>
                                        <p:strVal val="visible"/>
                                      </p:to>
                                    </p:set>
                                    <p:animEffect transition="in" filter="blinds(horizontal)">
                                      <p:cBhvr>
                                        <p:cTn id="18" dur="500"/>
                                        <p:tgtEl>
                                          <p:spTgt spid="1950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505"/>
                                        </p:tgtEl>
                                        <p:attrNameLst>
                                          <p:attrName>style.visibility</p:attrName>
                                        </p:attrNameLst>
                                      </p:cBhvr>
                                      <p:to>
                                        <p:strVal val="visible"/>
                                      </p:to>
                                    </p:set>
                                    <p:animEffect transition="in" filter="blinds(horizontal)">
                                      <p:cBhvr>
                                        <p:cTn id="21" dur="500"/>
                                        <p:tgtEl>
                                          <p:spTgt spid="1950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506"/>
                                        </p:tgtEl>
                                        <p:attrNameLst>
                                          <p:attrName>style.visibility</p:attrName>
                                        </p:attrNameLst>
                                      </p:cBhvr>
                                      <p:to>
                                        <p:strVal val="visible"/>
                                      </p:to>
                                    </p:set>
                                    <p:animEffect transition="in" filter="blinds(horizontal)">
                                      <p:cBhvr>
                                        <p:cTn id="24" dur="500"/>
                                        <p:tgtEl>
                                          <p:spTgt spid="1950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507"/>
                                        </p:tgtEl>
                                        <p:attrNameLst>
                                          <p:attrName>style.visibility</p:attrName>
                                        </p:attrNameLst>
                                      </p:cBhvr>
                                      <p:to>
                                        <p:strVal val="visible"/>
                                      </p:to>
                                    </p:set>
                                    <p:animEffect transition="in" filter="blinds(horizontal)">
                                      <p:cBhvr>
                                        <p:cTn id="27" dur="500"/>
                                        <p:tgtEl>
                                          <p:spTgt spid="195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0695"/>
                                        </p:tgtEl>
                                        <p:attrNameLst>
                                          <p:attrName>style.visibility</p:attrName>
                                        </p:attrNameLst>
                                      </p:cBhvr>
                                      <p:to>
                                        <p:strVal val="visible"/>
                                      </p:to>
                                    </p:set>
                                    <p:animEffect transition="in" filter="blinds(horizontal)">
                                      <p:cBhvr>
                                        <p:cTn id="32" dur="500"/>
                                        <p:tgtEl>
                                          <p:spTgt spid="240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4" grpId="0" autoUpdateAnimBg="0"/>
      <p:bldP spid="19505" grpId="0" autoUpdateAnimBg="0"/>
      <p:bldP spid="19506" grpId="0" autoUpdateAnimBg="0"/>
      <p:bldP spid="19507" grpId="0" autoUpdateAnimBg="0"/>
      <p:bldP spid="240695" grpId="0" animBg="1" autoUpdateAnimBg="0"/>
      <p:bldP spid="240696"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C0A28A98-E627-451C-8F1C-F8841ECCB183}" type="slidenum">
              <a:rPr lang="zh-CN" altLang="zh-CN" sz="1400">
                <a:solidFill>
                  <a:srgbClr val="000000"/>
                </a:solidFill>
              </a:rPr>
              <a:pPr algn="r">
                <a:buFont typeface="Arial" panose="020B0604020202020204" pitchFamily="34" charset="0"/>
                <a:buNone/>
              </a:pPr>
              <a:t>76</a:t>
            </a:fld>
            <a:endParaRPr lang="zh-CN" altLang="zh-CN" sz="1400">
              <a:solidFill>
                <a:srgbClr val="000000"/>
              </a:solidFill>
            </a:endParaRPr>
          </a:p>
        </p:txBody>
      </p:sp>
      <p:graphicFrame>
        <p:nvGraphicFramePr>
          <p:cNvPr id="241667" name="Object 3"/>
          <p:cNvGraphicFramePr>
            <a:graphicFrameLocks noChangeAspect="1"/>
          </p:cNvGraphicFramePr>
          <p:nvPr/>
        </p:nvGraphicFramePr>
        <p:xfrm>
          <a:off x="6381750" y="768350"/>
          <a:ext cx="3460750" cy="1390650"/>
        </p:xfrm>
        <a:graphic>
          <a:graphicData uri="http://schemas.openxmlformats.org/presentationml/2006/ole">
            <mc:AlternateContent xmlns:mc="http://schemas.openxmlformats.org/markup-compatibility/2006">
              <mc:Choice xmlns:v="urn:schemas-microsoft-com:vml" Requires="v">
                <p:oleObj spid="_x0000_s273557" r:id="rId3" imgW="2733120" imgH="1218240" progId="Equation.DSMT4">
                  <p:embed/>
                </p:oleObj>
              </mc:Choice>
              <mc:Fallback>
                <p:oleObj r:id="rId3" imgW="2733120" imgH="1218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0" y="768350"/>
                        <a:ext cx="346075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68" name="Line 3"/>
          <p:cNvSpPr>
            <a:spLocks noChangeShapeType="1"/>
          </p:cNvSpPr>
          <p:nvPr/>
        </p:nvSpPr>
        <p:spPr bwMode="auto">
          <a:xfrm>
            <a:off x="6245862" y="692150"/>
            <a:ext cx="0" cy="5689600"/>
          </a:xfrm>
          <a:prstGeom prst="line">
            <a:avLst/>
          </a:prstGeom>
          <a:noFill/>
          <a:ln w="25400">
            <a:solidFill>
              <a:srgbClr val="FFCC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1669" name="Object 5"/>
          <p:cNvGraphicFramePr>
            <a:graphicFrameLocks noChangeAspect="1"/>
          </p:cNvGraphicFramePr>
          <p:nvPr/>
        </p:nvGraphicFramePr>
        <p:xfrm>
          <a:off x="6400801" y="2325688"/>
          <a:ext cx="3819525" cy="1757362"/>
        </p:xfrm>
        <a:graphic>
          <a:graphicData uri="http://schemas.openxmlformats.org/presentationml/2006/ole">
            <mc:AlternateContent xmlns:mc="http://schemas.openxmlformats.org/markup-compatibility/2006">
              <mc:Choice xmlns:v="urn:schemas-microsoft-com:vml" Requires="v">
                <p:oleObj spid="_x0000_s273558" r:id="rId5" imgW="3279960" imgH="1624680" progId="Equation.DSMT4">
                  <p:embed/>
                </p:oleObj>
              </mc:Choice>
              <mc:Fallback>
                <p:oleObj r:id="rId5" imgW="3279960" imgH="1624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1" y="2325688"/>
                        <a:ext cx="38195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70" name="Text Box 5"/>
          <p:cNvSpPr txBox="1">
            <a:spLocks noChangeArrowheads="1"/>
          </p:cNvSpPr>
          <p:nvPr/>
        </p:nvSpPr>
        <p:spPr bwMode="auto">
          <a:xfrm>
            <a:off x="1652588" y="537517"/>
            <a:ext cx="3959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400" b="1" dirty="0">
                <a:solidFill>
                  <a:srgbClr val="000000"/>
                </a:solidFill>
                <a:latin typeface="Times New Roman" panose="02020603050405020304" pitchFamily="18" charset="0"/>
              </a:rPr>
              <a:t>incident wave in medium 1</a:t>
            </a:r>
            <a:r>
              <a:rPr lang="zh-CN" altLang="zh-CN" sz="2400" b="1" dirty="0">
                <a:solidFill>
                  <a:srgbClr val="000000"/>
                </a:solidFill>
                <a:latin typeface="Times New Roman" panose="02020603050405020304" pitchFamily="18" charset="0"/>
              </a:rPr>
              <a:t>：</a:t>
            </a:r>
          </a:p>
        </p:txBody>
      </p:sp>
      <p:graphicFrame>
        <p:nvGraphicFramePr>
          <p:cNvPr id="241671" name="Object 7"/>
          <p:cNvGraphicFramePr>
            <a:graphicFrameLocks noChangeAspect="1"/>
          </p:cNvGraphicFramePr>
          <p:nvPr/>
        </p:nvGraphicFramePr>
        <p:xfrm>
          <a:off x="2295525" y="1052513"/>
          <a:ext cx="3062288" cy="1536700"/>
        </p:xfrm>
        <a:graphic>
          <a:graphicData uri="http://schemas.openxmlformats.org/presentationml/2006/ole">
            <mc:AlternateContent xmlns:mc="http://schemas.openxmlformats.org/markup-compatibility/2006">
              <mc:Choice xmlns:v="urn:schemas-microsoft-com:vml" Requires="v">
                <p:oleObj spid="_x0000_s273559" r:id="rId7" imgW="2059560" imgH="1167480" progId="Equation.DSMT4">
                  <p:embed/>
                </p:oleObj>
              </mc:Choice>
              <mc:Fallback>
                <p:oleObj r:id="rId7" imgW="2059560" imgH="116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5525" y="1052513"/>
                        <a:ext cx="3062288"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72" name="Text Box 7"/>
          <p:cNvSpPr txBox="1">
            <a:spLocks noChangeArrowheads="1"/>
          </p:cNvSpPr>
          <p:nvPr/>
        </p:nvSpPr>
        <p:spPr bwMode="auto">
          <a:xfrm>
            <a:off x="1652588" y="2563814"/>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dirty="0">
                <a:solidFill>
                  <a:srgbClr val="0000CC"/>
                </a:solidFill>
                <a:latin typeface="Times New Roman" panose="02020603050405020304" pitchFamily="18" charset="0"/>
              </a:rPr>
              <a:t>reflected wave in medium 1 </a:t>
            </a:r>
            <a:r>
              <a:rPr lang="zh-CN" altLang="zh-CN" sz="2400" b="1" dirty="0">
                <a:solidFill>
                  <a:srgbClr val="0000CC"/>
                </a:solidFill>
                <a:latin typeface="Times New Roman" panose="02020603050405020304" pitchFamily="18" charset="0"/>
                <a:ea typeface="幼圆" panose="02010509060101010101" pitchFamily="49" charset="-122"/>
              </a:rPr>
              <a:t>：</a:t>
            </a:r>
          </a:p>
        </p:txBody>
      </p:sp>
      <p:graphicFrame>
        <p:nvGraphicFramePr>
          <p:cNvPr id="241673" name="Object 9"/>
          <p:cNvGraphicFramePr>
            <a:graphicFrameLocks noChangeAspect="1"/>
          </p:cNvGraphicFramePr>
          <p:nvPr/>
        </p:nvGraphicFramePr>
        <p:xfrm>
          <a:off x="2268538" y="3068638"/>
          <a:ext cx="3035300" cy="1466850"/>
        </p:xfrm>
        <a:graphic>
          <a:graphicData uri="http://schemas.openxmlformats.org/presentationml/2006/ole">
            <mc:AlternateContent xmlns:mc="http://schemas.openxmlformats.org/markup-compatibility/2006">
              <mc:Choice xmlns:v="urn:schemas-microsoft-com:vml" Requires="v">
                <p:oleObj spid="_x0000_s273560" r:id="rId9" imgW="2135880" imgH="1167480" progId="Equation.DSMT4">
                  <p:embed/>
                </p:oleObj>
              </mc:Choice>
              <mc:Fallback>
                <p:oleObj r:id="rId9" imgW="2135880" imgH="116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538" y="3068638"/>
                        <a:ext cx="30353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74" name="Text Box 9"/>
          <p:cNvSpPr txBox="1">
            <a:spLocks noChangeArrowheads="1"/>
          </p:cNvSpPr>
          <p:nvPr/>
        </p:nvSpPr>
        <p:spPr bwMode="auto">
          <a:xfrm>
            <a:off x="1703389" y="4508501"/>
            <a:ext cx="4176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400" b="1" dirty="0">
                <a:solidFill>
                  <a:srgbClr val="000000"/>
                </a:solidFill>
                <a:latin typeface="Times New Roman" panose="02020603050405020304" pitchFamily="18" charset="0"/>
              </a:rPr>
              <a:t>transmitted wave in medium 2</a:t>
            </a:r>
            <a:r>
              <a:rPr lang="zh-CN" altLang="zh-CN" sz="2400" b="1" dirty="0">
                <a:solidFill>
                  <a:srgbClr val="000000"/>
                </a:solidFill>
                <a:latin typeface="幼圆" panose="02010509060101010101" pitchFamily="49" charset="-122"/>
                <a:ea typeface="幼圆" panose="02010509060101010101" pitchFamily="49" charset="-122"/>
              </a:rPr>
              <a:t>：</a:t>
            </a:r>
          </a:p>
        </p:txBody>
      </p:sp>
      <p:graphicFrame>
        <p:nvGraphicFramePr>
          <p:cNvPr id="241675" name="Object 11"/>
          <p:cNvGraphicFramePr>
            <a:graphicFrameLocks noChangeAspect="1"/>
          </p:cNvGraphicFramePr>
          <p:nvPr/>
        </p:nvGraphicFramePr>
        <p:xfrm>
          <a:off x="2208214" y="5013325"/>
          <a:ext cx="2847975" cy="1473200"/>
        </p:xfrm>
        <a:graphic>
          <a:graphicData uri="http://schemas.openxmlformats.org/presentationml/2006/ole">
            <mc:AlternateContent xmlns:mc="http://schemas.openxmlformats.org/markup-compatibility/2006">
              <mc:Choice xmlns:v="urn:schemas-microsoft-com:vml" Requires="v">
                <p:oleObj spid="_x0000_s273561" r:id="rId11" imgW="2110320" imgH="1167480" progId="Equation.DSMT4">
                  <p:embed/>
                </p:oleObj>
              </mc:Choice>
              <mc:Fallback>
                <p:oleObj r:id="rId11" imgW="2110320" imgH="116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8214" y="5013325"/>
                        <a:ext cx="284797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676" name="Object 12"/>
          <p:cNvGraphicFramePr>
            <a:graphicFrameLocks noChangeAspect="1"/>
          </p:cNvGraphicFramePr>
          <p:nvPr/>
        </p:nvGraphicFramePr>
        <p:xfrm>
          <a:off x="6456364" y="4724401"/>
          <a:ext cx="3290887" cy="862013"/>
        </p:xfrm>
        <a:graphic>
          <a:graphicData uri="http://schemas.openxmlformats.org/presentationml/2006/ole">
            <mc:AlternateContent xmlns:mc="http://schemas.openxmlformats.org/markup-compatibility/2006">
              <mc:Choice xmlns:v="urn:schemas-microsoft-com:vml" Requires="v">
                <p:oleObj spid="_x0000_s273562" r:id="rId13" imgW="2873160" imgH="710640" progId="Equation.DSMT4">
                  <p:embed/>
                </p:oleObj>
              </mc:Choice>
              <mc:Fallback>
                <p:oleObj r:id="rId13" imgW="2873160" imgH="7106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6364" y="4724401"/>
                        <a:ext cx="329088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1677" name="Object 13"/>
          <p:cNvGraphicFramePr>
            <a:graphicFrameLocks noChangeAspect="1"/>
          </p:cNvGraphicFramePr>
          <p:nvPr/>
        </p:nvGraphicFramePr>
        <p:xfrm>
          <a:off x="6527800" y="5661026"/>
          <a:ext cx="2609850" cy="862013"/>
        </p:xfrm>
        <a:graphic>
          <a:graphicData uri="http://schemas.openxmlformats.org/presentationml/2006/ole">
            <mc:AlternateContent xmlns:mc="http://schemas.openxmlformats.org/markup-compatibility/2006">
              <mc:Choice xmlns:v="urn:schemas-microsoft-com:vml" Requires="v">
                <p:oleObj spid="_x0000_s273563" r:id="rId15" imgW="2275560" imgH="710640" progId="Equation.DSMT4">
                  <p:embed/>
                </p:oleObj>
              </mc:Choice>
              <mc:Fallback>
                <p:oleObj r:id="rId15" imgW="2275560" imgH="7106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27800" y="5661026"/>
                        <a:ext cx="26098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55703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5C867241-D54E-47DB-B6AD-DBAEE7A3BA36}" type="slidenum">
              <a:rPr lang="zh-CN" altLang="zh-CN" sz="1400">
                <a:solidFill>
                  <a:srgbClr val="000000"/>
                </a:solidFill>
              </a:rPr>
              <a:pPr algn="r">
                <a:buFont typeface="Arial" panose="020B0604020202020204" pitchFamily="34" charset="0"/>
                <a:buNone/>
              </a:pPr>
              <a:t>77</a:t>
            </a:fld>
            <a:endParaRPr lang="zh-CN" altLang="zh-CN" sz="1400">
              <a:solidFill>
                <a:srgbClr val="000000"/>
              </a:solidFill>
            </a:endParaRPr>
          </a:p>
        </p:txBody>
      </p:sp>
      <p:sp>
        <p:nvSpPr>
          <p:cNvPr id="2" name="AutoShape 2"/>
          <p:cNvSpPr>
            <a:spLocks noChangeArrowheads="1"/>
          </p:cNvSpPr>
          <p:nvPr/>
        </p:nvSpPr>
        <p:spPr bwMode="auto">
          <a:xfrm>
            <a:off x="5664201" y="981075"/>
            <a:ext cx="720725" cy="287338"/>
          </a:xfrm>
          <a:prstGeom prst="rightArrow">
            <a:avLst>
              <a:gd name="adj1" fmla="val 50000"/>
              <a:gd name="adj2" fmla="val 62707"/>
            </a:avLst>
          </a:prstGeom>
          <a:solidFill>
            <a:srgbClr val="FFCC99"/>
          </a:solidFill>
          <a:ln w="2857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nvGrpSpPr>
          <p:cNvPr id="8" name="Group 3"/>
          <p:cNvGrpSpPr>
            <a:grpSpLocks noChangeAspect="1"/>
          </p:cNvGrpSpPr>
          <p:nvPr/>
        </p:nvGrpSpPr>
        <p:grpSpPr bwMode="auto">
          <a:xfrm>
            <a:off x="6816726" y="620714"/>
            <a:ext cx="2303463" cy="1133475"/>
            <a:chOff x="0" y="0"/>
            <a:chExt cx="1315" cy="578"/>
          </a:xfrm>
        </p:grpSpPr>
        <p:graphicFrame>
          <p:nvGraphicFramePr>
            <p:cNvPr id="242693" name="Object 5"/>
            <p:cNvGraphicFramePr>
              <a:graphicFrameLocks noChangeAspect="1"/>
            </p:cNvGraphicFramePr>
            <p:nvPr/>
          </p:nvGraphicFramePr>
          <p:xfrm>
            <a:off x="136" y="0"/>
            <a:ext cx="1179" cy="578"/>
          </p:xfrm>
          <a:graphic>
            <a:graphicData uri="http://schemas.openxmlformats.org/presentationml/2006/ole">
              <mc:AlternateContent xmlns:mc="http://schemas.openxmlformats.org/markup-compatibility/2006">
                <mc:Choice xmlns:v="urn:schemas-microsoft-com:vml" Requires="v">
                  <p:oleObj spid="_x0000_s274665" name="Equation" r:id="rId3" imgW="1601640" imgH="761400" progId="Equation.DSMT4">
                    <p:embed/>
                  </p:oleObj>
                </mc:Choice>
                <mc:Fallback>
                  <p:oleObj name="Equation" r:id="rId3" imgW="1601640" imgH="761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 y="0"/>
                          <a:ext cx="1179"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2694" name="Object 6"/>
            <p:cNvGraphicFramePr>
              <a:graphicFrameLocks noChangeAspect="1"/>
            </p:cNvGraphicFramePr>
            <p:nvPr/>
          </p:nvGraphicFramePr>
          <p:xfrm>
            <a:off x="0" y="0"/>
            <a:ext cx="242" cy="578"/>
          </p:xfrm>
          <a:graphic>
            <a:graphicData uri="http://schemas.openxmlformats.org/presentationml/2006/ole">
              <mc:AlternateContent xmlns:mc="http://schemas.openxmlformats.org/markup-compatibility/2006">
                <mc:Choice xmlns:v="urn:schemas-microsoft-com:vml" Requires="v">
                  <p:oleObj spid="_x0000_s274666" r:id="rId5" imgW="292320" imgH="761400" progId="Equation.DSMT4">
                    <p:embed/>
                  </p:oleObj>
                </mc:Choice>
                <mc:Fallback>
                  <p:oleObj r:id="rId5" imgW="292320" imgH="761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42"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6"/>
          <p:cNvGrpSpPr>
            <a:grpSpLocks noChangeAspect="1"/>
          </p:cNvGrpSpPr>
          <p:nvPr/>
        </p:nvGrpSpPr>
        <p:grpSpPr bwMode="auto">
          <a:xfrm>
            <a:off x="2782888" y="3479801"/>
            <a:ext cx="3295650" cy="1317625"/>
            <a:chOff x="0" y="0"/>
            <a:chExt cx="2076" cy="830"/>
          </a:xfrm>
        </p:grpSpPr>
        <p:graphicFrame>
          <p:nvGraphicFramePr>
            <p:cNvPr id="242696" name="Object 8"/>
            <p:cNvGraphicFramePr>
              <a:graphicFrameLocks noChangeAspect="1"/>
            </p:cNvGraphicFramePr>
            <p:nvPr/>
          </p:nvGraphicFramePr>
          <p:xfrm>
            <a:off x="204" y="0"/>
            <a:ext cx="1872" cy="830"/>
          </p:xfrm>
          <a:graphic>
            <a:graphicData uri="http://schemas.openxmlformats.org/presentationml/2006/ole">
              <mc:AlternateContent xmlns:mc="http://schemas.openxmlformats.org/markup-compatibility/2006">
                <mc:Choice xmlns:v="urn:schemas-microsoft-com:vml" Requires="v">
                  <p:oleObj spid="_x0000_s274667" r:id="rId7" imgW="2593440" imgH="1116720" progId="Equation.DSMT4">
                    <p:embed/>
                  </p:oleObj>
                </mc:Choice>
                <mc:Fallback>
                  <p:oleObj r:id="rId7" imgW="2593440" imgH="1116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 y="0"/>
                          <a:ext cx="1872"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2697" name="Object 9"/>
            <p:cNvGraphicFramePr>
              <a:graphicFrameLocks noChangeAspect="1"/>
            </p:cNvGraphicFramePr>
            <p:nvPr/>
          </p:nvGraphicFramePr>
          <p:xfrm>
            <a:off x="0" y="57"/>
            <a:ext cx="242" cy="669"/>
          </p:xfrm>
          <a:graphic>
            <a:graphicData uri="http://schemas.openxmlformats.org/presentationml/2006/ole">
              <mc:AlternateContent xmlns:mc="http://schemas.openxmlformats.org/markup-compatibility/2006">
                <mc:Choice xmlns:v="urn:schemas-microsoft-com:vml" Requires="v">
                  <p:oleObj spid="_x0000_s274668" r:id="rId9" imgW="292320" imgH="761400" progId="Equation.DSMT4">
                    <p:embed/>
                  </p:oleObj>
                </mc:Choice>
                <mc:Fallback>
                  <p:oleObj r:id="rId9" imgW="292320" imgH="761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7"/>
                          <a:ext cx="242"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2698" name="Object 10"/>
          <p:cNvGraphicFramePr>
            <a:graphicFrameLocks noGrp="1" noChangeAspect="1"/>
          </p:cNvGraphicFramePr>
          <p:nvPr>
            <p:ph idx="4294967295"/>
            <p:extLst>
              <p:ext uri="{D42A27DB-BD31-4B8C-83A1-F6EECF244321}">
                <p14:modId xmlns:p14="http://schemas.microsoft.com/office/powerpoint/2010/main" val="3538244357"/>
              </p:ext>
            </p:extLst>
          </p:nvPr>
        </p:nvGraphicFramePr>
        <p:xfrm>
          <a:off x="3000376" y="549276"/>
          <a:ext cx="2278063" cy="1116013"/>
        </p:xfrm>
        <a:graphic>
          <a:graphicData uri="http://schemas.openxmlformats.org/presentationml/2006/ole">
            <mc:AlternateContent xmlns:mc="http://schemas.openxmlformats.org/markup-compatibility/2006">
              <mc:Choice xmlns:v="urn:schemas-microsoft-com:vml" Requires="v">
                <p:oleObj spid="_x0000_s274669" r:id="rId11" imgW="1245140" imgH="609865" progId="Equation.DSMT4">
                  <p:embed/>
                </p:oleObj>
              </mc:Choice>
              <mc:Fallback>
                <p:oleObj r:id="rId11" imgW="1245140" imgH="609865" progId="Equation.DSMT4">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76" y="549276"/>
                        <a:ext cx="2278063" cy="1116013"/>
                      </a:xfrm>
                      <a:prstGeom prst="rect">
                        <a:avLst/>
                      </a:prstGeom>
                      <a:solidFill>
                        <a:schemeClr val="accent6">
                          <a:lumMod val="40000"/>
                          <a:lumOff val="60000"/>
                        </a:schemeClr>
                      </a:solidFill>
                      <a:ln>
                        <a:noFill/>
                      </a:ln>
                      <a:effectLst/>
                    </p:spPr>
                  </p:pic>
                </p:oleObj>
              </mc:Fallback>
            </mc:AlternateContent>
          </a:graphicData>
        </a:graphic>
      </p:graphicFrame>
      <p:graphicFrame>
        <p:nvGraphicFramePr>
          <p:cNvPr id="21514" name="Object 11"/>
          <p:cNvGraphicFramePr>
            <a:graphicFrameLocks noChangeAspect="1"/>
          </p:cNvGraphicFramePr>
          <p:nvPr/>
        </p:nvGraphicFramePr>
        <p:xfrm>
          <a:off x="1919289" y="1989138"/>
          <a:ext cx="4897437" cy="1308100"/>
        </p:xfrm>
        <a:graphic>
          <a:graphicData uri="http://schemas.openxmlformats.org/presentationml/2006/ole">
            <mc:AlternateContent xmlns:mc="http://schemas.openxmlformats.org/markup-compatibility/2006">
              <mc:Choice xmlns:v="urn:schemas-microsoft-com:vml" Requires="v">
                <p:oleObj spid="_x0000_s274670" r:id="rId13" imgW="4207680" imgH="1256400" progId="Equation.DSMT4">
                  <p:embed/>
                </p:oleObj>
              </mc:Choice>
              <mc:Fallback>
                <p:oleObj r:id="rId13" imgW="4207680" imgH="1256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19289" y="1989138"/>
                        <a:ext cx="4897437"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5" name="Object 12"/>
          <p:cNvGraphicFramePr>
            <a:graphicFrameLocks noChangeAspect="1"/>
          </p:cNvGraphicFramePr>
          <p:nvPr/>
        </p:nvGraphicFramePr>
        <p:xfrm>
          <a:off x="7031038" y="1989139"/>
          <a:ext cx="3097212" cy="1323975"/>
        </p:xfrm>
        <a:graphic>
          <a:graphicData uri="http://schemas.openxmlformats.org/presentationml/2006/ole">
            <mc:AlternateContent xmlns:mc="http://schemas.openxmlformats.org/markup-compatibility/2006">
              <mc:Choice xmlns:v="urn:schemas-microsoft-com:vml" Requires="v">
                <p:oleObj spid="_x0000_s274671" r:id="rId15" imgW="2542680" imgH="1167480" progId="Equation.DSMT4">
                  <p:embed/>
                </p:oleObj>
              </mc:Choice>
              <mc:Fallback>
                <p:oleObj r:id="rId15" imgW="2542680" imgH="116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1038" y="1989139"/>
                        <a:ext cx="30972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6" name="AutoShape 12"/>
          <p:cNvSpPr>
            <a:spLocks noChangeArrowheads="1"/>
          </p:cNvSpPr>
          <p:nvPr/>
        </p:nvSpPr>
        <p:spPr bwMode="auto">
          <a:xfrm>
            <a:off x="1846264" y="3933825"/>
            <a:ext cx="720725" cy="287338"/>
          </a:xfrm>
          <a:prstGeom prst="rightArrow">
            <a:avLst>
              <a:gd name="adj1" fmla="val 50000"/>
              <a:gd name="adj2" fmla="val 62707"/>
            </a:avLst>
          </a:prstGeom>
          <a:solidFill>
            <a:srgbClr val="FFCC99"/>
          </a:solidFill>
          <a:ln w="2857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1517" name="AutoShape 13"/>
          <p:cNvSpPr>
            <a:spLocks noChangeArrowheads="1"/>
          </p:cNvSpPr>
          <p:nvPr/>
        </p:nvSpPr>
        <p:spPr bwMode="auto">
          <a:xfrm>
            <a:off x="6240464" y="4005264"/>
            <a:ext cx="720725" cy="287337"/>
          </a:xfrm>
          <a:prstGeom prst="rightArrow">
            <a:avLst>
              <a:gd name="adj1" fmla="val 50000"/>
              <a:gd name="adj2" fmla="val 62707"/>
            </a:avLst>
          </a:prstGeom>
          <a:solidFill>
            <a:srgbClr val="FFCC99"/>
          </a:solidFill>
          <a:ln w="2857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nvGrpSpPr>
          <p:cNvPr id="10" name="Group 14"/>
          <p:cNvGrpSpPr>
            <a:grpSpLocks noChangeAspect="1"/>
          </p:cNvGrpSpPr>
          <p:nvPr/>
        </p:nvGrpSpPr>
        <p:grpSpPr bwMode="auto">
          <a:xfrm>
            <a:off x="7175501" y="3595688"/>
            <a:ext cx="2232025" cy="1128712"/>
            <a:chOff x="0" y="0"/>
            <a:chExt cx="1157" cy="575"/>
          </a:xfrm>
        </p:grpSpPr>
        <p:graphicFrame>
          <p:nvGraphicFramePr>
            <p:cNvPr id="242704" name="Object 16"/>
            <p:cNvGraphicFramePr>
              <a:graphicFrameLocks noChangeAspect="1"/>
            </p:cNvGraphicFramePr>
            <p:nvPr/>
          </p:nvGraphicFramePr>
          <p:xfrm>
            <a:off x="245" y="0"/>
            <a:ext cx="912" cy="575"/>
          </p:xfrm>
          <a:graphic>
            <a:graphicData uri="http://schemas.openxmlformats.org/presentationml/2006/ole">
              <mc:AlternateContent xmlns:mc="http://schemas.openxmlformats.org/markup-compatibility/2006">
                <mc:Choice xmlns:v="urn:schemas-microsoft-com:vml" Requires="v">
                  <p:oleObj spid="_x0000_s274672" r:id="rId17" imgW="1245960" imgH="761400" progId="Equation.DSMT4">
                    <p:embed/>
                  </p:oleObj>
                </mc:Choice>
                <mc:Fallback>
                  <p:oleObj r:id="rId17" imgW="1245960" imgH="7614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 y="0"/>
                          <a:ext cx="912"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2705" name="Object 17"/>
            <p:cNvGraphicFramePr>
              <a:graphicFrameLocks noChangeAspect="1"/>
            </p:cNvGraphicFramePr>
            <p:nvPr/>
          </p:nvGraphicFramePr>
          <p:xfrm>
            <a:off x="0" y="54"/>
            <a:ext cx="242" cy="499"/>
          </p:xfrm>
          <a:graphic>
            <a:graphicData uri="http://schemas.openxmlformats.org/presentationml/2006/ole">
              <mc:AlternateContent xmlns:mc="http://schemas.openxmlformats.org/markup-compatibility/2006">
                <mc:Choice xmlns:v="urn:schemas-microsoft-com:vml" Requires="v">
                  <p:oleObj spid="_x0000_s274673" r:id="rId19" imgW="292320" imgH="761400" progId="Equation.DSMT4">
                    <p:embed/>
                  </p:oleObj>
                </mc:Choice>
                <mc:Fallback>
                  <p:oleObj r:id="rId19" imgW="292320" imgH="7614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54"/>
                          <a:ext cx="24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521" name="Rectangle 17"/>
          <p:cNvSpPr>
            <a:spLocks noChangeArrowheads="1"/>
          </p:cNvSpPr>
          <p:nvPr/>
        </p:nvSpPr>
        <p:spPr bwMode="auto">
          <a:xfrm>
            <a:off x="1739901" y="1916114"/>
            <a:ext cx="8748713" cy="15128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1522" name="Rectangle 18"/>
          <p:cNvSpPr>
            <a:spLocks noChangeArrowheads="1"/>
          </p:cNvSpPr>
          <p:nvPr/>
        </p:nvSpPr>
        <p:spPr bwMode="auto">
          <a:xfrm>
            <a:off x="1847850" y="5013326"/>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a:solidFill>
                  <a:srgbClr val="000000"/>
                </a:solidFill>
              </a:rPr>
              <a:t>where</a:t>
            </a:r>
            <a:r>
              <a:rPr lang="zh-CN" altLang="zh-CN">
                <a:solidFill>
                  <a:srgbClr val="000000"/>
                </a:solidFill>
              </a:rPr>
              <a:t>：</a:t>
            </a:r>
          </a:p>
        </p:txBody>
      </p:sp>
      <p:graphicFrame>
        <p:nvGraphicFramePr>
          <p:cNvPr id="21523" name="Object 20"/>
          <p:cNvGraphicFramePr>
            <a:graphicFrameLocks noChangeAspect="1"/>
          </p:cNvGraphicFramePr>
          <p:nvPr/>
        </p:nvGraphicFramePr>
        <p:xfrm>
          <a:off x="7319963" y="4941888"/>
          <a:ext cx="1549400" cy="863600"/>
        </p:xfrm>
        <a:graphic>
          <a:graphicData uri="http://schemas.openxmlformats.org/presentationml/2006/ole">
            <mc:AlternateContent xmlns:mc="http://schemas.openxmlformats.org/markup-compatibility/2006">
              <mc:Choice xmlns:v="urn:schemas-microsoft-com:vml" Requires="v">
                <p:oleObj spid="_x0000_s274674" r:id="rId21" imgW="1322280" imgH="710640" progId="Equation.DSMT4">
                  <p:embed/>
                </p:oleObj>
              </mc:Choice>
              <mc:Fallback>
                <p:oleObj r:id="rId21" imgW="1322280" imgH="71064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9963" y="4941888"/>
                        <a:ext cx="1549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24" name="Object 21"/>
          <p:cNvGraphicFramePr>
            <a:graphicFrameLocks noChangeAspect="1"/>
          </p:cNvGraphicFramePr>
          <p:nvPr/>
        </p:nvGraphicFramePr>
        <p:xfrm>
          <a:off x="3216275" y="4941888"/>
          <a:ext cx="1676400" cy="862012"/>
        </p:xfrm>
        <a:graphic>
          <a:graphicData uri="http://schemas.openxmlformats.org/presentationml/2006/ole">
            <mc:AlternateContent xmlns:mc="http://schemas.openxmlformats.org/markup-compatibility/2006">
              <mc:Choice xmlns:v="urn:schemas-microsoft-com:vml" Requires="v">
                <p:oleObj spid="_x0000_s274675" r:id="rId23" imgW="1449360" imgH="710640" progId="Equation.DSMT4">
                  <p:embed/>
                </p:oleObj>
              </mc:Choice>
              <mc:Fallback>
                <p:oleObj r:id="rId23" imgW="1449360" imgH="71064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16275" y="4941888"/>
                        <a:ext cx="1676400"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25" name="Text Box 21"/>
          <p:cNvSpPr txBox="1">
            <a:spLocks noChangeArrowheads="1"/>
          </p:cNvSpPr>
          <p:nvPr/>
        </p:nvSpPr>
        <p:spPr bwMode="auto">
          <a:xfrm>
            <a:off x="2287638" y="5927140"/>
            <a:ext cx="417253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000000"/>
                </a:solidFill>
                <a:latin typeface="Times New Roman" panose="02020603050405020304" pitchFamily="18" charset="0"/>
              </a:rPr>
              <a:t>Reflection coefficient  on the interface</a:t>
            </a:r>
            <a:endParaRPr lang="zh-CN" altLang="zh-CN" sz="2000" dirty="0">
              <a:solidFill>
                <a:srgbClr val="000000"/>
              </a:solidFill>
            </a:endParaRPr>
          </a:p>
        </p:txBody>
      </p:sp>
      <p:sp>
        <p:nvSpPr>
          <p:cNvPr id="21526" name="Text Box 22"/>
          <p:cNvSpPr txBox="1">
            <a:spLocks noChangeArrowheads="1"/>
          </p:cNvSpPr>
          <p:nvPr/>
        </p:nvSpPr>
        <p:spPr bwMode="auto">
          <a:xfrm>
            <a:off x="6460173" y="5927140"/>
            <a:ext cx="445293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000000"/>
                </a:solidFill>
                <a:latin typeface="Times New Roman" panose="02020603050405020304" pitchFamily="18" charset="0"/>
              </a:rPr>
              <a:t>Transmission coefficient  on the interface</a:t>
            </a:r>
            <a:endParaRPr lang="zh-CN" altLang="zh-CN" sz="2000" dirty="0">
              <a:solidFill>
                <a:srgbClr val="000000"/>
              </a:solidFill>
            </a:endParaRPr>
          </a:p>
        </p:txBody>
      </p:sp>
      <p:sp>
        <p:nvSpPr>
          <p:cNvPr id="21527" name="Rectangle 23"/>
          <p:cNvSpPr>
            <a:spLocks noChangeArrowheads="1"/>
          </p:cNvSpPr>
          <p:nvPr/>
        </p:nvSpPr>
        <p:spPr bwMode="auto">
          <a:xfrm>
            <a:off x="1739901" y="4940300"/>
            <a:ext cx="9556456" cy="1512888"/>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Tree>
    <p:extLst>
      <p:ext uri="{BB962C8B-B14F-4D97-AF65-F5344CB8AC3E}">
        <p14:creationId xmlns:p14="http://schemas.microsoft.com/office/powerpoint/2010/main" val="3081054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242698"/>
                                        </p:tgtEl>
                                        <p:attrNameLst>
                                          <p:attrName>style.visibility</p:attrName>
                                        </p:attrNameLst>
                                      </p:cBhvr>
                                      <p:to>
                                        <p:strVal val="visible"/>
                                      </p:to>
                                    </p:set>
                                    <p:animEffect transition="in" filter="blinds(horizontal)">
                                      <p:cBhvr>
                                        <p:cTn id="13" dur="500"/>
                                        <p:tgtEl>
                                          <p:spTgt spid="2426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1514"/>
                                        </p:tgtEl>
                                        <p:attrNameLst>
                                          <p:attrName>style.visibility</p:attrName>
                                        </p:attrNameLst>
                                      </p:cBhvr>
                                      <p:to>
                                        <p:strVal val="visible"/>
                                      </p:to>
                                    </p:set>
                                    <p:animEffect transition="in" filter="blinds(horizontal)">
                                      <p:cBhvr>
                                        <p:cTn id="18" dur="500"/>
                                        <p:tgtEl>
                                          <p:spTgt spid="21514"/>
                                        </p:tgtEl>
                                      </p:cBhvr>
                                    </p:animEffect>
                                  </p:childTnLst>
                                </p:cTn>
                              </p:par>
                              <p:par>
                                <p:cTn id="19" presetID="3" presetClass="entr" presetSubtype="10" fill="hold" nodeType="withEffect">
                                  <p:stCondLst>
                                    <p:cond delay="0"/>
                                  </p:stCondLst>
                                  <p:childTnLst>
                                    <p:set>
                                      <p:cBhvr>
                                        <p:cTn id="20" dur="1" fill="hold">
                                          <p:stCondLst>
                                            <p:cond delay="0"/>
                                          </p:stCondLst>
                                        </p:cTn>
                                        <p:tgtEl>
                                          <p:spTgt spid="21515"/>
                                        </p:tgtEl>
                                        <p:attrNameLst>
                                          <p:attrName>style.visibility</p:attrName>
                                        </p:attrNameLst>
                                      </p:cBhvr>
                                      <p:to>
                                        <p:strVal val="visible"/>
                                      </p:to>
                                    </p:set>
                                    <p:animEffect transition="in" filter="blinds(horizontal)">
                                      <p:cBhvr>
                                        <p:cTn id="21" dur="500"/>
                                        <p:tgtEl>
                                          <p:spTgt spid="2151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1521"/>
                                        </p:tgtEl>
                                        <p:attrNameLst>
                                          <p:attrName>style.visibility</p:attrName>
                                        </p:attrNameLst>
                                      </p:cBhvr>
                                      <p:to>
                                        <p:strVal val="visible"/>
                                      </p:to>
                                    </p:set>
                                    <p:animEffect transition="in" filter="blinds(horizontal)">
                                      <p:cBhvr>
                                        <p:cTn id="24" dur="500"/>
                                        <p:tgtEl>
                                          <p:spTgt spid="215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1516"/>
                                        </p:tgtEl>
                                        <p:attrNameLst>
                                          <p:attrName>style.visibility</p:attrName>
                                        </p:attrNameLst>
                                      </p:cBhvr>
                                      <p:to>
                                        <p:strVal val="visible"/>
                                      </p:to>
                                    </p:set>
                                    <p:animEffect transition="in" filter="blinds(horizontal)">
                                      <p:cBhvr>
                                        <p:cTn id="32" dur="500"/>
                                        <p:tgtEl>
                                          <p:spTgt spid="215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517"/>
                                        </p:tgtEl>
                                        <p:attrNameLst>
                                          <p:attrName>style.visibility</p:attrName>
                                        </p:attrNameLst>
                                      </p:cBhvr>
                                      <p:to>
                                        <p:strVal val="visible"/>
                                      </p:to>
                                    </p:set>
                                    <p:animEffect transition="in" filter="blinds(horizontal)">
                                      <p:cBhvr>
                                        <p:cTn id="37" dur="500"/>
                                        <p:tgtEl>
                                          <p:spTgt spid="21517"/>
                                        </p:tgtEl>
                                      </p:cBhvr>
                                    </p:animEffect>
                                  </p:childTnLst>
                                </p:cTn>
                              </p:par>
                              <p:par>
                                <p:cTn id="38" presetID="3" presetClass="entr" presetSubtype="1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1522"/>
                                        </p:tgtEl>
                                        <p:attrNameLst>
                                          <p:attrName>style.visibility</p:attrName>
                                        </p:attrNameLst>
                                      </p:cBhvr>
                                      <p:to>
                                        <p:strVal val="visible"/>
                                      </p:to>
                                    </p:set>
                                    <p:animEffect transition="in" filter="blinds(horizontal)">
                                      <p:cBhvr>
                                        <p:cTn id="45" dur="500"/>
                                        <p:tgtEl>
                                          <p:spTgt spid="21522"/>
                                        </p:tgtEl>
                                      </p:cBhvr>
                                    </p:animEffect>
                                  </p:childTnLst>
                                </p:cTn>
                              </p:par>
                              <p:par>
                                <p:cTn id="46" presetID="3" presetClass="entr" presetSubtype="10" fill="hold" nodeType="withEffect">
                                  <p:stCondLst>
                                    <p:cond delay="0"/>
                                  </p:stCondLst>
                                  <p:childTnLst>
                                    <p:set>
                                      <p:cBhvr>
                                        <p:cTn id="47" dur="1" fill="hold">
                                          <p:stCondLst>
                                            <p:cond delay="0"/>
                                          </p:stCondLst>
                                        </p:cTn>
                                        <p:tgtEl>
                                          <p:spTgt spid="21523"/>
                                        </p:tgtEl>
                                        <p:attrNameLst>
                                          <p:attrName>style.visibility</p:attrName>
                                        </p:attrNameLst>
                                      </p:cBhvr>
                                      <p:to>
                                        <p:strVal val="visible"/>
                                      </p:to>
                                    </p:set>
                                    <p:animEffect transition="in" filter="blinds(horizontal)">
                                      <p:cBhvr>
                                        <p:cTn id="48" dur="500"/>
                                        <p:tgtEl>
                                          <p:spTgt spid="21523"/>
                                        </p:tgtEl>
                                      </p:cBhvr>
                                    </p:animEffect>
                                  </p:childTnLst>
                                </p:cTn>
                              </p:par>
                              <p:par>
                                <p:cTn id="49" presetID="3" presetClass="entr" presetSubtype="10" fill="hold" nodeType="withEffect">
                                  <p:stCondLst>
                                    <p:cond delay="0"/>
                                  </p:stCondLst>
                                  <p:childTnLst>
                                    <p:set>
                                      <p:cBhvr>
                                        <p:cTn id="50" dur="1" fill="hold">
                                          <p:stCondLst>
                                            <p:cond delay="0"/>
                                          </p:stCondLst>
                                        </p:cTn>
                                        <p:tgtEl>
                                          <p:spTgt spid="21524"/>
                                        </p:tgtEl>
                                        <p:attrNameLst>
                                          <p:attrName>style.visibility</p:attrName>
                                        </p:attrNameLst>
                                      </p:cBhvr>
                                      <p:to>
                                        <p:strVal val="visible"/>
                                      </p:to>
                                    </p:set>
                                    <p:animEffect transition="in" filter="blinds(horizontal)">
                                      <p:cBhvr>
                                        <p:cTn id="51" dur="500"/>
                                        <p:tgtEl>
                                          <p:spTgt spid="215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1525"/>
                                        </p:tgtEl>
                                        <p:attrNameLst>
                                          <p:attrName>style.visibility</p:attrName>
                                        </p:attrNameLst>
                                      </p:cBhvr>
                                      <p:to>
                                        <p:strVal val="visible"/>
                                      </p:to>
                                    </p:set>
                                    <p:animEffect transition="in" filter="blinds(horizontal)">
                                      <p:cBhvr>
                                        <p:cTn id="54" dur="500"/>
                                        <p:tgtEl>
                                          <p:spTgt spid="21525"/>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526"/>
                                        </p:tgtEl>
                                        <p:attrNameLst>
                                          <p:attrName>style.visibility</p:attrName>
                                        </p:attrNameLst>
                                      </p:cBhvr>
                                      <p:to>
                                        <p:strVal val="visible"/>
                                      </p:to>
                                    </p:set>
                                    <p:animEffect transition="in" filter="blinds(horizontal)">
                                      <p:cBhvr>
                                        <p:cTn id="57" dur="500"/>
                                        <p:tgtEl>
                                          <p:spTgt spid="21526"/>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1527"/>
                                        </p:tgtEl>
                                        <p:attrNameLst>
                                          <p:attrName>style.visibility</p:attrName>
                                        </p:attrNameLst>
                                      </p:cBhvr>
                                      <p:to>
                                        <p:strVal val="visible"/>
                                      </p:to>
                                    </p:set>
                                    <p:animEffect transition="in" filter="blinds(horizontal)">
                                      <p:cBhvr>
                                        <p:cTn id="60" dur="500"/>
                                        <p:tgtEl>
                                          <p:spTgt spid="2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516" grpId="0" animBg="1"/>
      <p:bldP spid="21517" grpId="0" animBg="1"/>
      <p:bldP spid="21521" grpId="0" animBg="1"/>
      <p:bldP spid="21522" grpId="0" autoUpdateAnimBg="0"/>
      <p:bldP spid="21525" grpId="0" autoUpdateAnimBg="0"/>
      <p:bldP spid="21526" grpId="0" autoUpdateAnimBg="0"/>
      <p:bldP spid="215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B26BBCDE-0AA4-419A-AF92-EF83FFADD8CD}" type="slidenum">
              <a:rPr lang="zh-CN" altLang="zh-CN" sz="1400">
                <a:solidFill>
                  <a:srgbClr val="000000"/>
                </a:solidFill>
              </a:rPr>
              <a:pPr algn="r">
                <a:buFont typeface="Arial" panose="020B0604020202020204" pitchFamily="34" charset="0"/>
                <a:buNone/>
              </a:pPr>
              <a:t>78</a:t>
            </a:fld>
            <a:endParaRPr lang="zh-CN" altLang="zh-CN" sz="1400">
              <a:solidFill>
                <a:srgbClr val="000000"/>
              </a:solidFill>
            </a:endParaRPr>
          </a:p>
        </p:txBody>
      </p:sp>
      <p:graphicFrame>
        <p:nvGraphicFramePr>
          <p:cNvPr id="2" name="Object 3"/>
          <p:cNvGraphicFramePr>
            <a:graphicFrameLocks noChangeAspect="1"/>
          </p:cNvGraphicFramePr>
          <p:nvPr/>
        </p:nvGraphicFramePr>
        <p:xfrm>
          <a:off x="2640014" y="3789364"/>
          <a:ext cx="1539875" cy="503237"/>
        </p:xfrm>
        <a:graphic>
          <a:graphicData uri="http://schemas.openxmlformats.org/presentationml/2006/ole">
            <mc:AlternateContent xmlns:mc="http://schemas.openxmlformats.org/markup-compatibility/2006">
              <mc:Choice xmlns:v="urn:schemas-microsoft-com:vml" Requires="v">
                <p:oleObj spid="_x0000_s275788" r:id="rId3" imgW="1194840" imgH="355320" progId="Equation.DSMT4">
                  <p:embed/>
                </p:oleObj>
              </mc:Choice>
              <mc:Fallback>
                <p:oleObj r:id="rId3" imgW="1194840" imgH="3553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3789364"/>
                        <a:ext cx="153987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8292" name="Group 4"/>
          <p:cNvGrpSpPr>
            <a:grpSpLocks/>
          </p:cNvGrpSpPr>
          <p:nvPr/>
        </p:nvGrpSpPr>
        <p:grpSpPr bwMode="auto">
          <a:xfrm>
            <a:off x="8313392" y="404814"/>
            <a:ext cx="3314700" cy="4129087"/>
            <a:chOff x="0" y="0"/>
            <a:chExt cx="2088" cy="2601"/>
          </a:xfrm>
        </p:grpSpPr>
        <p:sp>
          <p:nvSpPr>
            <p:cNvPr id="268293" name="Text Box 5"/>
            <p:cNvSpPr txBox="1">
              <a:spLocks noChangeArrowheads="1"/>
            </p:cNvSpPr>
            <p:nvPr/>
          </p:nvSpPr>
          <p:spPr bwMode="auto">
            <a:xfrm>
              <a:off x="1099" y="0"/>
              <a:ext cx="32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buFont typeface="Arial" panose="020B0604020202020204" pitchFamily="34" charset="0"/>
                <a:buNone/>
              </a:pPr>
              <a:r>
                <a:rPr lang="zh-CN" altLang="zh-CN" i="1">
                  <a:solidFill>
                    <a:srgbClr val="000000"/>
                  </a:solidFill>
                  <a:latin typeface="Times New Roman" panose="02020603050405020304" pitchFamily="18" charset="0"/>
                </a:rPr>
                <a:t>x</a:t>
              </a:r>
            </a:p>
          </p:txBody>
        </p:sp>
        <p:sp>
          <p:nvSpPr>
            <p:cNvPr id="268294" name="Rectangle 6"/>
            <p:cNvSpPr>
              <a:spLocks noChangeArrowheads="1"/>
            </p:cNvSpPr>
            <p:nvPr/>
          </p:nvSpPr>
          <p:spPr bwMode="auto">
            <a:xfrm>
              <a:off x="21" y="174"/>
              <a:ext cx="1079" cy="2238"/>
            </a:xfrm>
            <a:prstGeom prst="rect">
              <a:avLst/>
            </a:prstGeom>
            <a:solidFill>
              <a:srgbClr val="FFFF00"/>
            </a:solidFill>
            <a:ln w="9525">
              <a:solidFill>
                <a:schemeClr val="tx1"/>
              </a:solidFill>
              <a:prstDash val="sysDot"/>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8295" name="Rectangle 7" descr="宽上对角线"/>
            <p:cNvSpPr>
              <a:spLocks noChangeArrowheads="1"/>
            </p:cNvSpPr>
            <p:nvPr/>
          </p:nvSpPr>
          <p:spPr bwMode="auto">
            <a:xfrm>
              <a:off x="1110" y="182"/>
              <a:ext cx="931" cy="2238"/>
            </a:xfrm>
            <a:prstGeom prst="rect">
              <a:avLst/>
            </a:prstGeom>
            <a:blipFill dpi="0" rotWithShape="0">
              <a:blip r:embed="rId5"/>
              <a:srcRect/>
              <a:tile tx="0" ty="0" sx="100000" sy="100000" flip="none" algn="tl"/>
            </a:blipFill>
            <a:ln w="9525">
              <a:solidFill>
                <a:schemeClr val="tx1"/>
              </a:solidFill>
              <a:prstDash val="sysDot"/>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8296" name="Line 8"/>
            <p:cNvSpPr>
              <a:spLocks noChangeShapeType="1"/>
            </p:cNvSpPr>
            <p:nvPr/>
          </p:nvSpPr>
          <p:spPr bwMode="auto">
            <a:xfrm flipV="1">
              <a:off x="1100" y="174"/>
              <a:ext cx="2" cy="2238"/>
            </a:xfrm>
            <a:prstGeom prst="line">
              <a:avLst/>
            </a:prstGeom>
            <a:noFill/>
            <a:ln w="57150">
              <a:solidFill>
                <a:srgbClr val="FF99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8297" name="Line 9"/>
            <p:cNvSpPr>
              <a:spLocks noChangeShapeType="1"/>
            </p:cNvSpPr>
            <p:nvPr/>
          </p:nvSpPr>
          <p:spPr bwMode="auto">
            <a:xfrm>
              <a:off x="0" y="1421"/>
              <a:ext cx="2040" cy="0"/>
            </a:xfrm>
            <a:prstGeom prst="line">
              <a:avLst/>
            </a:prstGeom>
            <a:noFill/>
            <a:ln w="57150">
              <a:solidFill>
                <a:srgbClr val="FF99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8298" name="Text Box 10"/>
            <p:cNvSpPr txBox="1">
              <a:spLocks noChangeArrowheads="1"/>
            </p:cNvSpPr>
            <p:nvPr/>
          </p:nvSpPr>
          <p:spPr bwMode="auto">
            <a:xfrm>
              <a:off x="207" y="257"/>
              <a:ext cx="81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pPr>
              <a:r>
                <a:rPr lang="en-US" altLang="zh-CN" sz="2000">
                  <a:solidFill>
                    <a:srgbClr val="000000"/>
                  </a:solidFill>
                  <a:latin typeface="Times New Roman" panose="02020603050405020304" pitchFamily="18" charset="0"/>
                </a:rPr>
                <a:t>medium</a:t>
              </a:r>
              <a:r>
                <a:rPr lang="zh-CN" altLang="zh-CN" sz="2000">
                  <a:solidFill>
                    <a:srgbClr val="000000"/>
                  </a:solidFill>
                  <a:latin typeface="楷体_GB2312" pitchFamily="49" charset="-122"/>
                </a:rPr>
                <a:t>1</a:t>
              </a:r>
              <a:r>
                <a:rPr lang="zh-CN" altLang="zh-CN" sz="2000">
                  <a:solidFill>
                    <a:srgbClr val="000000"/>
                  </a:solidFill>
                  <a:latin typeface="Times New Roman" panose="02020603050405020304" pitchFamily="18" charset="0"/>
                </a:rPr>
                <a:t>：</a:t>
              </a:r>
            </a:p>
          </p:txBody>
        </p:sp>
        <p:sp>
          <p:nvSpPr>
            <p:cNvPr id="268299" name="Text Box 11"/>
            <p:cNvSpPr txBox="1">
              <a:spLocks noChangeArrowheads="1"/>
            </p:cNvSpPr>
            <p:nvPr/>
          </p:nvSpPr>
          <p:spPr bwMode="auto">
            <a:xfrm>
              <a:off x="1184" y="212"/>
              <a:ext cx="7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00"/>
                  </a:solidFill>
                  <a:latin typeface="Times New Roman" panose="02020603050405020304" pitchFamily="18" charset="0"/>
                </a:rPr>
                <a:t>medium </a:t>
              </a:r>
              <a:r>
                <a:rPr lang="zh-CN" altLang="zh-CN" sz="2000">
                  <a:solidFill>
                    <a:srgbClr val="000000"/>
                  </a:solidFill>
                  <a:latin typeface="楷体_GB2312" pitchFamily="49" charset="-122"/>
                </a:rPr>
                <a:t>2：</a:t>
              </a:r>
            </a:p>
          </p:txBody>
        </p:sp>
        <p:graphicFrame>
          <p:nvGraphicFramePr>
            <p:cNvPr id="268300" name="Object 12"/>
            <p:cNvGraphicFramePr>
              <a:graphicFrameLocks noChangeAspect="1"/>
            </p:cNvGraphicFramePr>
            <p:nvPr/>
          </p:nvGraphicFramePr>
          <p:xfrm>
            <a:off x="269" y="424"/>
            <a:ext cx="614" cy="228"/>
          </p:xfrm>
          <a:graphic>
            <a:graphicData uri="http://schemas.openxmlformats.org/presentationml/2006/ole">
              <mc:AlternateContent xmlns:mc="http://schemas.openxmlformats.org/markup-compatibility/2006">
                <mc:Choice xmlns:v="urn:schemas-microsoft-com:vml" Requires="v">
                  <p:oleObj spid="_x0000_s275789" r:id="rId6" imgW="545863" imgH="215806" progId="Equation.3">
                    <p:embed/>
                  </p:oleObj>
                </mc:Choice>
                <mc:Fallback>
                  <p:oleObj r:id="rId6" imgW="545863"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 y="424"/>
                          <a:ext cx="61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301" name="Object 13"/>
            <p:cNvGraphicFramePr>
              <a:graphicFrameLocks noChangeAspect="1"/>
            </p:cNvGraphicFramePr>
            <p:nvPr/>
          </p:nvGraphicFramePr>
          <p:xfrm>
            <a:off x="1287" y="424"/>
            <a:ext cx="463" cy="226"/>
          </p:xfrm>
          <a:graphic>
            <a:graphicData uri="http://schemas.openxmlformats.org/presentationml/2006/ole">
              <mc:AlternateContent xmlns:mc="http://schemas.openxmlformats.org/markup-compatibility/2006">
                <mc:Choice xmlns:v="urn:schemas-microsoft-com:vml" Requires="v">
                  <p:oleObj spid="_x0000_s275790" r:id="rId8" imgW="788040" imgH="342720" progId="Equation.3">
                    <p:embed/>
                  </p:oleObj>
                </mc:Choice>
                <mc:Fallback>
                  <p:oleObj r:id="rId8" imgW="788040" imgH="3427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 y="424"/>
                          <a:ext cx="46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8302" name="Text Box 14"/>
            <p:cNvSpPr txBox="1">
              <a:spLocks noChangeArrowheads="1"/>
            </p:cNvSpPr>
            <p:nvPr/>
          </p:nvSpPr>
          <p:spPr bwMode="auto">
            <a:xfrm>
              <a:off x="1905" y="1376"/>
              <a:ext cx="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z</a:t>
              </a:r>
            </a:p>
          </p:txBody>
        </p:sp>
        <p:sp>
          <p:nvSpPr>
            <p:cNvPr id="268303" name="Text Box 15"/>
            <p:cNvSpPr txBox="1">
              <a:spLocks noChangeArrowheads="1"/>
            </p:cNvSpPr>
            <p:nvPr/>
          </p:nvSpPr>
          <p:spPr bwMode="auto">
            <a:xfrm>
              <a:off x="945" y="2351"/>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z</a:t>
              </a:r>
              <a:r>
                <a:rPr lang="zh-CN" altLang="zh-CN" sz="2000" i="1">
                  <a:solidFill>
                    <a:srgbClr val="000000"/>
                  </a:solidFill>
                  <a:latin typeface="Times New Roman" panose="02020603050405020304" pitchFamily="18" charset="0"/>
                </a:rPr>
                <a:t> </a:t>
              </a:r>
              <a:r>
                <a:rPr lang="zh-CN" altLang="zh-CN" sz="2000">
                  <a:solidFill>
                    <a:srgbClr val="000000"/>
                  </a:solidFill>
                  <a:latin typeface="Times New Roman" panose="02020603050405020304" pitchFamily="18" charset="0"/>
                </a:rPr>
                <a:t>= 0</a:t>
              </a:r>
            </a:p>
          </p:txBody>
        </p:sp>
        <p:grpSp>
          <p:nvGrpSpPr>
            <p:cNvPr id="268304" name="Group 16"/>
            <p:cNvGrpSpPr>
              <a:grpSpLocks/>
            </p:cNvGrpSpPr>
            <p:nvPr/>
          </p:nvGrpSpPr>
          <p:grpSpPr bwMode="auto">
            <a:xfrm>
              <a:off x="1027" y="1371"/>
              <a:ext cx="141" cy="140"/>
              <a:chOff x="0" y="0"/>
              <a:chExt cx="144" cy="144"/>
            </a:xfrm>
          </p:grpSpPr>
          <p:sp>
            <p:nvSpPr>
              <p:cNvPr id="268305" name="Oval 17"/>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8306" name="Oval 18"/>
              <p:cNvSpPr>
                <a:spLocks noChangeArrowheads="1"/>
              </p:cNvSpPr>
              <p:nvPr/>
            </p:nvSpPr>
            <p:spPr bwMode="auto">
              <a:xfrm>
                <a:off x="42" y="42"/>
                <a:ext cx="54" cy="54"/>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68307" name="Text Box 19"/>
            <p:cNvSpPr txBox="1">
              <a:spLocks noChangeArrowheads="1"/>
            </p:cNvSpPr>
            <p:nvPr/>
          </p:nvSpPr>
          <p:spPr bwMode="auto">
            <a:xfrm>
              <a:off x="1110" y="1391"/>
              <a:ext cx="3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2800" i="1">
                  <a:solidFill>
                    <a:srgbClr val="000000"/>
                  </a:solidFill>
                  <a:latin typeface="Times New Roman" panose="02020603050405020304" pitchFamily="18" charset="0"/>
                </a:rPr>
                <a:t>y</a:t>
              </a:r>
            </a:p>
          </p:txBody>
        </p:sp>
        <p:graphicFrame>
          <p:nvGraphicFramePr>
            <p:cNvPr id="268308" name="Object 20"/>
            <p:cNvGraphicFramePr>
              <a:graphicFrameLocks noChangeAspect="1"/>
            </p:cNvGraphicFramePr>
            <p:nvPr/>
          </p:nvGraphicFramePr>
          <p:xfrm>
            <a:off x="431" y="697"/>
            <a:ext cx="216" cy="286"/>
          </p:xfrm>
          <a:graphic>
            <a:graphicData uri="http://schemas.openxmlformats.org/presentationml/2006/ole">
              <mc:AlternateContent xmlns:mc="http://schemas.openxmlformats.org/markup-compatibility/2006">
                <mc:Choice xmlns:v="urn:schemas-microsoft-com:vml" Requires="v">
                  <p:oleObj spid="_x0000_s275791" r:id="rId10" imgW="165100" imgH="254000" progId="Equation.DSMT4">
                    <p:embed/>
                  </p:oleObj>
                </mc:Choice>
                <mc:Fallback>
                  <p:oleObj r:id="rId10" imgW="165100" imgH="254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 y="697"/>
                          <a:ext cx="2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8309" name="Group 21"/>
            <p:cNvGrpSpPr>
              <a:grpSpLocks/>
            </p:cNvGrpSpPr>
            <p:nvPr/>
          </p:nvGrpSpPr>
          <p:grpSpPr bwMode="auto">
            <a:xfrm>
              <a:off x="365" y="1195"/>
              <a:ext cx="138" cy="140"/>
              <a:chOff x="0" y="0"/>
              <a:chExt cx="144" cy="144"/>
            </a:xfrm>
          </p:grpSpPr>
          <p:sp>
            <p:nvSpPr>
              <p:cNvPr id="268310" name="Oval 22"/>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8311" name="Oval 23"/>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68312" name="Line 24"/>
            <p:cNvSpPr>
              <a:spLocks noChangeShapeType="1"/>
            </p:cNvSpPr>
            <p:nvPr/>
          </p:nvSpPr>
          <p:spPr bwMode="auto">
            <a:xfrm flipV="1">
              <a:off x="430" y="753"/>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8313" name="Line 25"/>
            <p:cNvSpPr>
              <a:spLocks noChangeShapeType="1"/>
            </p:cNvSpPr>
            <p:nvPr/>
          </p:nvSpPr>
          <p:spPr bwMode="auto">
            <a:xfrm>
              <a:off x="483" y="1265"/>
              <a:ext cx="451"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8314" name="Object 26"/>
            <p:cNvGraphicFramePr>
              <a:graphicFrameLocks noChangeAspect="1"/>
            </p:cNvGraphicFramePr>
            <p:nvPr/>
          </p:nvGraphicFramePr>
          <p:xfrm>
            <a:off x="144" y="1139"/>
            <a:ext cx="264" cy="285"/>
          </p:xfrm>
          <a:graphic>
            <a:graphicData uri="http://schemas.openxmlformats.org/presentationml/2006/ole">
              <mc:AlternateContent xmlns:mc="http://schemas.openxmlformats.org/markup-compatibility/2006">
                <mc:Choice xmlns:v="urn:schemas-microsoft-com:vml" Requires="v">
                  <p:oleObj spid="_x0000_s275792" r:id="rId12" imgW="203288" imgH="254110" progId="Equation.DSMT4">
                    <p:embed/>
                  </p:oleObj>
                </mc:Choice>
                <mc:Fallback>
                  <p:oleObj r:id="rId12" imgW="203288" imgH="25411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 y="1139"/>
                          <a:ext cx="26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315" name="Object 27"/>
            <p:cNvGraphicFramePr>
              <a:graphicFrameLocks noChangeAspect="1"/>
            </p:cNvGraphicFramePr>
            <p:nvPr/>
          </p:nvGraphicFramePr>
          <p:xfrm>
            <a:off x="830" y="970"/>
            <a:ext cx="181" cy="285"/>
          </p:xfrm>
          <a:graphic>
            <a:graphicData uri="http://schemas.openxmlformats.org/presentationml/2006/ole">
              <mc:AlternateContent xmlns:mc="http://schemas.openxmlformats.org/markup-compatibility/2006">
                <mc:Choice xmlns:v="urn:schemas-microsoft-com:vml" Requires="v">
                  <p:oleObj spid="_x0000_s275793" r:id="rId14" imgW="139821" imgH="254221" progId="Equation.DSMT4">
                    <p:embed/>
                  </p:oleObj>
                </mc:Choice>
                <mc:Fallback>
                  <p:oleObj r:id="rId14" imgW="139821" imgH="25422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0" y="970"/>
                          <a:ext cx="1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8316" name="Group 28"/>
            <p:cNvGrpSpPr>
              <a:grpSpLocks/>
            </p:cNvGrpSpPr>
            <p:nvPr/>
          </p:nvGrpSpPr>
          <p:grpSpPr bwMode="auto">
            <a:xfrm>
              <a:off x="609" y="1643"/>
              <a:ext cx="138" cy="140"/>
              <a:chOff x="0" y="0"/>
              <a:chExt cx="144" cy="144"/>
            </a:xfrm>
          </p:grpSpPr>
          <p:sp>
            <p:nvSpPr>
              <p:cNvPr id="268317" name="Oval 29"/>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8318" name="Oval 30"/>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68319" name="Line 31"/>
            <p:cNvSpPr>
              <a:spLocks noChangeShapeType="1"/>
            </p:cNvSpPr>
            <p:nvPr/>
          </p:nvSpPr>
          <p:spPr bwMode="auto">
            <a:xfrm flipH="1">
              <a:off x="158" y="1713"/>
              <a:ext cx="453"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8320" name="Object 32"/>
            <p:cNvGraphicFramePr>
              <a:graphicFrameLocks noChangeAspect="1"/>
            </p:cNvGraphicFramePr>
            <p:nvPr/>
          </p:nvGraphicFramePr>
          <p:xfrm>
            <a:off x="688" y="1976"/>
            <a:ext cx="232" cy="285"/>
          </p:xfrm>
          <a:graphic>
            <a:graphicData uri="http://schemas.openxmlformats.org/presentationml/2006/ole">
              <mc:AlternateContent xmlns:mc="http://schemas.openxmlformats.org/markup-compatibility/2006">
                <mc:Choice xmlns:v="urn:schemas-microsoft-com:vml" Requires="v">
                  <p:oleObj spid="_x0000_s275794" r:id="rId16" imgW="177723" imgH="253890" progId="Equation.DSMT4">
                    <p:embed/>
                  </p:oleObj>
                </mc:Choice>
                <mc:Fallback>
                  <p:oleObj r:id="rId16" imgW="177723" imgH="25389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8" y="1976"/>
                          <a:ext cx="23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321" name="Object 33"/>
            <p:cNvGraphicFramePr>
              <a:graphicFrameLocks noChangeAspect="1"/>
            </p:cNvGraphicFramePr>
            <p:nvPr/>
          </p:nvGraphicFramePr>
          <p:xfrm>
            <a:off x="746" y="1577"/>
            <a:ext cx="265" cy="287"/>
          </p:xfrm>
          <a:graphic>
            <a:graphicData uri="http://schemas.openxmlformats.org/presentationml/2006/ole">
              <mc:AlternateContent xmlns:mc="http://schemas.openxmlformats.org/markup-compatibility/2006">
                <mc:Choice xmlns:v="urn:schemas-microsoft-com:vml" Requires="v">
                  <p:oleObj spid="_x0000_s275795" r:id="rId18" imgW="203288" imgH="254110" progId="Equation.DSMT4">
                    <p:embed/>
                  </p:oleObj>
                </mc:Choice>
                <mc:Fallback>
                  <p:oleObj r:id="rId18" imgW="203288" imgH="25411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6" y="1577"/>
                          <a:ext cx="26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322" name="Object 34"/>
            <p:cNvGraphicFramePr>
              <a:graphicFrameLocks noChangeAspect="1"/>
            </p:cNvGraphicFramePr>
            <p:nvPr/>
          </p:nvGraphicFramePr>
          <p:xfrm>
            <a:off x="203" y="1735"/>
            <a:ext cx="198" cy="284"/>
          </p:xfrm>
          <a:graphic>
            <a:graphicData uri="http://schemas.openxmlformats.org/presentationml/2006/ole">
              <mc:AlternateContent xmlns:mc="http://schemas.openxmlformats.org/markup-compatibility/2006">
                <mc:Choice xmlns:v="urn:schemas-microsoft-com:vml" Requires="v">
                  <p:oleObj spid="_x0000_s275796" r:id="rId20" imgW="152532" imgH="254221" progId="Equation.DSMT4">
                    <p:embed/>
                  </p:oleObj>
                </mc:Choice>
                <mc:Fallback>
                  <p:oleObj r:id="rId20" imgW="152532" imgH="25422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3" y="1735"/>
                          <a:ext cx="19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8323" name="Line 35"/>
            <p:cNvSpPr>
              <a:spLocks noChangeShapeType="1"/>
            </p:cNvSpPr>
            <p:nvPr/>
          </p:nvSpPr>
          <p:spPr bwMode="auto">
            <a:xfrm>
              <a:off x="680" y="1785"/>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8324" name="Text Box 36"/>
          <p:cNvSpPr txBox="1">
            <a:spLocks noChangeArrowheads="1"/>
          </p:cNvSpPr>
          <p:nvPr/>
        </p:nvSpPr>
        <p:spPr bwMode="auto">
          <a:xfrm>
            <a:off x="1708599" y="359485"/>
            <a:ext cx="5184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b="1" dirty="0">
                <a:solidFill>
                  <a:srgbClr val="0000CC"/>
                </a:solidFill>
                <a:latin typeface="Times New Roman" panose="02020603050405020304" pitchFamily="18" charset="0"/>
              </a:rPr>
              <a:t>medium 1 is ideal dielectric</a:t>
            </a:r>
            <a:r>
              <a:rPr lang="zh-CN" altLang="en-US" sz="2400" b="1" dirty="0">
                <a:solidFill>
                  <a:srgbClr val="0000CC"/>
                </a:solidFill>
                <a:latin typeface="Times New Roman" panose="02020603050405020304" pitchFamily="18" charset="0"/>
              </a:rPr>
              <a:t>，</a:t>
            </a:r>
            <a:r>
              <a:rPr lang="el-GR" altLang="en-US" sz="2400" b="1" dirty="0">
                <a:solidFill>
                  <a:srgbClr val="0000CC"/>
                </a:solidFill>
                <a:latin typeface="Times New Roman" panose="02020603050405020304" pitchFamily="18" charset="0"/>
              </a:rPr>
              <a:t>σ</a:t>
            </a:r>
            <a:r>
              <a:rPr lang="en-US" altLang="zh-CN" sz="2400" b="1" baseline="-25000" dirty="0">
                <a:solidFill>
                  <a:srgbClr val="0000CC"/>
                </a:solidFill>
                <a:latin typeface="Times New Roman" panose="02020603050405020304" pitchFamily="18" charset="0"/>
              </a:rPr>
              <a:t>1</a:t>
            </a:r>
            <a:r>
              <a:rPr lang="zh-CN" altLang="en-US" sz="2400" b="1" dirty="0">
                <a:solidFill>
                  <a:srgbClr val="0000CC"/>
                </a:solidFill>
                <a:latin typeface="Times New Roman" panose="02020603050405020304" pitchFamily="18" charset="0"/>
              </a:rPr>
              <a:t>＝</a:t>
            </a:r>
            <a:r>
              <a:rPr lang="en-US" altLang="zh-CN" sz="2400" b="1" dirty="0">
                <a:solidFill>
                  <a:srgbClr val="0000CC"/>
                </a:solidFill>
                <a:latin typeface="Times New Roman" panose="02020603050405020304" pitchFamily="18" charset="0"/>
              </a:rPr>
              <a:t>0</a:t>
            </a:r>
            <a:endParaRPr lang="el-GR" altLang="en-US" sz="2000" b="1" dirty="0">
              <a:solidFill>
                <a:srgbClr val="0000CC"/>
              </a:solidFill>
              <a:latin typeface="Times New Roman" panose="02020603050405020304" pitchFamily="18" charset="0"/>
            </a:endParaRPr>
          </a:p>
          <a:p>
            <a:pPr>
              <a:lnSpc>
                <a:spcPct val="150000"/>
              </a:lnSpc>
            </a:pPr>
            <a:r>
              <a:rPr lang="en-US" altLang="zh-CN" sz="2400" b="1" dirty="0">
                <a:solidFill>
                  <a:srgbClr val="0000CC"/>
                </a:solidFill>
                <a:latin typeface="Times New Roman" panose="02020603050405020304" pitchFamily="18" charset="0"/>
              </a:rPr>
              <a:t>medium 2 is ideal conductor</a:t>
            </a:r>
            <a:r>
              <a:rPr lang="zh-CN" altLang="en-US" sz="2400" b="1" dirty="0">
                <a:solidFill>
                  <a:srgbClr val="0000CC"/>
                </a:solidFill>
                <a:latin typeface="Times New Roman" panose="02020603050405020304" pitchFamily="18" charset="0"/>
              </a:rPr>
              <a:t>，</a:t>
            </a:r>
            <a:r>
              <a:rPr lang="el-GR" altLang="en-US" sz="2400" b="1" dirty="0">
                <a:solidFill>
                  <a:srgbClr val="0000CC"/>
                </a:solidFill>
                <a:latin typeface="Times New Roman" panose="02020603050405020304" pitchFamily="18" charset="0"/>
              </a:rPr>
              <a:t>σ</a:t>
            </a:r>
            <a:r>
              <a:rPr lang="en-US" altLang="zh-CN" sz="2400" b="1" baseline="-25000" dirty="0">
                <a:solidFill>
                  <a:srgbClr val="0000CC"/>
                </a:solidFill>
                <a:latin typeface="Times New Roman" panose="02020603050405020304" pitchFamily="18" charset="0"/>
              </a:rPr>
              <a:t>2</a:t>
            </a:r>
            <a:r>
              <a:rPr lang="zh-CN" altLang="en-US" sz="2400" b="1" dirty="0">
                <a:solidFill>
                  <a:srgbClr val="0000CC"/>
                </a:solidFill>
                <a:latin typeface="Times New Roman" panose="02020603050405020304" pitchFamily="18" charset="0"/>
              </a:rPr>
              <a:t>＝∞</a:t>
            </a:r>
          </a:p>
        </p:txBody>
      </p:sp>
      <p:grpSp>
        <p:nvGrpSpPr>
          <p:cNvPr id="13" name="Group 37"/>
          <p:cNvGrpSpPr>
            <a:grpSpLocks/>
          </p:cNvGrpSpPr>
          <p:nvPr/>
        </p:nvGrpSpPr>
        <p:grpSpPr bwMode="auto">
          <a:xfrm>
            <a:off x="1703389" y="2924175"/>
            <a:ext cx="2706687" cy="522288"/>
            <a:chOff x="0" y="0"/>
            <a:chExt cx="1705" cy="329"/>
          </a:xfrm>
        </p:grpSpPr>
        <p:sp>
          <p:nvSpPr>
            <p:cNvPr id="268326" name="Text Box 38"/>
            <p:cNvSpPr txBox="1">
              <a:spLocks noChangeArrowheads="1"/>
            </p:cNvSpPr>
            <p:nvPr/>
          </p:nvSpPr>
          <p:spPr bwMode="auto">
            <a:xfrm>
              <a:off x="0" y="0"/>
              <a:ext cx="158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Font typeface="Arial" panose="020B0604020202020204" pitchFamily="34" charset="0"/>
                <a:buNone/>
              </a:pPr>
              <a:r>
                <a:rPr lang="en-US" altLang="zh-CN" sz="2000" b="1" dirty="0">
                  <a:solidFill>
                    <a:srgbClr val="000000"/>
                  </a:solidFill>
                  <a:latin typeface="Times New Roman" panose="02020603050405020304" pitchFamily="18" charset="0"/>
                  <a:ea typeface="黑体" panose="02010609060101010101" pitchFamily="49" charset="-122"/>
                  <a:sym typeface="Symbol" panose="05050102010706020507" pitchFamily="18" charset="2"/>
                </a:rPr>
                <a:t>so</a:t>
              </a:r>
              <a:endParaRPr lang="zh-CN" altLang="zh-CN" sz="2000" b="1" dirty="0">
                <a:solidFill>
                  <a:srgbClr val="000000"/>
                </a:solidFill>
                <a:latin typeface="Times New Roman" panose="02020603050405020304" pitchFamily="18" charset="0"/>
                <a:ea typeface="黑体" panose="02010609060101010101" pitchFamily="49" charset="-122"/>
                <a:sym typeface="Symbol" panose="05050102010706020507" pitchFamily="18" charset="2"/>
              </a:endParaRPr>
            </a:p>
          </p:txBody>
        </p:sp>
        <p:graphicFrame>
          <p:nvGraphicFramePr>
            <p:cNvPr id="268327" name="Object 39"/>
            <p:cNvGraphicFramePr>
              <a:graphicFrameLocks noChangeAspect="1"/>
            </p:cNvGraphicFramePr>
            <p:nvPr/>
          </p:nvGraphicFramePr>
          <p:xfrm>
            <a:off x="544" y="90"/>
            <a:ext cx="1161" cy="239"/>
          </p:xfrm>
          <a:graphic>
            <a:graphicData uri="http://schemas.openxmlformats.org/presentationml/2006/ole">
              <mc:AlternateContent xmlns:mc="http://schemas.openxmlformats.org/markup-compatibility/2006">
                <mc:Choice xmlns:v="urn:schemas-microsoft-com:vml" Requires="v">
                  <p:oleObj spid="_x0000_s275797" name="Equation" r:id="rId22" imgW="1601640" imgH="291960" progId="Equation.DSMT4">
                    <p:embed/>
                  </p:oleObj>
                </mc:Choice>
                <mc:Fallback>
                  <p:oleObj name="Equation" r:id="rId22" imgW="1601640" imgH="29196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4" y="90"/>
                          <a:ext cx="116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68328" name="Text Box 40"/>
          <p:cNvSpPr txBox="1">
            <a:spLocks noChangeArrowheads="1"/>
          </p:cNvSpPr>
          <p:nvPr/>
        </p:nvSpPr>
        <p:spPr bwMode="auto">
          <a:xfrm>
            <a:off x="1992314" y="4797425"/>
            <a:ext cx="20161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b="1" dirty="0">
                <a:solidFill>
                  <a:srgbClr val="000000"/>
                </a:solidFill>
                <a:latin typeface="Times New Roman" panose="02020603050405020304" pitchFamily="18" charset="0"/>
              </a:rPr>
              <a:t>incident wave in medium 1</a:t>
            </a:r>
            <a:r>
              <a:rPr lang="zh-CN" altLang="zh-CN" sz="2000" b="1" dirty="0">
                <a:solidFill>
                  <a:srgbClr val="000000"/>
                </a:solidFill>
                <a:latin typeface="Times New Roman" panose="02020603050405020304" pitchFamily="18" charset="0"/>
              </a:rPr>
              <a:t>：</a:t>
            </a:r>
          </a:p>
        </p:txBody>
      </p:sp>
      <p:graphicFrame>
        <p:nvGraphicFramePr>
          <p:cNvPr id="23593" name="Object 41"/>
          <p:cNvGraphicFramePr>
            <a:graphicFrameLocks noChangeAspect="1"/>
          </p:cNvGraphicFramePr>
          <p:nvPr/>
        </p:nvGraphicFramePr>
        <p:xfrm>
          <a:off x="4465638" y="4706938"/>
          <a:ext cx="5935662" cy="882650"/>
        </p:xfrm>
        <a:graphic>
          <a:graphicData uri="http://schemas.openxmlformats.org/presentationml/2006/ole">
            <mc:AlternateContent xmlns:mc="http://schemas.openxmlformats.org/markup-compatibility/2006">
              <mc:Choice xmlns:v="urn:schemas-microsoft-com:vml" Requires="v">
                <p:oleObj spid="_x0000_s275798" r:id="rId24" imgW="4424040" imgH="710640" progId="Equation.DSMT4">
                  <p:embed/>
                </p:oleObj>
              </mc:Choice>
              <mc:Fallback>
                <p:oleObj r:id="rId24" imgW="4424040" imgH="71064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65638" y="4706938"/>
                        <a:ext cx="593566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8330" name="Text Box 42"/>
          <p:cNvSpPr txBox="1">
            <a:spLocks noChangeArrowheads="1"/>
          </p:cNvSpPr>
          <p:nvPr/>
        </p:nvSpPr>
        <p:spPr bwMode="auto">
          <a:xfrm>
            <a:off x="1992314" y="5661025"/>
            <a:ext cx="22320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b="1" dirty="0">
                <a:solidFill>
                  <a:srgbClr val="000000"/>
                </a:solidFill>
                <a:latin typeface="Times New Roman" panose="02020603050405020304" pitchFamily="18" charset="0"/>
              </a:rPr>
              <a:t>reflected wave in medium 1</a:t>
            </a:r>
            <a:r>
              <a:rPr lang="zh-CN" altLang="zh-CN" sz="2000" b="1" dirty="0">
                <a:solidFill>
                  <a:srgbClr val="000000"/>
                </a:solidFill>
                <a:latin typeface="Times New Roman" panose="02020603050405020304" pitchFamily="18" charset="0"/>
                <a:ea typeface="幼圆" panose="02010509060101010101" pitchFamily="49" charset="-122"/>
              </a:rPr>
              <a:t>：</a:t>
            </a:r>
          </a:p>
        </p:txBody>
      </p:sp>
      <p:graphicFrame>
        <p:nvGraphicFramePr>
          <p:cNvPr id="23595" name="Object 43"/>
          <p:cNvGraphicFramePr>
            <a:graphicFrameLocks noChangeAspect="1"/>
          </p:cNvGraphicFramePr>
          <p:nvPr/>
        </p:nvGraphicFramePr>
        <p:xfrm>
          <a:off x="4511676" y="5589589"/>
          <a:ext cx="5421313" cy="860425"/>
        </p:xfrm>
        <a:graphic>
          <a:graphicData uri="http://schemas.openxmlformats.org/presentationml/2006/ole">
            <mc:AlternateContent xmlns:mc="http://schemas.openxmlformats.org/markup-compatibility/2006">
              <mc:Choice xmlns:v="urn:schemas-microsoft-com:vml" Requires="v">
                <p:oleObj spid="_x0000_s275799" r:id="rId26" imgW="4373280" imgH="710640" progId="Equation.DSMT4">
                  <p:embed/>
                </p:oleObj>
              </mc:Choice>
              <mc:Fallback>
                <p:oleObj r:id="rId26" imgW="4373280" imgH="71064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11676" y="5589589"/>
                        <a:ext cx="542131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44"/>
          <p:cNvGrpSpPr>
            <a:grpSpLocks/>
          </p:cNvGrpSpPr>
          <p:nvPr/>
        </p:nvGrpSpPr>
        <p:grpSpPr bwMode="auto">
          <a:xfrm>
            <a:off x="1631950" y="1989138"/>
            <a:ext cx="5308600" cy="1066800"/>
            <a:chOff x="0" y="0"/>
            <a:chExt cx="3344" cy="672"/>
          </a:xfrm>
        </p:grpSpPr>
        <p:graphicFrame>
          <p:nvGraphicFramePr>
            <p:cNvPr id="268333" name="Object 45"/>
            <p:cNvGraphicFramePr>
              <a:graphicFrameLocks noChangeAspect="1"/>
            </p:cNvGraphicFramePr>
            <p:nvPr/>
          </p:nvGraphicFramePr>
          <p:xfrm>
            <a:off x="439" y="128"/>
            <a:ext cx="1018" cy="336"/>
          </p:xfrm>
          <a:graphic>
            <a:graphicData uri="http://schemas.openxmlformats.org/presentationml/2006/ole">
              <mc:AlternateContent xmlns:mc="http://schemas.openxmlformats.org/markup-compatibility/2006">
                <mc:Choice xmlns:v="urn:schemas-microsoft-com:vml" Requires="v">
                  <p:oleObj spid="_x0000_s275800" r:id="rId28" imgW="1449360" imgH="431640" progId="Equation.DSMT4">
                    <p:embed/>
                  </p:oleObj>
                </mc:Choice>
                <mc:Fallback>
                  <p:oleObj r:id="rId28" imgW="1449360" imgH="43164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 y="128"/>
                          <a:ext cx="101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334" name="Object 46"/>
            <p:cNvGraphicFramePr>
              <a:graphicFrameLocks noChangeAspect="1"/>
            </p:cNvGraphicFramePr>
            <p:nvPr/>
          </p:nvGraphicFramePr>
          <p:xfrm>
            <a:off x="1568" y="0"/>
            <a:ext cx="982" cy="672"/>
          </p:xfrm>
          <a:graphic>
            <a:graphicData uri="http://schemas.openxmlformats.org/presentationml/2006/ole">
              <mc:AlternateContent xmlns:mc="http://schemas.openxmlformats.org/markup-compatibility/2006">
                <mc:Choice xmlns:v="urn:schemas-microsoft-com:vml" Requires="v">
                  <p:oleObj spid="_x0000_s275801" r:id="rId30" imgW="1093320" imgH="812160" progId="Equation.DSMT4">
                    <p:embed/>
                  </p:oleObj>
                </mc:Choice>
                <mc:Fallback>
                  <p:oleObj r:id="rId30" imgW="1093320" imgH="81216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68" y="0"/>
                          <a:ext cx="98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8335" name="Rectangle 47"/>
            <p:cNvSpPr>
              <a:spLocks noChangeArrowheads="1"/>
            </p:cNvSpPr>
            <p:nvPr/>
          </p:nvSpPr>
          <p:spPr bwMode="auto">
            <a:xfrm>
              <a:off x="0" y="166"/>
              <a:ext cx="7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2000" dirty="0">
                  <a:solidFill>
                    <a:srgbClr val="000000"/>
                  </a:solidFill>
                </a:rPr>
                <a:t>then</a:t>
              </a:r>
              <a:endParaRPr lang="zh-CN" altLang="zh-CN" sz="2000" dirty="0">
                <a:solidFill>
                  <a:srgbClr val="000000"/>
                </a:solidFill>
              </a:endParaRPr>
            </a:p>
          </p:txBody>
        </p:sp>
        <p:graphicFrame>
          <p:nvGraphicFramePr>
            <p:cNvPr id="268336" name="Object 48"/>
            <p:cNvGraphicFramePr>
              <a:graphicFrameLocks noChangeAspect="1"/>
            </p:cNvGraphicFramePr>
            <p:nvPr/>
          </p:nvGraphicFramePr>
          <p:xfrm>
            <a:off x="2637" y="226"/>
            <a:ext cx="707" cy="318"/>
          </p:xfrm>
          <a:graphic>
            <a:graphicData uri="http://schemas.openxmlformats.org/presentationml/2006/ole">
              <mc:AlternateContent xmlns:mc="http://schemas.openxmlformats.org/markup-compatibility/2006">
                <mc:Choice xmlns:v="urn:schemas-microsoft-com:vml" Requires="v">
                  <p:oleObj spid="_x0000_s275802" r:id="rId32" imgW="762840" imgH="355320" progId="Equation.DSMT4">
                    <p:embed/>
                  </p:oleObj>
                </mc:Choice>
                <mc:Fallback>
                  <p:oleObj r:id="rId32" imgW="762840" imgH="35532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637" y="226"/>
                          <a:ext cx="70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 name="Group 49"/>
          <p:cNvGrpSpPr>
            <a:grpSpLocks/>
          </p:cNvGrpSpPr>
          <p:nvPr/>
        </p:nvGrpSpPr>
        <p:grpSpPr bwMode="auto">
          <a:xfrm>
            <a:off x="4079875" y="3141663"/>
            <a:ext cx="3460408" cy="1638300"/>
            <a:chOff x="0" y="-192"/>
            <a:chExt cx="1960" cy="1032"/>
          </a:xfrm>
        </p:grpSpPr>
        <p:sp>
          <p:nvSpPr>
            <p:cNvPr id="268338" name="Rectangle 50"/>
            <p:cNvSpPr>
              <a:spLocks noChangeArrowheads="1"/>
            </p:cNvSpPr>
            <p:nvPr/>
          </p:nvSpPr>
          <p:spPr bwMode="auto">
            <a:xfrm>
              <a:off x="423" y="-192"/>
              <a:ext cx="1537" cy="1032"/>
            </a:xfrm>
            <a:prstGeom prst="rect">
              <a:avLst/>
            </a:prstGeom>
            <a:solidFill>
              <a:srgbClr val="CCFFFF"/>
            </a:solidFill>
            <a:ln w="22225">
              <a:solidFill>
                <a:srgbClr val="FF00FF"/>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solidFill>
                    <a:srgbClr val="000000"/>
                  </a:solidFill>
                  <a:latin typeface="Times New Roman" panose="02020603050405020304" pitchFamily="18" charset="0"/>
                  <a:cs typeface="Times New Roman" panose="02020603050405020304" pitchFamily="18" charset="0"/>
                </a:rPr>
                <a:t>on the interface</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the Phase difference  between the incident wave and reflected wave is </a:t>
              </a:r>
              <a:r>
                <a:rPr lang="el-GR" altLang="en-US" sz="2000" dirty="0">
                  <a:solidFill>
                    <a:srgbClr val="000000"/>
                  </a:solidFill>
                  <a:latin typeface="Times New Roman" panose="02020603050405020304" pitchFamily="18" charset="0"/>
                  <a:cs typeface="Times New Roman" panose="02020603050405020304" pitchFamily="18" charset="0"/>
                </a:rPr>
                <a:t>π</a:t>
              </a:r>
            </a:p>
          </p:txBody>
        </p:sp>
        <p:sp>
          <p:nvSpPr>
            <p:cNvPr id="268339" name="Line 51"/>
            <p:cNvSpPr>
              <a:spLocks noChangeShapeType="1"/>
            </p:cNvSpPr>
            <p:nvPr/>
          </p:nvSpPr>
          <p:spPr bwMode="auto">
            <a:xfrm flipH="1">
              <a:off x="0" y="323"/>
              <a:ext cx="408" cy="4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604" name="AutoShape 52"/>
          <p:cNvSpPr>
            <a:spLocks noChangeArrowheads="1"/>
          </p:cNvSpPr>
          <p:nvPr/>
        </p:nvSpPr>
        <p:spPr bwMode="auto">
          <a:xfrm>
            <a:off x="1774826" y="3860800"/>
            <a:ext cx="720725" cy="287338"/>
          </a:xfrm>
          <a:prstGeom prst="rightArrow">
            <a:avLst>
              <a:gd name="adj1" fmla="val 50000"/>
              <a:gd name="adj2" fmla="val 62707"/>
            </a:avLst>
          </a:prstGeom>
          <a:solidFill>
            <a:srgbClr val="FF9900"/>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Tree>
    <p:extLst>
      <p:ext uri="{BB962C8B-B14F-4D97-AF65-F5344CB8AC3E}">
        <p14:creationId xmlns:p14="http://schemas.microsoft.com/office/powerpoint/2010/main" val="2338702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604"/>
                                        </p:tgtEl>
                                        <p:attrNameLst>
                                          <p:attrName>style.visibility</p:attrName>
                                        </p:attrNameLst>
                                      </p:cBhvr>
                                      <p:to>
                                        <p:strVal val="visible"/>
                                      </p:to>
                                    </p:set>
                                    <p:animEffect transition="in" filter="blinds(horizontal)">
                                      <p:cBhvr>
                                        <p:cTn id="18" dur="500"/>
                                        <p:tgtEl>
                                          <p:spTgt spid="236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68328"/>
                                        </p:tgtEl>
                                        <p:attrNameLst>
                                          <p:attrName>style.visibility</p:attrName>
                                        </p:attrNameLst>
                                      </p:cBhvr>
                                      <p:to>
                                        <p:strVal val="visible"/>
                                      </p:to>
                                    </p:set>
                                    <p:animEffect transition="in" filter="blinds(horizontal)">
                                      <p:cBhvr>
                                        <p:cTn id="28" dur="500"/>
                                        <p:tgtEl>
                                          <p:spTgt spid="268328"/>
                                        </p:tgtEl>
                                      </p:cBhvr>
                                    </p:animEffect>
                                  </p:childTnLst>
                                </p:cTn>
                              </p:par>
                              <p:par>
                                <p:cTn id="29" presetID="3" presetClass="entr" presetSubtype="10" fill="hold" nodeType="withEffect">
                                  <p:stCondLst>
                                    <p:cond delay="0"/>
                                  </p:stCondLst>
                                  <p:childTnLst>
                                    <p:set>
                                      <p:cBhvr>
                                        <p:cTn id="30" dur="1" fill="hold">
                                          <p:stCondLst>
                                            <p:cond delay="0"/>
                                          </p:stCondLst>
                                        </p:cTn>
                                        <p:tgtEl>
                                          <p:spTgt spid="23593"/>
                                        </p:tgtEl>
                                        <p:attrNameLst>
                                          <p:attrName>style.visibility</p:attrName>
                                        </p:attrNameLst>
                                      </p:cBhvr>
                                      <p:to>
                                        <p:strVal val="visible"/>
                                      </p:to>
                                    </p:set>
                                    <p:animEffect transition="in" filter="blinds(horizontal)">
                                      <p:cBhvr>
                                        <p:cTn id="31" dur="500"/>
                                        <p:tgtEl>
                                          <p:spTgt spid="2359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8330"/>
                                        </p:tgtEl>
                                        <p:attrNameLst>
                                          <p:attrName>style.visibility</p:attrName>
                                        </p:attrNameLst>
                                      </p:cBhvr>
                                      <p:to>
                                        <p:strVal val="visible"/>
                                      </p:to>
                                    </p:set>
                                    <p:animEffect transition="in" filter="blinds(horizontal)">
                                      <p:cBhvr>
                                        <p:cTn id="34" dur="500"/>
                                        <p:tgtEl>
                                          <p:spTgt spid="268330"/>
                                        </p:tgtEl>
                                      </p:cBhvr>
                                    </p:animEffect>
                                  </p:childTnLst>
                                </p:cTn>
                              </p:par>
                              <p:par>
                                <p:cTn id="35" presetID="3" presetClass="entr" presetSubtype="10" fill="hold" nodeType="withEffect">
                                  <p:stCondLst>
                                    <p:cond delay="0"/>
                                  </p:stCondLst>
                                  <p:childTnLst>
                                    <p:set>
                                      <p:cBhvr>
                                        <p:cTn id="36" dur="1" fill="hold">
                                          <p:stCondLst>
                                            <p:cond delay="0"/>
                                          </p:stCondLst>
                                        </p:cTn>
                                        <p:tgtEl>
                                          <p:spTgt spid="23595"/>
                                        </p:tgtEl>
                                        <p:attrNameLst>
                                          <p:attrName>style.visibility</p:attrName>
                                        </p:attrNameLst>
                                      </p:cBhvr>
                                      <p:to>
                                        <p:strVal val="visible"/>
                                      </p:to>
                                    </p:set>
                                    <p:animEffect transition="in" filter="blinds(horizontal)">
                                      <p:cBhvr>
                                        <p:cTn id="37" dur="500"/>
                                        <p:tgtEl>
                                          <p:spTgt spid="23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28" grpId="0" autoUpdateAnimBg="0"/>
      <p:bldP spid="268330" grpId="0" autoUpdateAnimBg="0"/>
      <p:bldP spid="2360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063ECF42-8016-4EA4-887D-453FCF310087}" type="slidenum">
              <a:rPr lang="zh-CN" altLang="zh-CN" sz="1400">
                <a:solidFill>
                  <a:srgbClr val="000000"/>
                </a:solidFill>
              </a:rPr>
              <a:pPr algn="r">
                <a:buFont typeface="Arial" panose="020B0604020202020204" pitchFamily="34" charset="0"/>
                <a:buNone/>
              </a:pPr>
              <a:t>79</a:t>
            </a:fld>
            <a:endParaRPr lang="zh-CN" altLang="zh-CN" sz="1400">
              <a:solidFill>
                <a:srgbClr val="000000"/>
              </a:solidFill>
            </a:endParaRPr>
          </a:p>
        </p:txBody>
      </p:sp>
      <p:graphicFrame>
        <p:nvGraphicFramePr>
          <p:cNvPr id="2" name="Object 3"/>
          <p:cNvGraphicFramePr>
            <a:graphicFrameLocks noChangeAspect="1"/>
          </p:cNvGraphicFramePr>
          <p:nvPr/>
        </p:nvGraphicFramePr>
        <p:xfrm>
          <a:off x="2351089" y="908051"/>
          <a:ext cx="5589587" cy="1292225"/>
        </p:xfrm>
        <a:graphic>
          <a:graphicData uri="http://schemas.openxmlformats.org/presentationml/2006/ole">
            <mc:AlternateContent xmlns:mc="http://schemas.openxmlformats.org/markup-compatibility/2006">
              <mc:Choice xmlns:v="urn:schemas-microsoft-com:vml" Requires="v">
                <p:oleObj spid="_x0000_s276524" r:id="rId3" imgW="5034240" imgH="1167480" progId="Equation.DSMT4">
                  <p:embed/>
                </p:oleObj>
              </mc:Choice>
              <mc:Fallback>
                <p:oleObj r:id="rId3" imgW="5034240" imgH="116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908051"/>
                        <a:ext cx="558958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9" name="Rectangle 3"/>
          <p:cNvSpPr>
            <a:spLocks noChangeArrowheads="1"/>
          </p:cNvSpPr>
          <p:nvPr/>
        </p:nvSpPr>
        <p:spPr bwMode="auto">
          <a:xfrm>
            <a:off x="1631951" y="404754"/>
            <a:ext cx="63087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zh-CN" b="1" dirty="0">
                <a:solidFill>
                  <a:srgbClr val="0000CC"/>
                </a:solidFill>
                <a:latin typeface="Times New Roman" panose="02020603050405020304" pitchFamily="18" charset="0"/>
                <a:ea typeface="幼圆" panose="02010509060101010101" pitchFamily="49" charset="-122"/>
              </a:rPr>
              <a:t> </a:t>
            </a:r>
            <a:r>
              <a:rPr lang="en-US" altLang="zh-CN" sz="2000" b="1" dirty="0">
                <a:solidFill>
                  <a:srgbClr val="0000CC"/>
                </a:solidFill>
                <a:latin typeface="Times New Roman" panose="02020603050405020304" pitchFamily="18" charset="0"/>
                <a:ea typeface="幼圆" panose="02010509060101010101" pitchFamily="49" charset="-122"/>
              </a:rPr>
              <a:t>the electromagnetic field of total field in </a:t>
            </a:r>
            <a:r>
              <a:rPr lang="en-US" altLang="zh-CN" sz="2000" b="1" dirty="0" err="1">
                <a:solidFill>
                  <a:srgbClr val="0000CC"/>
                </a:solidFill>
                <a:latin typeface="Times New Roman" panose="02020603050405020304" pitchFamily="18" charset="0"/>
                <a:ea typeface="幼圆" panose="02010509060101010101" pitchFamily="49" charset="-122"/>
              </a:rPr>
              <a:t>miduim</a:t>
            </a:r>
            <a:r>
              <a:rPr lang="en-US" altLang="zh-CN" sz="2000" b="1" dirty="0">
                <a:solidFill>
                  <a:srgbClr val="0000CC"/>
                </a:solidFill>
                <a:latin typeface="Times New Roman" panose="02020603050405020304" pitchFamily="18" charset="0"/>
                <a:ea typeface="幼圆" panose="02010509060101010101" pitchFamily="49" charset="-122"/>
              </a:rPr>
              <a:t> 1</a:t>
            </a:r>
            <a:endParaRPr lang="zh-CN" altLang="zh-CN" sz="2000" b="1" dirty="0">
              <a:solidFill>
                <a:srgbClr val="0000CC"/>
              </a:solidFill>
              <a:latin typeface="Times New Roman" panose="02020603050405020304" pitchFamily="18" charset="0"/>
            </a:endParaRPr>
          </a:p>
        </p:txBody>
      </p:sp>
      <p:graphicFrame>
        <p:nvGraphicFramePr>
          <p:cNvPr id="24580" name="Object 5"/>
          <p:cNvGraphicFramePr>
            <a:graphicFrameLocks noChangeAspect="1"/>
          </p:cNvGraphicFramePr>
          <p:nvPr/>
        </p:nvGraphicFramePr>
        <p:xfrm>
          <a:off x="2279651" y="2457450"/>
          <a:ext cx="6048375" cy="1270000"/>
        </p:xfrm>
        <a:graphic>
          <a:graphicData uri="http://schemas.openxmlformats.org/presentationml/2006/ole">
            <mc:AlternateContent xmlns:mc="http://schemas.openxmlformats.org/markup-compatibility/2006">
              <mc:Choice xmlns:v="urn:schemas-microsoft-com:vml" Requires="v">
                <p:oleObj spid="_x0000_s276525" r:id="rId5" imgW="5491800" imgH="1167480" progId="Equation.DSMT4">
                  <p:embed/>
                </p:oleObj>
              </mc:Choice>
              <mc:Fallback>
                <p:oleObj r:id="rId5" imgW="5491800" imgH="116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1" y="2457450"/>
                        <a:ext cx="604837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Rectangle 5"/>
          <p:cNvSpPr>
            <a:spLocks noChangeArrowheads="1"/>
          </p:cNvSpPr>
          <p:nvPr/>
        </p:nvSpPr>
        <p:spPr bwMode="auto">
          <a:xfrm>
            <a:off x="1758951" y="2036763"/>
            <a:ext cx="3186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dirty="0">
                <a:solidFill>
                  <a:srgbClr val="0000CC"/>
                </a:solidFill>
                <a:latin typeface="Times New Roman" panose="02020603050405020304" pitchFamily="18" charset="0"/>
              </a:rPr>
              <a:t>Instantaneous value  form</a:t>
            </a:r>
            <a:endParaRPr lang="zh-CN" altLang="zh-CN" sz="2000" b="1" dirty="0">
              <a:solidFill>
                <a:srgbClr val="0000CC"/>
              </a:solidFill>
              <a:latin typeface="Times New Roman" panose="02020603050405020304" pitchFamily="18" charset="0"/>
            </a:endParaRPr>
          </a:p>
        </p:txBody>
      </p:sp>
      <p:sp>
        <p:nvSpPr>
          <p:cNvPr id="24582" name="Text Box 6"/>
          <p:cNvSpPr txBox="1">
            <a:spLocks noChangeArrowheads="1"/>
          </p:cNvSpPr>
          <p:nvPr/>
        </p:nvSpPr>
        <p:spPr bwMode="auto">
          <a:xfrm>
            <a:off x="2971800" y="6092826"/>
            <a:ext cx="269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latin typeface="Times New Roman" panose="02020603050405020304" pitchFamily="18" charset="0"/>
              </a:rPr>
              <a:t>electric field intensity</a:t>
            </a:r>
            <a:endParaRPr lang="zh-CN" altLang="zh-CN" sz="2000">
              <a:solidFill>
                <a:srgbClr val="000000"/>
              </a:solidFill>
              <a:latin typeface="Times New Roman" panose="02020603050405020304" pitchFamily="18" charset="0"/>
            </a:endParaRPr>
          </a:p>
        </p:txBody>
      </p:sp>
      <p:sp>
        <p:nvSpPr>
          <p:cNvPr id="24583" name="Text Box 7"/>
          <p:cNvSpPr txBox="1">
            <a:spLocks noChangeArrowheads="1"/>
          </p:cNvSpPr>
          <p:nvPr/>
        </p:nvSpPr>
        <p:spPr bwMode="auto">
          <a:xfrm>
            <a:off x="6403976" y="6127751"/>
            <a:ext cx="2932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00"/>
                </a:solidFill>
                <a:latin typeface="Times New Roman" panose="02020603050405020304" pitchFamily="18" charset="0"/>
              </a:rPr>
              <a:t>magnetic field intensity</a:t>
            </a:r>
            <a:endParaRPr lang="zh-CN" altLang="zh-CN" sz="2000">
              <a:solidFill>
                <a:srgbClr val="000000"/>
              </a:solidFill>
              <a:latin typeface="Times New Roman" panose="02020603050405020304" pitchFamily="18" charset="0"/>
            </a:endParaRPr>
          </a:p>
        </p:txBody>
      </p:sp>
      <p:sp>
        <p:nvSpPr>
          <p:cNvPr id="24584" name="Text Box 8"/>
          <p:cNvSpPr txBox="1">
            <a:spLocks noChangeArrowheads="1"/>
          </p:cNvSpPr>
          <p:nvPr/>
        </p:nvSpPr>
        <p:spPr bwMode="auto">
          <a:xfrm>
            <a:off x="1524000" y="3822701"/>
            <a:ext cx="1493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rPr>
              <a:t>incident wave</a:t>
            </a:r>
            <a:endParaRPr lang="zh-CN" altLang="zh-CN" sz="2000">
              <a:solidFill>
                <a:srgbClr val="000000"/>
              </a:solidFill>
            </a:endParaRPr>
          </a:p>
        </p:txBody>
      </p:sp>
      <p:sp>
        <p:nvSpPr>
          <p:cNvPr id="24585" name="Text Box 9"/>
          <p:cNvSpPr txBox="1">
            <a:spLocks noChangeArrowheads="1"/>
          </p:cNvSpPr>
          <p:nvPr/>
        </p:nvSpPr>
        <p:spPr bwMode="auto">
          <a:xfrm>
            <a:off x="1524000" y="4686301"/>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00"/>
                </a:solidFill>
                <a:latin typeface="Times New Roman" panose="02020603050405020304" pitchFamily="18" charset="0"/>
                <a:ea typeface="幼圆" panose="02010509060101010101" pitchFamily="49" charset="-122"/>
              </a:rPr>
              <a:t>total wave</a:t>
            </a:r>
          </a:p>
        </p:txBody>
      </p:sp>
      <p:sp>
        <p:nvSpPr>
          <p:cNvPr id="24586" name="Text Box 10"/>
          <p:cNvSpPr txBox="1">
            <a:spLocks noChangeArrowheads="1"/>
          </p:cNvSpPr>
          <p:nvPr/>
        </p:nvSpPr>
        <p:spPr bwMode="auto">
          <a:xfrm>
            <a:off x="1524000" y="5464176"/>
            <a:ext cx="1474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rPr>
              <a:t>reflected wave </a:t>
            </a:r>
            <a:endParaRPr lang="zh-CN" altLang="zh-CN" sz="2000">
              <a:solidFill>
                <a:srgbClr val="000000"/>
              </a:solidFill>
            </a:endParaRPr>
          </a:p>
        </p:txBody>
      </p:sp>
      <p:grpSp>
        <p:nvGrpSpPr>
          <p:cNvPr id="4" name="Group 11"/>
          <p:cNvGrpSpPr>
            <a:grpSpLocks/>
          </p:cNvGrpSpPr>
          <p:nvPr/>
        </p:nvGrpSpPr>
        <p:grpSpPr bwMode="auto">
          <a:xfrm>
            <a:off x="2989264" y="3933825"/>
            <a:ext cx="6562725" cy="2101850"/>
            <a:chOff x="0" y="0"/>
            <a:chExt cx="4234" cy="2076"/>
          </a:xfrm>
        </p:grpSpPr>
        <p:pic>
          <p:nvPicPr>
            <p:cNvPr id="269325" name="Picture 12" descr="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074" cy="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326" name="Picture 13" descr="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0" y="0"/>
              <a:ext cx="2074" cy="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327" name="Line 14"/>
            <p:cNvSpPr>
              <a:spLocks noChangeShapeType="1"/>
            </p:cNvSpPr>
            <p:nvPr/>
          </p:nvSpPr>
          <p:spPr bwMode="auto">
            <a:xfrm>
              <a:off x="326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28" name="Line 15"/>
            <p:cNvSpPr>
              <a:spLocks noChangeShapeType="1"/>
            </p:cNvSpPr>
            <p:nvPr/>
          </p:nvSpPr>
          <p:spPr bwMode="auto">
            <a:xfrm>
              <a:off x="272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29" name="Line 16"/>
            <p:cNvSpPr>
              <a:spLocks noChangeShapeType="1"/>
            </p:cNvSpPr>
            <p:nvPr/>
          </p:nvSpPr>
          <p:spPr bwMode="auto">
            <a:xfrm>
              <a:off x="1248"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0" name="Line 17"/>
            <p:cNvSpPr>
              <a:spLocks noChangeShapeType="1"/>
            </p:cNvSpPr>
            <p:nvPr/>
          </p:nvSpPr>
          <p:spPr bwMode="auto">
            <a:xfrm>
              <a:off x="3552"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1" name="Line 18"/>
            <p:cNvSpPr>
              <a:spLocks noChangeShapeType="1"/>
            </p:cNvSpPr>
            <p:nvPr/>
          </p:nvSpPr>
          <p:spPr bwMode="auto">
            <a:xfrm>
              <a:off x="3000"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2" name="Line 19"/>
            <p:cNvSpPr>
              <a:spLocks noChangeShapeType="1"/>
            </p:cNvSpPr>
            <p:nvPr/>
          </p:nvSpPr>
          <p:spPr bwMode="auto">
            <a:xfrm>
              <a:off x="2436"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3" name="Line 20"/>
            <p:cNvSpPr>
              <a:spLocks noChangeShapeType="1"/>
            </p:cNvSpPr>
            <p:nvPr/>
          </p:nvSpPr>
          <p:spPr bwMode="auto">
            <a:xfrm>
              <a:off x="152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4" name="Line 21"/>
            <p:cNvSpPr>
              <a:spLocks noChangeShapeType="1"/>
            </p:cNvSpPr>
            <p:nvPr/>
          </p:nvSpPr>
          <p:spPr bwMode="auto">
            <a:xfrm>
              <a:off x="972"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5" name="Line 22"/>
            <p:cNvSpPr>
              <a:spLocks noChangeShapeType="1"/>
            </p:cNvSpPr>
            <p:nvPr/>
          </p:nvSpPr>
          <p:spPr bwMode="auto">
            <a:xfrm>
              <a:off x="696"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6" name="Line 23"/>
            <p:cNvSpPr>
              <a:spLocks noChangeShapeType="1"/>
            </p:cNvSpPr>
            <p:nvPr/>
          </p:nvSpPr>
          <p:spPr bwMode="auto">
            <a:xfrm>
              <a:off x="420"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7" name="Line 24"/>
            <p:cNvSpPr>
              <a:spLocks noChangeShapeType="1"/>
            </p:cNvSpPr>
            <p:nvPr/>
          </p:nvSpPr>
          <p:spPr bwMode="auto">
            <a:xfrm>
              <a:off x="14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8" name="Line 25"/>
            <p:cNvSpPr>
              <a:spLocks noChangeShapeType="1"/>
            </p:cNvSpPr>
            <p:nvPr/>
          </p:nvSpPr>
          <p:spPr bwMode="auto">
            <a:xfrm>
              <a:off x="3696"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39" name="Line 26"/>
            <p:cNvSpPr>
              <a:spLocks noChangeShapeType="1"/>
            </p:cNvSpPr>
            <p:nvPr/>
          </p:nvSpPr>
          <p:spPr bwMode="auto">
            <a:xfrm>
              <a:off x="3408" y="12"/>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0" name="Line 27"/>
            <p:cNvSpPr>
              <a:spLocks noChangeShapeType="1"/>
            </p:cNvSpPr>
            <p:nvPr/>
          </p:nvSpPr>
          <p:spPr bwMode="auto">
            <a:xfrm>
              <a:off x="3132"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1" name="Line 28"/>
            <p:cNvSpPr>
              <a:spLocks noChangeShapeType="1"/>
            </p:cNvSpPr>
            <p:nvPr/>
          </p:nvSpPr>
          <p:spPr bwMode="auto">
            <a:xfrm>
              <a:off x="2868"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2" name="Line 29"/>
            <p:cNvSpPr>
              <a:spLocks noChangeShapeType="1"/>
            </p:cNvSpPr>
            <p:nvPr/>
          </p:nvSpPr>
          <p:spPr bwMode="auto">
            <a:xfrm>
              <a:off x="2580"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3" name="Line 30"/>
            <p:cNvSpPr>
              <a:spLocks noChangeShapeType="1"/>
            </p:cNvSpPr>
            <p:nvPr/>
          </p:nvSpPr>
          <p:spPr bwMode="auto">
            <a:xfrm>
              <a:off x="2304"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4" name="Line 31"/>
            <p:cNvSpPr>
              <a:spLocks noChangeShapeType="1"/>
            </p:cNvSpPr>
            <p:nvPr/>
          </p:nvSpPr>
          <p:spPr bwMode="auto">
            <a:xfrm>
              <a:off x="1392"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5" name="Line 32"/>
            <p:cNvSpPr>
              <a:spLocks noChangeShapeType="1"/>
            </p:cNvSpPr>
            <p:nvPr/>
          </p:nvSpPr>
          <p:spPr bwMode="auto">
            <a:xfrm>
              <a:off x="1116"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6" name="Line 33"/>
            <p:cNvSpPr>
              <a:spLocks noChangeShapeType="1"/>
            </p:cNvSpPr>
            <p:nvPr/>
          </p:nvSpPr>
          <p:spPr bwMode="auto">
            <a:xfrm>
              <a:off x="840"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7" name="Line 34"/>
            <p:cNvSpPr>
              <a:spLocks noChangeShapeType="1"/>
            </p:cNvSpPr>
            <p:nvPr/>
          </p:nvSpPr>
          <p:spPr bwMode="auto">
            <a:xfrm>
              <a:off x="564"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348" name="Line 35"/>
            <p:cNvSpPr>
              <a:spLocks noChangeShapeType="1"/>
            </p:cNvSpPr>
            <p:nvPr/>
          </p:nvSpPr>
          <p:spPr bwMode="auto">
            <a:xfrm>
              <a:off x="288"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612" name="Text Box 36"/>
          <p:cNvSpPr txBox="1">
            <a:spLocks noChangeArrowheads="1"/>
          </p:cNvSpPr>
          <p:nvPr/>
        </p:nvSpPr>
        <p:spPr bwMode="auto">
          <a:xfrm>
            <a:off x="8328026" y="1985962"/>
            <a:ext cx="3709949" cy="15388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dirty="0">
                <a:solidFill>
                  <a:srgbClr val="000000"/>
                </a:solidFill>
              </a:rPr>
              <a:t>the relationship of the total fields</a:t>
            </a:r>
            <a:r>
              <a:rPr lang="zh-CN" altLang="en-US" sz="2000" dirty="0">
                <a:solidFill>
                  <a:srgbClr val="000000"/>
                </a:solidFill>
              </a:rPr>
              <a:t>：</a:t>
            </a:r>
          </a:p>
          <a:p>
            <a:pPr>
              <a:spcBef>
                <a:spcPct val="50000"/>
              </a:spcBef>
              <a:buFont typeface="Wingdings" panose="05000000000000000000" pitchFamily="2" charset="2"/>
              <a:buChar char="ü"/>
            </a:pPr>
            <a:r>
              <a:rPr lang="en-US" altLang="zh-CN" sz="2000" dirty="0">
                <a:solidFill>
                  <a:srgbClr val="000000"/>
                </a:solidFill>
              </a:rPr>
              <a:t>time phase difference is</a:t>
            </a:r>
            <a:r>
              <a:rPr lang="el-GR" altLang="en-US" sz="2000" dirty="0">
                <a:solidFill>
                  <a:srgbClr val="000000"/>
                </a:solidFill>
                <a:latin typeface="楷体_GB2312" pitchFamily="49" charset="-122"/>
              </a:rPr>
              <a:t>π</a:t>
            </a:r>
            <a:r>
              <a:rPr lang="en-US" altLang="zh-CN" sz="2000" dirty="0">
                <a:solidFill>
                  <a:srgbClr val="000000"/>
                </a:solidFill>
                <a:latin typeface="楷体_GB2312" pitchFamily="49" charset="-122"/>
              </a:rPr>
              <a:t>/2</a:t>
            </a:r>
            <a:r>
              <a:rPr lang="en-US" altLang="zh-CN" sz="2000" dirty="0">
                <a:solidFill>
                  <a:srgbClr val="000000"/>
                </a:solidFill>
              </a:rPr>
              <a:t> </a:t>
            </a:r>
          </a:p>
          <a:p>
            <a:pPr>
              <a:spcBef>
                <a:spcPct val="50000"/>
              </a:spcBef>
              <a:buFont typeface="Wingdings" panose="05000000000000000000" pitchFamily="2" charset="2"/>
              <a:buChar char="ü"/>
            </a:pPr>
            <a:r>
              <a:rPr lang="en-US" altLang="zh-CN" sz="2000" dirty="0">
                <a:solidFill>
                  <a:srgbClr val="000000"/>
                </a:solidFill>
              </a:rPr>
              <a:t>space length difference is </a:t>
            </a:r>
            <a:r>
              <a:rPr lang="el-GR" altLang="en-US" sz="2000" i="1" dirty="0">
                <a:solidFill>
                  <a:srgbClr val="000000"/>
                </a:solidFill>
                <a:latin typeface="楷体_GB2312" pitchFamily="49" charset="-122"/>
              </a:rPr>
              <a:t>λ</a:t>
            </a:r>
            <a:r>
              <a:rPr lang="en-US" altLang="zh-CN" sz="2000" dirty="0">
                <a:solidFill>
                  <a:srgbClr val="000000"/>
                </a:solidFill>
                <a:latin typeface="楷体_GB2312" pitchFamily="49" charset="-122"/>
              </a:rPr>
              <a:t>/4</a:t>
            </a:r>
          </a:p>
        </p:txBody>
      </p:sp>
    </p:spTree>
    <p:extLst>
      <p:ext uri="{BB962C8B-B14F-4D97-AF65-F5344CB8AC3E}">
        <p14:creationId xmlns:p14="http://schemas.microsoft.com/office/powerpoint/2010/main" val="718903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wipe(up)">
                                      <p:cBhvr>
                                        <p:cTn id="7" dur="2000"/>
                                        <p:tgtEl>
                                          <p:spTgt spid="24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wipe(up)">
                                      <p:cBhvr>
                                        <p:cTn id="17" dur="500"/>
                                        <p:tgtEl>
                                          <p:spTgt spid="24581"/>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24580"/>
                                        </p:tgtEl>
                                        <p:attrNameLst>
                                          <p:attrName>style.visibility</p:attrName>
                                        </p:attrNameLst>
                                      </p:cBhvr>
                                      <p:to>
                                        <p:strVal val="visible"/>
                                      </p:to>
                                    </p:set>
                                    <p:animEffect transition="in" filter="wipe(up)">
                                      <p:cBhvr>
                                        <p:cTn id="21" dur="1000"/>
                                        <p:tgtEl>
                                          <p:spTgt spid="2458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4612"/>
                                        </p:tgtEl>
                                        <p:attrNameLst>
                                          <p:attrName>style.visibility</p:attrName>
                                        </p:attrNameLst>
                                      </p:cBhvr>
                                      <p:to>
                                        <p:strVal val="visible"/>
                                      </p:to>
                                    </p:set>
                                    <p:animEffect transition="in" filter="blinds(horizontal)">
                                      <p:cBhvr>
                                        <p:cTn id="26" dur="500"/>
                                        <p:tgtEl>
                                          <p:spTgt spid="246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4582"/>
                                        </p:tgtEl>
                                        <p:attrNameLst>
                                          <p:attrName>style.visibility</p:attrName>
                                        </p:attrNameLst>
                                      </p:cBhvr>
                                      <p:to>
                                        <p:strVal val="visible"/>
                                      </p:to>
                                    </p:set>
                                    <p:animEffect transition="in" filter="blinds(horizontal)">
                                      <p:cBhvr>
                                        <p:cTn id="36" dur="500"/>
                                        <p:tgtEl>
                                          <p:spTgt spid="2458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4583"/>
                                        </p:tgtEl>
                                        <p:attrNameLst>
                                          <p:attrName>style.visibility</p:attrName>
                                        </p:attrNameLst>
                                      </p:cBhvr>
                                      <p:to>
                                        <p:strVal val="visible"/>
                                      </p:to>
                                    </p:set>
                                    <p:animEffect transition="in" filter="blinds(horizontal)">
                                      <p:cBhvr>
                                        <p:cTn id="39" dur="500"/>
                                        <p:tgtEl>
                                          <p:spTgt spid="2458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4584"/>
                                        </p:tgtEl>
                                        <p:attrNameLst>
                                          <p:attrName>style.visibility</p:attrName>
                                        </p:attrNameLst>
                                      </p:cBhvr>
                                      <p:to>
                                        <p:strVal val="visible"/>
                                      </p:to>
                                    </p:set>
                                    <p:animEffect transition="in" filter="blinds(horizontal)">
                                      <p:cBhvr>
                                        <p:cTn id="42" dur="500"/>
                                        <p:tgtEl>
                                          <p:spTgt spid="2458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585"/>
                                        </p:tgtEl>
                                        <p:attrNameLst>
                                          <p:attrName>style.visibility</p:attrName>
                                        </p:attrNameLst>
                                      </p:cBhvr>
                                      <p:to>
                                        <p:strVal val="visible"/>
                                      </p:to>
                                    </p:set>
                                    <p:animEffect transition="in" filter="blinds(horizontal)">
                                      <p:cBhvr>
                                        <p:cTn id="45" dur="500"/>
                                        <p:tgtEl>
                                          <p:spTgt spid="2458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4586"/>
                                        </p:tgtEl>
                                        <p:attrNameLst>
                                          <p:attrName>style.visibility</p:attrName>
                                        </p:attrNameLst>
                                      </p:cBhvr>
                                      <p:to>
                                        <p:strVal val="visible"/>
                                      </p:to>
                                    </p:set>
                                    <p:animEffect transition="in" filter="blinds(horizontal)">
                                      <p:cBhvr>
                                        <p:cTn id="48" dur="5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1" grpId="0" autoUpdateAnimBg="0"/>
      <p:bldP spid="24582" grpId="0" autoUpdateAnimBg="0"/>
      <p:bldP spid="24583" grpId="0" autoUpdateAnimBg="0"/>
      <p:bldP spid="24584" grpId="0" autoUpdateAnimBg="0"/>
      <p:bldP spid="24585" grpId="0" autoUpdateAnimBg="0"/>
      <p:bldP spid="24586" grpId="0" autoUpdateAnimBg="0"/>
      <p:bldP spid="2461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4691" name="Object 2"/>
          <p:cNvGraphicFramePr>
            <a:graphicFrameLocks noGrp="1" noChangeAspect="1"/>
          </p:cNvGraphicFramePr>
          <p:nvPr>
            <p:ph idx="4294967295"/>
          </p:nvPr>
        </p:nvGraphicFramePr>
        <p:xfrm>
          <a:off x="2063751" y="2781300"/>
          <a:ext cx="1184275" cy="407988"/>
        </p:xfrm>
        <a:graphic>
          <a:graphicData uri="http://schemas.openxmlformats.org/presentationml/2006/ole">
            <mc:AlternateContent xmlns:mc="http://schemas.openxmlformats.org/markup-compatibility/2006">
              <mc:Choice xmlns:v="urn:schemas-microsoft-com:vml" Requires="v">
                <p:oleObj spid="_x0000_s209038" name="Equation" r:id="rId3" imgW="737280" imgH="279360" progId="Equation.DSMT4">
                  <p:embed/>
                </p:oleObj>
              </mc:Choice>
              <mc:Fallback>
                <p:oleObj name="Equation" r:id="rId3" imgW="737280" imgH="2793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781300"/>
                        <a:ext cx="118427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49" name="灯片编号占位符 2"/>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440DC519-FBCC-45D0-88D4-EB2BD9EE2E77}" type="slidenum">
              <a:rPr lang="en-US" altLang="zh-CN" sz="1400">
                <a:solidFill>
                  <a:srgbClr val="000000"/>
                </a:solidFill>
              </a:rPr>
              <a:pPr algn="r"/>
              <a:t>8</a:t>
            </a:fld>
            <a:endParaRPr lang="en-US" altLang="zh-CN" sz="1400">
              <a:solidFill>
                <a:srgbClr val="000000"/>
              </a:solidFill>
            </a:endParaRPr>
          </a:p>
        </p:txBody>
      </p:sp>
      <p:sp>
        <p:nvSpPr>
          <p:cNvPr id="152580" name="Text Box 2"/>
          <p:cNvSpPr txBox="1">
            <a:spLocks noChangeArrowheads="1"/>
          </p:cNvSpPr>
          <p:nvPr/>
        </p:nvSpPr>
        <p:spPr bwMode="auto">
          <a:xfrm>
            <a:off x="1919289" y="1916113"/>
            <a:ext cx="8497887" cy="4197350"/>
          </a:xfrm>
          <a:prstGeom prst="rect">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sz="2400" b="1">
              <a:solidFill>
                <a:srgbClr val="000000"/>
              </a:solidFill>
              <a:effectLst>
                <a:outerShdw blurRad="38100" dist="38100" dir="2700000" algn="tl">
                  <a:srgbClr val="C0C0C0"/>
                </a:outerShdw>
              </a:effectLst>
              <a:latin typeface="楷体_GB2312" pitchFamily="49" charset="-122"/>
              <a:ea typeface="楷体_GB2312" pitchFamily="49" charset="-122"/>
            </a:endParaRPr>
          </a:p>
          <a:p>
            <a:pPr>
              <a:spcBef>
                <a:spcPct val="50000"/>
              </a:spcBef>
            </a:pPr>
            <a:r>
              <a:rPr lang="en-US" altLang="zh-CN" sz="2400" b="1">
                <a:solidFill>
                  <a:srgbClr val="000000"/>
                </a:solidFill>
                <a:latin typeface="楷体_GB2312" pitchFamily="49" charset="-122"/>
                <a:ea typeface="楷体_GB2312" pitchFamily="49" charset="-122"/>
              </a:rPr>
              <a:t>                </a:t>
            </a:r>
            <a:endParaRPr lang="en-US" altLang="zh-CN" sz="2400">
              <a:solidFill>
                <a:srgbClr val="000000"/>
              </a:solidFill>
              <a:latin typeface="Times New Roman" panose="02020603050405020304" pitchFamily="18" charset="0"/>
              <a:ea typeface="楷体_GB2312" pitchFamily="49" charset="-122"/>
            </a:endParaRPr>
          </a:p>
          <a:p>
            <a:pPr>
              <a:spcBef>
                <a:spcPct val="50000"/>
              </a:spcBef>
            </a:pPr>
            <a:endParaRPr lang="en-US" altLang="zh-CN" sz="2400">
              <a:solidFill>
                <a:srgbClr val="000000"/>
              </a:solidFill>
              <a:latin typeface="Times New Roman" panose="02020603050405020304" pitchFamily="18" charset="0"/>
              <a:ea typeface="楷体_GB2312" pitchFamily="49" charset="-122"/>
            </a:endParaRPr>
          </a:p>
          <a:p>
            <a:pPr>
              <a:spcBef>
                <a:spcPct val="50000"/>
              </a:spcBef>
            </a:pPr>
            <a:endParaRPr lang="en-US" altLang="zh-CN" sz="2400">
              <a:solidFill>
                <a:srgbClr val="000000"/>
              </a:solidFill>
              <a:latin typeface="Times New Roman" panose="02020603050405020304" pitchFamily="18" charset="0"/>
              <a:ea typeface="楷体_GB2312" pitchFamily="49" charset="-122"/>
            </a:endParaRPr>
          </a:p>
          <a:p>
            <a:pPr>
              <a:spcBef>
                <a:spcPct val="50000"/>
              </a:spcBef>
            </a:pPr>
            <a:r>
              <a:rPr kumimoji="1" lang="en-US" altLang="zh-CN" sz="2400" b="1">
                <a:solidFill>
                  <a:srgbClr val="000000"/>
                </a:solidFill>
                <a:latin typeface="Times New Roman" panose="02020603050405020304" pitchFamily="18" charset="0"/>
                <a:ea typeface="楷体_GB2312" pitchFamily="49" charset="-122"/>
              </a:rPr>
              <a:t>    Uniform plane wave is transverse </a:t>
            </a:r>
          </a:p>
          <a:p>
            <a:pPr>
              <a:spcBef>
                <a:spcPct val="50000"/>
              </a:spcBef>
            </a:pPr>
            <a:r>
              <a:rPr kumimoji="1" lang="en-US" altLang="zh-CN" sz="2400" b="1">
                <a:solidFill>
                  <a:srgbClr val="000000"/>
                </a:solidFill>
                <a:latin typeface="Times New Roman" panose="02020603050405020304" pitchFamily="18" charset="0"/>
                <a:ea typeface="楷体_GB2312" pitchFamily="49" charset="-122"/>
              </a:rPr>
              <a:t>electromagnetic waves</a:t>
            </a:r>
            <a:r>
              <a:rPr kumimoji="1" lang="zh-CN" altLang="en-US" sz="2400" b="1">
                <a:solidFill>
                  <a:srgbClr val="000000"/>
                </a:solidFill>
                <a:latin typeface="Times New Roman" panose="02020603050405020304" pitchFamily="18" charset="0"/>
                <a:ea typeface="楷体_GB2312" pitchFamily="49" charset="-122"/>
              </a:rPr>
              <a:t>（</a:t>
            </a:r>
            <a:r>
              <a:rPr kumimoji="1" lang="en-US" altLang="zh-CN" sz="2400" b="1">
                <a:solidFill>
                  <a:srgbClr val="000000"/>
                </a:solidFill>
                <a:latin typeface="Times New Roman" panose="02020603050405020304" pitchFamily="18" charset="0"/>
                <a:ea typeface="楷体_GB2312" pitchFamily="49" charset="-122"/>
              </a:rPr>
              <a:t>TEM</a:t>
            </a:r>
            <a:r>
              <a:rPr kumimoji="1" lang="zh-CN" altLang="en-US" sz="2400" b="1">
                <a:solidFill>
                  <a:srgbClr val="000000"/>
                </a:solidFill>
                <a:latin typeface="Times New Roman" panose="02020603050405020304" pitchFamily="18" charset="0"/>
                <a:ea typeface="楷体_GB2312" pitchFamily="49" charset="-122"/>
              </a:rPr>
              <a:t>）</a:t>
            </a:r>
          </a:p>
          <a:p>
            <a:pPr>
              <a:spcBef>
                <a:spcPct val="50000"/>
              </a:spcBef>
            </a:pPr>
            <a:endParaRPr kumimoji="1" lang="zh-CN" altLang="en-US" sz="2400" b="1">
              <a:solidFill>
                <a:srgbClr val="000000"/>
              </a:solidFill>
              <a:latin typeface="Times New Roman" panose="02020603050405020304" pitchFamily="18" charset="0"/>
              <a:ea typeface="楷体_GB2312" pitchFamily="49" charset="-122"/>
            </a:endParaRPr>
          </a:p>
          <a:p>
            <a:pPr>
              <a:spcBef>
                <a:spcPct val="20000"/>
              </a:spcBef>
            </a:pPr>
            <a:endParaRPr lang="en-US" altLang="zh-CN" sz="2400">
              <a:solidFill>
                <a:srgbClr val="000000"/>
              </a:solidFill>
              <a:latin typeface="Times New Roman" panose="02020603050405020304" pitchFamily="18" charset="0"/>
              <a:ea typeface="楷体_GB2312" pitchFamily="49" charset="-122"/>
            </a:endParaRPr>
          </a:p>
        </p:txBody>
      </p:sp>
      <p:grpSp>
        <p:nvGrpSpPr>
          <p:cNvPr id="754694" name="Group 6"/>
          <p:cNvGrpSpPr>
            <a:grpSpLocks/>
          </p:cNvGrpSpPr>
          <p:nvPr/>
        </p:nvGrpSpPr>
        <p:grpSpPr bwMode="auto">
          <a:xfrm>
            <a:off x="3360738" y="2636839"/>
            <a:ext cx="3313112" cy="765175"/>
            <a:chOff x="2925" y="2205"/>
            <a:chExt cx="2087" cy="482"/>
          </a:xfrm>
        </p:grpSpPr>
        <p:sp>
          <p:nvSpPr>
            <p:cNvPr id="152582" name="AutoShape 7"/>
            <p:cNvSpPr>
              <a:spLocks noChangeArrowheads="1"/>
            </p:cNvSpPr>
            <p:nvPr/>
          </p:nvSpPr>
          <p:spPr bwMode="auto">
            <a:xfrm>
              <a:off x="2925" y="2366"/>
              <a:ext cx="318" cy="140"/>
            </a:xfrm>
            <a:prstGeom prst="rightArrow">
              <a:avLst>
                <a:gd name="adj1" fmla="val 50000"/>
                <a:gd name="adj2" fmla="val 56786"/>
              </a:avLst>
            </a:prstGeom>
            <a:solidFill>
              <a:srgbClr val="FF99CC"/>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nvGrpSpPr>
            <p:cNvPr id="152583" name="Group 8"/>
            <p:cNvGrpSpPr>
              <a:grpSpLocks/>
            </p:cNvGrpSpPr>
            <p:nvPr/>
          </p:nvGrpSpPr>
          <p:grpSpPr bwMode="auto">
            <a:xfrm>
              <a:off x="3281" y="2205"/>
              <a:ext cx="1731" cy="482"/>
              <a:chOff x="3198" y="2205"/>
              <a:chExt cx="1731" cy="482"/>
            </a:xfrm>
          </p:grpSpPr>
          <p:sp>
            <p:nvSpPr>
              <p:cNvPr id="152584" name="AutoShape 9"/>
              <p:cNvSpPr>
                <a:spLocks noChangeArrowheads="1"/>
              </p:cNvSpPr>
              <p:nvPr/>
            </p:nvSpPr>
            <p:spPr bwMode="auto">
              <a:xfrm>
                <a:off x="3969" y="2370"/>
                <a:ext cx="318" cy="140"/>
              </a:xfrm>
              <a:prstGeom prst="rightArrow">
                <a:avLst>
                  <a:gd name="adj1" fmla="val 50000"/>
                  <a:gd name="adj2" fmla="val 56786"/>
                </a:avLst>
              </a:prstGeom>
              <a:solidFill>
                <a:srgbClr val="FF99CC"/>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152585" name="Object 9"/>
              <p:cNvGraphicFramePr>
                <a:graphicFrameLocks noChangeAspect="1"/>
              </p:cNvGraphicFramePr>
              <p:nvPr/>
            </p:nvGraphicFramePr>
            <p:xfrm>
              <a:off x="3198" y="2205"/>
              <a:ext cx="639" cy="482"/>
            </p:xfrm>
            <a:graphic>
              <a:graphicData uri="http://schemas.openxmlformats.org/presentationml/2006/ole">
                <mc:AlternateContent xmlns:mc="http://schemas.openxmlformats.org/markup-compatibility/2006">
                  <mc:Choice xmlns:v="urn:schemas-microsoft-com:vml" Requires="v">
                    <p:oleObj spid="_x0000_s209039" name="Equation" r:id="rId5" imgW="686520" imgH="507600" progId="Equation.DSMT4">
                      <p:embed/>
                    </p:oleObj>
                  </mc:Choice>
                  <mc:Fallback>
                    <p:oleObj name="Equation" r:id="rId5" imgW="686520" imgH="507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8" y="2205"/>
                            <a:ext cx="63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86" name="Object 10"/>
              <p:cNvGraphicFramePr>
                <a:graphicFrameLocks noChangeAspect="1"/>
              </p:cNvGraphicFramePr>
              <p:nvPr/>
            </p:nvGraphicFramePr>
            <p:xfrm>
              <a:off x="4422" y="2279"/>
              <a:ext cx="507" cy="280"/>
            </p:xfrm>
            <a:graphic>
              <a:graphicData uri="http://schemas.openxmlformats.org/presentationml/2006/ole">
                <mc:AlternateContent xmlns:mc="http://schemas.openxmlformats.org/markup-compatibility/2006">
                  <mc:Choice xmlns:v="urn:schemas-microsoft-com:vml" Requires="v">
                    <p:oleObj spid="_x0000_s209040" name="Equation" r:id="rId7" imgW="559440" imgH="291960" progId="Equation.DSMT4">
                      <p:embed/>
                    </p:oleObj>
                  </mc:Choice>
                  <mc:Fallback>
                    <p:oleObj name="Equation" r:id="rId7" imgW="559440" imgH="291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2279"/>
                            <a:ext cx="507"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aphicFrame>
        <p:nvGraphicFramePr>
          <p:cNvPr id="152587" name="Object 11"/>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09041" name="Equation" r:id="rId9" imgW="114151" imgH="215619" progId="Equation.3">
                  <p:embed/>
                </p:oleObj>
              </mc:Choice>
              <mc:Fallback>
                <p:oleObj name="Equation" r:id="rId9" imgW="114151"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4704" name="Object 12"/>
          <p:cNvGraphicFramePr>
            <a:graphicFrameLocks noChangeAspect="1"/>
          </p:cNvGraphicFramePr>
          <p:nvPr/>
        </p:nvGraphicFramePr>
        <p:xfrm>
          <a:off x="1992313" y="3500438"/>
          <a:ext cx="1168400" cy="430212"/>
        </p:xfrm>
        <a:graphic>
          <a:graphicData uri="http://schemas.openxmlformats.org/presentationml/2006/ole">
            <mc:AlternateContent xmlns:mc="http://schemas.openxmlformats.org/markup-compatibility/2006">
              <mc:Choice xmlns:v="urn:schemas-microsoft-com:vml" Requires="v">
                <p:oleObj spid="_x0000_s209042" name="Equation" r:id="rId11" imgW="762840" imgH="279360" progId="Equation.DSMT4">
                  <p:embed/>
                </p:oleObj>
              </mc:Choice>
              <mc:Fallback>
                <p:oleObj name="Equation" r:id="rId11" imgW="76284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2313" y="3500438"/>
                        <a:ext cx="11684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4705" name="AutoShape 17"/>
          <p:cNvSpPr>
            <a:spLocks noChangeArrowheads="1"/>
          </p:cNvSpPr>
          <p:nvPr/>
        </p:nvSpPr>
        <p:spPr bwMode="auto">
          <a:xfrm>
            <a:off x="5087939" y="3644900"/>
            <a:ext cx="504825" cy="222250"/>
          </a:xfrm>
          <a:prstGeom prst="rightArrow">
            <a:avLst>
              <a:gd name="adj1" fmla="val 50000"/>
              <a:gd name="adj2" fmla="val 56786"/>
            </a:avLst>
          </a:prstGeom>
          <a:solidFill>
            <a:srgbClr val="FF99CC"/>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aphicFrame>
        <p:nvGraphicFramePr>
          <p:cNvPr id="754706" name="Object 14"/>
          <p:cNvGraphicFramePr>
            <a:graphicFrameLocks noChangeAspect="1"/>
          </p:cNvGraphicFramePr>
          <p:nvPr/>
        </p:nvGraphicFramePr>
        <p:xfrm>
          <a:off x="5808663" y="3500438"/>
          <a:ext cx="863600" cy="438150"/>
        </p:xfrm>
        <a:graphic>
          <a:graphicData uri="http://schemas.openxmlformats.org/presentationml/2006/ole">
            <mc:AlternateContent xmlns:mc="http://schemas.openxmlformats.org/markup-compatibility/2006">
              <mc:Choice xmlns:v="urn:schemas-microsoft-com:vml" Requires="v">
                <p:oleObj spid="_x0000_s209043" name="Equation" r:id="rId13" imgW="597600" imgH="291960" progId="Equation.DSMT4">
                  <p:embed/>
                </p:oleObj>
              </mc:Choice>
              <mc:Fallback>
                <p:oleObj name="Equation" r:id="rId13" imgW="597600" imgH="291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8663" y="3500438"/>
                        <a:ext cx="8636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4709" name="Object 15"/>
          <p:cNvGraphicFramePr>
            <a:graphicFrameLocks noChangeAspect="1"/>
          </p:cNvGraphicFramePr>
          <p:nvPr/>
        </p:nvGraphicFramePr>
        <p:xfrm>
          <a:off x="3851275" y="3379789"/>
          <a:ext cx="1017588" cy="765175"/>
        </p:xfrm>
        <a:graphic>
          <a:graphicData uri="http://schemas.openxmlformats.org/presentationml/2006/ole">
            <mc:AlternateContent xmlns:mc="http://schemas.openxmlformats.org/markup-compatibility/2006">
              <mc:Choice xmlns:v="urn:schemas-microsoft-com:vml" Requires="v">
                <p:oleObj spid="_x0000_s209044" name="Equation" r:id="rId15" imgW="712080" imgH="507600" progId="Equation.DSMT4">
                  <p:embed/>
                </p:oleObj>
              </mc:Choice>
              <mc:Fallback>
                <p:oleObj name="Equation" r:id="rId15" imgW="712080" imgH="507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1275" y="3379789"/>
                        <a:ext cx="101758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4710" name="AutoShape 22"/>
          <p:cNvSpPr>
            <a:spLocks noChangeArrowheads="1"/>
          </p:cNvSpPr>
          <p:nvPr/>
        </p:nvSpPr>
        <p:spPr bwMode="auto">
          <a:xfrm>
            <a:off x="3287714" y="3644900"/>
            <a:ext cx="504825" cy="222250"/>
          </a:xfrm>
          <a:prstGeom prst="rightArrow">
            <a:avLst>
              <a:gd name="adj1" fmla="val 50000"/>
              <a:gd name="adj2" fmla="val 56786"/>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nvGrpSpPr>
          <p:cNvPr id="754711" name="Group 23"/>
          <p:cNvGrpSpPr>
            <a:grpSpLocks/>
          </p:cNvGrpSpPr>
          <p:nvPr/>
        </p:nvGrpSpPr>
        <p:grpSpPr bwMode="auto">
          <a:xfrm>
            <a:off x="6816725" y="2636839"/>
            <a:ext cx="3594100" cy="2808287"/>
            <a:chOff x="3288" y="1842"/>
            <a:chExt cx="2404" cy="2180"/>
          </a:xfrm>
        </p:grpSpPr>
        <p:sp>
          <p:nvSpPr>
            <p:cNvPr id="152594" name="AutoShape 24"/>
            <p:cNvSpPr>
              <a:spLocks noChangeAspect="1" noChangeArrowheads="1"/>
            </p:cNvSpPr>
            <p:nvPr/>
          </p:nvSpPr>
          <p:spPr bwMode="auto">
            <a:xfrm rot="5400000" flipH="1">
              <a:off x="4026" y="2737"/>
              <a:ext cx="1437" cy="464"/>
            </a:xfrm>
            <a:prstGeom prst="parallelogram">
              <a:avLst>
                <a:gd name="adj" fmla="val 77425"/>
              </a:avLst>
            </a:prstGeom>
            <a:gradFill rotWithShape="1">
              <a:gsLst>
                <a:gs pos="0">
                  <a:srgbClr val="800080">
                    <a:alpha val="99001"/>
                  </a:srgbClr>
                </a:gs>
                <a:gs pos="100000">
                  <a:schemeClr val="bg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2595" name="Rectangle 25"/>
            <p:cNvSpPr>
              <a:spLocks noChangeAspect="1" noChangeArrowheads="1"/>
            </p:cNvSpPr>
            <p:nvPr/>
          </p:nvSpPr>
          <p:spPr bwMode="auto">
            <a:xfrm>
              <a:off x="3288" y="1842"/>
              <a:ext cx="2404" cy="218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2596" name="Rectangle 26"/>
            <p:cNvSpPr>
              <a:spLocks noChangeAspect="1" noChangeArrowheads="1"/>
            </p:cNvSpPr>
            <p:nvPr/>
          </p:nvSpPr>
          <p:spPr bwMode="auto">
            <a:xfrm>
              <a:off x="3288" y="1842"/>
              <a:ext cx="2404" cy="2180"/>
            </a:xfrm>
            <a:prstGeom prst="rect">
              <a:avLst/>
            </a:prstGeom>
            <a:noFill/>
            <a:ln w="11113">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sp>
          <p:nvSpPr>
            <p:cNvPr id="152597" name="Freeform 27"/>
            <p:cNvSpPr>
              <a:spLocks noChangeAspect="1"/>
            </p:cNvSpPr>
            <p:nvPr/>
          </p:nvSpPr>
          <p:spPr bwMode="auto">
            <a:xfrm>
              <a:off x="3502" y="2011"/>
              <a:ext cx="723" cy="1808"/>
            </a:xfrm>
            <a:custGeom>
              <a:avLst/>
              <a:gdLst>
                <a:gd name="T0" fmla="*/ 0 w 764"/>
                <a:gd name="T1" fmla="*/ 553 h 1957"/>
                <a:gd name="T2" fmla="*/ 684 w 764"/>
                <a:gd name="T3" fmla="*/ 0 h 1957"/>
                <a:gd name="T4" fmla="*/ 684 w 764"/>
                <a:gd name="T5" fmla="*/ 1092 h 1957"/>
                <a:gd name="T6" fmla="*/ 9 w 764"/>
                <a:gd name="T7" fmla="*/ 1670 h 1957"/>
                <a:gd name="T8" fmla="*/ 8 w 764"/>
                <a:gd name="T9" fmla="*/ 532 h 1957"/>
                <a:gd name="T10" fmla="*/ 0 w 764"/>
                <a:gd name="T11" fmla="*/ 553 h 1957"/>
                <a:gd name="T12" fmla="*/ 0 60000 65536"/>
                <a:gd name="T13" fmla="*/ 0 60000 65536"/>
                <a:gd name="T14" fmla="*/ 0 60000 65536"/>
                <a:gd name="T15" fmla="*/ 0 60000 65536"/>
                <a:gd name="T16" fmla="*/ 0 60000 65536"/>
                <a:gd name="T17" fmla="*/ 0 60000 65536"/>
                <a:gd name="T18" fmla="*/ 0 w 764"/>
                <a:gd name="T19" fmla="*/ 0 h 1957"/>
                <a:gd name="T20" fmla="*/ 764 w 764"/>
                <a:gd name="T21" fmla="*/ 1957 h 1957"/>
              </a:gdLst>
              <a:ahLst/>
              <a:cxnLst>
                <a:cxn ang="T12">
                  <a:pos x="T0" y="T1"/>
                </a:cxn>
                <a:cxn ang="T13">
                  <a:pos x="T2" y="T3"/>
                </a:cxn>
                <a:cxn ang="T14">
                  <a:pos x="T4" y="T5"/>
                </a:cxn>
                <a:cxn ang="T15">
                  <a:pos x="T6" y="T7"/>
                </a:cxn>
                <a:cxn ang="T16">
                  <a:pos x="T8" y="T9"/>
                </a:cxn>
                <a:cxn ang="T17">
                  <a:pos x="T10" y="T11"/>
                </a:cxn>
              </a:cxnLst>
              <a:rect l="T18" t="T19" r="T20" b="T21"/>
              <a:pathLst>
                <a:path w="764" h="1957">
                  <a:moveTo>
                    <a:pt x="0" y="648"/>
                  </a:moveTo>
                  <a:lnTo>
                    <a:pt x="764" y="0"/>
                  </a:lnTo>
                  <a:lnTo>
                    <a:pt x="764" y="1279"/>
                  </a:lnTo>
                  <a:lnTo>
                    <a:pt x="9" y="1957"/>
                  </a:lnTo>
                  <a:lnTo>
                    <a:pt x="8" y="624"/>
                  </a:lnTo>
                  <a:lnTo>
                    <a:pt x="0" y="648"/>
                  </a:lnTo>
                  <a:close/>
                </a:path>
              </a:pathLst>
            </a:custGeom>
            <a:solidFill>
              <a:srgbClr val="CCFFFF"/>
            </a:solidFill>
            <a:ln w="9525">
              <a:solidFill>
                <a:srgbClr val="FF0000"/>
              </a:solidFill>
              <a:round/>
              <a:headEnd/>
              <a:tailEnd/>
            </a:ln>
          </p:spPr>
          <p:txBody>
            <a:bodyPr/>
            <a:lstStyle/>
            <a:p>
              <a:endParaRPr lang="zh-CN" altLang="en-US"/>
            </a:p>
          </p:txBody>
        </p:sp>
        <p:sp>
          <p:nvSpPr>
            <p:cNvPr id="152598" name="Freeform 28"/>
            <p:cNvSpPr>
              <a:spLocks noChangeAspect="1"/>
            </p:cNvSpPr>
            <p:nvPr/>
          </p:nvSpPr>
          <p:spPr bwMode="auto">
            <a:xfrm>
              <a:off x="3716" y="2011"/>
              <a:ext cx="724" cy="1808"/>
            </a:xfrm>
            <a:custGeom>
              <a:avLst/>
              <a:gdLst>
                <a:gd name="T0" fmla="*/ 0 w 764"/>
                <a:gd name="T1" fmla="*/ 553 h 1957"/>
                <a:gd name="T2" fmla="*/ 686 w 764"/>
                <a:gd name="T3" fmla="*/ 0 h 1957"/>
                <a:gd name="T4" fmla="*/ 686 w 764"/>
                <a:gd name="T5" fmla="*/ 1092 h 1957"/>
                <a:gd name="T6" fmla="*/ 9 w 764"/>
                <a:gd name="T7" fmla="*/ 1670 h 1957"/>
                <a:gd name="T8" fmla="*/ 8 w 764"/>
                <a:gd name="T9" fmla="*/ 532 h 1957"/>
                <a:gd name="T10" fmla="*/ 0 w 764"/>
                <a:gd name="T11" fmla="*/ 553 h 1957"/>
                <a:gd name="T12" fmla="*/ 0 60000 65536"/>
                <a:gd name="T13" fmla="*/ 0 60000 65536"/>
                <a:gd name="T14" fmla="*/ 0 60000 65536"/>
                <a:gd name="T15" fmla="*/ 0 60000 65536"/>
                <a:gd name="T16" fmla="*/ 0 60000 65536"/>
                <a:gd name="T17" fmla="*/ 0 60000 65536"/>
                <a:gd name="T18" fmla="*/ 0 w 764"/>
                <a:gd name="T19" fmla="*/ 0 h 1957"/>
                <a:gd name="T20" fmla="*/ 764 w 764"/>
                <a:gd name="T21" fmla="*/ 1957 h 1957"/>
              </a:gdLst>
              <a:ahLst/>
              <a:cxnLst>
                <a:cxn ang="T12">
                  <a:pos x="T0" y="T1"/>
                </a:cxn>
                <a:cxn ang="T13">
                  <a:pos x="T2" y="T3"/>
                </a:cxn>
                <a:cxn ang="T14">
                  <a:pos x="T4" y="T5"/>
                </a:cxn>
                <a:cxn ang="T15">
                  <a:pos x="T6" y="T7"/>
                </a:cxn>
                <a:cxn ang="T16">
                  <a:pos x="T8" y="T9"/>
                </a:cxn>
                <a:cxn ang="T17">
                  <a:pos x="T10" y="T11"/>
                </a:cxn>
              </a:cxnLst>
              <a:rect l="T18" t="T19" r="T20" b="T21"/>
              <a:pathLst>
                <a:path w="764" h="1957">
                  <a:moveTo>
                    <a:pt x="0" y="648"/>
                  </a:moveTo>
                  <a:lnTo>
                    <a:pt x="764" y="0"/>
                  </a:lnTo>
                  <a:lnTo>
                    <a:pt x="764" y="1279"/>
                  </a:lnTo>
                  <a:lnTo>
                    <a:pt x="9" y="1957"/>
                  </a:lnTo>
                  <a:lnTo>
                    <a:pt x="8" y="624"/>
                  </a:lnTo>
                  <a:lnTo>
                    <a:pt x="0" y="648"/>
                  </a:lnTo>
                  <a:close/>
                </a:path>
              </a:pathLst>
            </a:custGeom>
            <a:solidFill>
              <a:srgbClr val="CCFFFF"/>
            </a:solidFill>
            <a:ln w="9525">
              <a:solidFill>
                <a:srgbClr val="FF0000"/>
              </a:solidFill>
              <a:round/>
              <a:headEnd/>
              <a:tailEnd/>
            </a:ln>
          </p:spPr>
          <p:txBody>
            <a:bodyPr/>
            <a:lstStyle/>
            <a:p>
              <a:endParaRPr lang="zh-CN" altLang="en-US"/>
            </a:p>
          </p:txBody>
        </p:sp>
        <p:sp>
          <p:nvSpPr>
            <p:cNvPr id="152599" name="Freeform 29"/>
            <p:cNvSpPr>
              <a:spLocks noChangeAspect="1"/>
            </p:cNvSpPr>
            <p:nvPr/>
          </p:nvSpPr>
          <p:spPr bwMode="auto">
            <a:xfrm>
              <a:off x="3936" y="2011"/>
              <a:ext cx="724" cy="1808"/>
            </a:xfrm>
            <a:custGeom>
              <a:avLst/>
              <a:gdLst>
                <a:gd name="T0" fmla="*/ 0 w 764"/>
                <a:gd name="T1" fmla="*/ 553 h 1957"/>
                <a:gd name="T2" fmla="*/ 686 w 764"/>
                <a:gd name="T3" fmla="*/ 0 h 1957"/>
                <a:gd name="T4" fmla="*/ 686 w 764"/>
                <a:gd name="T5" fmla="*/ 1092 h 1957"/>
                <a:gd name="T6" fmla="*/ 9 w 764"/>
                <a:gd name="T7" fmla="*/ 1670 h 1957"/>
                <a:gd name="T8" fmla="*/ 8 w 764"/>
                <a:gd name="T9" fmla="*/ 532 h 1957"/>
                <a:gd name="T10" fmla="*/ 0 w 764"/>
                <a:gd name="T11" fmla="*/ 553 h 1957"/>
                <a:gd name="T12" fmla="*/ 0 60000 65536"/>
                <a:gd name="T13" fmla="*/ 0 60000 65536"/>
                <a:gd name="T14" fmla="*/ 0 60000 65536"/>
                <a:gd name="T15" fmla="*/ 0 60000 65536"/>
                <a:gd name="T16" fmla="*/ 0 60000 65536"/>
                <a:gd name="T17" fmla="*/ 0 60000 65536"/>
                <a:gd name="T18" fmla="*/ 0 w 764"/>
                <a:gd name="T19" fmla="*/ 0 h 1957"/>
                <a:gd name="T20" fmla="*/ 764 w 764"/>
                <a:gd name="T21" fmla="*/ 1957 h 1957"/>
              </a:gdLst>
              <a:ahLst/>
              <a:cxnLst>
                <a:cxn ang="T12">
                  <a:pos x="T0" y="T1"/>
                </a:cxn>
                <a:cxn ang="T13">
                  <a:pos x="T2" y="T3"/>
                </a:cxn>
                <a:cxn ang="T14">
                  <a:pos x="T4" y="T5"/>
                </a:cxn>
                <a:cxn ang="T15">
                  <a:pos x="T6" y="T7"/>
                </a:cxn>
                <a:cxn ang="T16">
                  <a:pos x="T8" y="T9"/>
                </a:cxn>
                <a:cxn ang="T17">
                  <a:pos x="T10" y="T11"/>
                </a:cxn>
              </a:cxnLst>
              <a:rect l="T18" t="T19" r="T20" b="T21"/>
              <a:pathLst>
                <a:path w="764" h="1957">
                  <a:moveTo>
                    <a:pt x="0" y="648"/>
                  </a:moveTo>
                  <a:lnTo>
                    <a:pt x="764" y="0"/>
                  </a:lnTo>
                  <a:lnTo>
                    <a:pt x="764" y="1279"/>
                  </a:lnTo>
                  <a:lnTo>
                    <a:pt x="9" y="1957"/>
                  </a:lnTo>
                  <a:lnTo>
                    <a:pt x="8" y="624"/>
                  </a:lnTo>
                  <a:lnTo>
                    <a:pt x="0" y="648"/>
                  </a:lnTo>
                  <a:close/>
                </a:path>
              </a:pathLst>
            </a:custGeom>
            <a:solidFill>
              <a:srgbClr val="CCFFFF"/>
            </a:solidFill>
            <a:ln w="9525">
              <a:solidFill>
                <a:srgbClr val="FF0000"/>
              </a:solidFill>
              <a:round/>
              <a:headEnd/>
              <a:tailEnd/>
            </a:ln>
          </p:spPr>
          <p:txBody>
            <a:bodyPr/>
            <a:lstStyle/>
            <a:p>
              <a:endParaRPr lang="zh-CN" altLang="en-US"/>
            </a:p>
          </p:txBody>
        </p:sp>
        <p:sp>
          <p:nvSpPr>
            <p:cNvPr id="152600" name="Freeform 30"/>
            <p:cNvSpPr>
              <a:spLocks noChangeAspect="1"/>
            </p:cNvSpPr>
            <p:nvPr/>
          </p:nvSpPr>
          <p:spPr bwMode="auto">
            <a:xfrm>
              <a:off x="4148" y="2011"/>
              <a:ext cx="723" cy="1808"/>
            </a:xfrm>
            <a:custGeom>
              <a:avLst/>
              <a:gdLst>
                <a:gd name="T0" fmla="*/ 0 w 764"/>
                <a:gd name="T1" fmla="*/ 553 h 1957"/>
                <a:gd name="T2" fmla="*/ 684 w 764"/>
                <a:gd name="T3" fmla="*/ 0 h 1957"/>
                <a:gd name="T4" fmla="*/ 684 w 764"/>
                <a:gd name="T5" fmla="*/ 1092 h 1957"/>
                <a:gd name="T6" fmla="*/ 9 w 764"/>
                <a:gd name="T7" fmla="*/ 1670 h 1957"/>
                <a:gd name="T8" fmla="*/ 8 w 764"/>
                <a:gd name="T9" fmla="*/ 532 h 1957"/>
                <a:gd name="T10" fmla="*/ 0 w 764"/>
                <a:gd name="T11" fmla="*/ 553 h 1957"/>
                <a:gd name="T12" fmla="*/ 0 60000 65536"/>
                <a:gd name="T13" fmla="*/ 0 60000 65536"/>
                <a:gd name="T14" fmla="*/ 0 60000 65536"/>
                <a:gd name="T15" fmla="*/ 0 60000 65536"/>
                <a:gd name="T16" fmla="*/ 0 60000 65536"/>
                <a:gd name="T17" fmla="*/ 0 60000 65536"/>
                <a:gd name="T18" fmla="*/ 0 w 764"/>
                <a:gd name="T19" fmla="*/ 0 h 1957"/>
                <a:gd name="T20" fmla="*/ 764 w 764"/>
                <a:gd name="T21" fmla="*/ 1957 h 1957"/>
              </a:gdLst>
              <a:ahLst/>
              <a:cxnLst>
                <a:cxn ang="T12">
                  <a:pos x="T0" y="T1"/>
                </a:cxn>
                <a:cxn ang="T13">
                  <a:pos x="T2" y="T3"/>
                </a:cxn>
                <a:cxn ang="T14">
                  <a:pos x="T4" y="T5"/>
                </a:cxn>
                <a:cxn ang="T15">
                  <a:pos x="T6" y="T7"/>
                </a:cxn>
                <a:cxn ang="T16">
                  <a:pos x="T8" y="T9"/>
                </a:cxn>
                <a:cxn ang="T17">
                  <a:pos x="T10" y="T11"/>
                </a:cxn>
              </a:cxnLst>
              <a:rect l="T18" t="T19" r="T20" b="T21"/>
              <a:pathLst>
                <a:path w="764" h="1957">
                  <a:moveTo>
                    <a:pt x="0" y="648"/>
                  </a:moveTo>
                  <a:lnTo>
                    <a:pt x="764" y="0"/>
                  </a:lnTo>
                  <a:lnTo>
                    <a:pt x="764" y="1279"/>
                  </a:lnTo>
                  <a:lnTo>
                    <a:pt x="9" y="1957"/>
                  </a:lnTo>
                  <a:lnTo>
                    <a:pt x="8" y="624"/>
                  </a:lnTo>
                  <a:lnTo>
                    <a:pt x="0" y="648"/>
                  </a:lnTo>
                  <a:close/>
                </a:path>
              </a:pathLst>
            </a:custGeom>
            <a:solidFill>
              <a:srgbClr val="CCFFFF"/>
            </a:solidFill>
            <a:ln w="9525">
              <a:solidFill>
                <a:srgbClr val="FF0000"/>
              </a:solidFill>
              <a:round/>
              <a:headEnd/>
              <a:tailEnd/>
            </a:ln>
          </p:spPr>
          <p:txBody>
            <a:bodyPr/>
            <a:lstStyle/>
            <a:p>
              <a:endParaRPr lang="zh-CN" altLang="en-US"/>
            </a:p>
          </p:txBody>
        </p:sp>
        <p:sp>
          <p:nvSpPr>
            <p:cNvPr id="152601" name="Freeform 31"/>
            <p:cNvSpPr>
              <a:spLocks noChangeAspect="1"/>
            </p:cNvSpPr>
            <p:nvPr/>
          </p:nvSpPr>
          <p:spPr bwMode="auto">
            <a:xfrm>
              <a:off x="4377" y="2011"/>
              <a:ext cx="722" cy="1808"/>
            </a:xfrm>
            <a:custGeom>
              <a:avLst/>
              <a:gdLst>
                <a:gd name="T0" fmla="*/ 0 w 764"/>
                <a:gd name="T1" fmla="*/ 553 h 1957"/>
                <a:gd name="T2" fmla="*/ 682 w 764"/>
                <a:gd name="T3" fmla="*/ 0 h 1957"/>
                <a:gd name="T4" fmla="*/ 682 w 764"/>
                <a:gd name="T5" fmla="*/ 1092 h 1957"/>
                <a:gd name="T6" fmla="*/ 9 w 764"/>
                <a:gd name="T7" fmla="*/ 1670 h 1957"/>
                <a:gd name="T8" fmla="*/ 8 w 764"/>
                <a:gd name="T9" fmla="*/ 532 h 1957"/>
                <a:gd name="T10" fmla="*/ 0 w 764"/>
                <a:gd name="T11" fmla="*/ 553 h 1957"/>
                <a:gd name="T12" fmla="*/ 0 60000 65536"/>
                <a:gd name="T13" fmla="*/ 0 60000 65536"/>
                <a:gd name="T14" fmla="*/ 0 60000 65536"/>
                <a:gd name="T15" fmla="*/ 0 60000 65536"/>
                <a:gd name="T16" fmla="*/ 0 60000 65536"/>
                <a:gd name="T17" fmla="*/ 0 60000 65536"/>
                <a:gd name="T18" fmla="*/ 0 w 764"/>
                <a:gd name="T19" fmla="*/ 0 h 1957"/>
                <a:gd name="T20" fmla="*/ 764 w 764"/>
                <a:gd name="T21" fmla="*/ 1957 h 1957"/>
              </a:gdLst>
              <a:ahLst/>
              <a:cxnLst>
                <a:cxn ang="T12">
                  <a:pos x="T0" y="T1"/>
                </a:cxn>
                <a:cxn ang="T13">
                  <a:pos x="T2" y="T3"/>
                </a:cxn>
                <a:cxn ang="T14">
                  <a:pos x="T4" y="T5"/>
                </a:cxn>
                <a:cxn ang="T15">
                  <a:pos x="T6" y="T7"/>
                </a:cxn>
                <a:cxn ang="T16">
                  <a:pos x="T8" y="T9"/>
                </a:cxn>
                <a:cxn ang="T17">
                  <a:pos x="T10" y="T11"/>
                </a:cxn>
              </a:cxnLst>
              <a:rect l="T18" t="T19" r="T20" b="T21"/>
              <a:pathLst>
                <a:path w="764" h="1957">
                  <a:moveTo>
                    <a:pt x="0" y="648"/>
                  </a:moveTo>
                  <a:lnTo>
                    <a:pt x="764" y="0"/>
                  </a:lnTo>
                  <a:lnTo>
                    <a:pt x="764" y="1279"/>
                  </a:lnTo>
                  <a:lnTo>
                    <a:pt x="9" y="1957"/>
                  </a:lnTo>
                  <a:lnTo>
                    <a:pt x="8" y="624"/>
                  </a:lnTo>
                  <a:lnTo>
                    <a:pt x="0" y="648"/>
                  </a:lnTo>
                  <a:close/>
                </a:path>
              </a:pathLst>
            </a:custGeom>
            <a:solidFill>
              <a:srgbClr val="CCFFFF"/>
            </a:solidFill>
            <a:ln w="9525">
              <a:solidFill>
                <a:srgbClr val="FF0000"/>
              </a:solidFill>
              <a:round/>
              <a:headEnd/>
              <a:tailEnd/>
            </a:ln>
          </p:spPr>
          <p:txBody>
            <a:bodyPr/>
            <a:lstStyle/>
            <a:p>
              <a:endParaRPr lang="zh-CN" altLang="en-US"/>
            </a:p>
          </p:txBody>
        </p:sp>
        <p:sp>
          <p:nvSpPr>
            <p:cNvPr id="152602" name="Freeform 32"/>
            <p:cNvSpPr>
              <a:spLocks noChangeAspect="1"/>
            </p:cNvSpPr>
            <p:nvPr/>
          </p:nvSpPr>
          <p:spPr bwMode="auto">
            <a:xfrm>
              <a:off x="4591" y="2011"/>
              <a:ext cx="758" cy="1844"/>
            </a:xfrm>
            <a:custGeom>
              <a:avLst/>
              <a:gdLst>
                <a:gd name="T0" fmla="*/ 0 w 765"/>
                <a:gd name="T1" fmla="*/ 562 h 1957"/>
                <a:gd name="T2" fmla="*/ 751 w 765"/>
                <a:gd name="T3" fmla="*/ 0 h 1957"/>
                <a:gd name="T4" fmla="*/ 751 w 765"/>
                <a:gd name="T5" fmla="*/ 1135 h 1957"/>
                <a:gd name="T6" fmla="*/ 10 w 765"/>
                <a:gd name="T7" fmla="*/ 1738 h 1957"/>
                <a:gd name="T8" fmla="*/ 10 w 765"/>
                <a:gd name="T9" fmla="*/ 534 h 1957"/>
                <a:gd name="T10" fmla="*/ 0 w 765"/>
                <a:gd name="T11" fmla="*/ 562 h 1957"/>
                <a:gd name="T12" fmla="*/ 0 60000 65536"/>
                <a:gd name="T13" fmla="*/ 0 60000 65536"/>
                <a:gd name="T14" fmla="*/ 0 60000 65536"/>
                <a:gd name="T15" fmla="*/ 0 60000 65536"/>
                <a:gd name="T16" fmla="*/ 0 60000 65536"/>
                <a:gd name="T17" fmla="*/ 0 60000 65536"/>
                <a:gd name="T18" fmla="*/ 0 w 765"/>
                <a:gd name="T19" fmla="*/ 0 h 1957"/>
                <a:gd name="T20" fmla="*/ 765 w 765"/>
                <a:gd name="T21" fmla="*/ 1957 h 1957"/>
              </a:gdLst>
              <a:ahLst/>
              <a:cxnLst>
                <a:cxn ang="T12">
                  <a:pos x="T0" y="T1"/>
                </a:cxn>
                <a:cxn ang="T13">
                  <a:pos x="T2" y="T3"/>
                </a:cxn>
                <a:cxn ang="T14">
                  <a:pos x="T4" y="T5"/>
                </a:cxn>
                <a:cxn ang="T15">
                  <a:pos x="T6" y="T7"/>
                </a:cxn>
                <a:cxn ang="T16">
                  <a:pos x="T8" y="T9"/>
                </a:cxn>
                <a:cxn ang="T17">
                  <a:pos x="T10" y="T11"/>
                </a:cxn>
              </a:cxnLst>
              <a:rect l="T18" t="T19" r="T20" b="T21"/>
              <a:pathLst>
                <a:path w="765" h="1957">
                  <a:moveTo>
                    <a:pt x="0" y="633"/>
                  </a:moveTo>
                  <a:lnTo>
                    <a:pt x="765" y="0"/>
                  </a:lnTo>
                  <a:lnTo>
                    <a:pt x="765" y="1279"/>
                  </a:lnTo>
                  <a:lnTo>
                    <a:pt x="10" y="1957"/>
                  </a:lnTo>
                  <a:lnTo>
                    <a:pt x="10" y="602"/>
                  </a:lnTo>
                  <a:lnTo>
                    <a:pt x="0" y="633"/>
                  </a:lnTo>
                  <a:close/>
                </a:path>
              </a:pathLst>
            </a:custGeom>
            <a:solidFill>
              <a:srgbClr val="CCFFFF"/>
            </a:solidFill>
            <a:ln w="9525">
              <a:solidFill>
                <a:srgbClr val="FF0000"/>
              </a:solidFill>
              <a:round/>
              <a:headEnd/>
              <a:tailEnd/>
            </a:ln>
          </p:spPr>
          <p:txBody>
            <a:bodyPr/>
            <a:lstStyle/>
            <a:p>
              <a:endParaRPr lang="zh-CN" altLang="en-US"/>
            </a:p>
          </p:txBody>
        </p:sp>
        <p:sp>
          <p:nvSpPr>
            <p:cNvPr id="152603" name="Freeform 33"/>
            <p:cNvSpPr>
              <a:spLocks noChangeAspect="1" noEditPoints="1"/>
            </p:cNvSpPr>
            <p:nvPr/>
          </p:nvSpPr>
          <p:spPr bwMode="auto">
            <a:xfrm>
              <a:off x="5044" y="2318"/>
              <a:ext cx="39" cy="1083"/>
            </a:xfrm>
            <a:custGeom>
              <a:avLst/>
              <a:gdLst>
                <a:gd name="T0" fmla="*/ 8 w 42"/>
                <a:gd name="T1" fmla="*/ 1002 h 1171"/>
                <a:gd name="T2" fmla="*/ 9 w 42"/>
                <a:gd name="T3" fmla="*/ 38 h 1171"/>
                <a:gd name="T4" fmla="*/ 28 w 42"/>
                <a:gd name="T5" fmla="*/ 38 h 1171"/>
                <a:gd name="T6" fmla="*/ 27 w 42"/>
                <a:gd name="T7" fmla="*/ 1002 h 1171"/>
                <a:gd name="T8" fmla="*/ 8 w 42"/>
                <a:gd name="T9" fmla="*/ 1002 h 1171"/>
                <a:gd name="T10" fmla="*/ 19 w 42"/>
                <a:gd name="T11" fmla="*/ 38 h 1171"/>
                <a:gd name="T12" fmla="*/ 0 w 42"/>
                <a:gd name="T13" fmla="*/ 55 h 1171"/>
                <a:gd name="T14" fmla="*/ 19 w 42"/>
                <a:gd name="T15" fmla="*/ 0 h 1171"/>
                <a:gd name="T16" fmla="*/ 36 w 42"/>
                <a:gd name="T17" fmla="*/ 55 h 1171"/>
                <a:gd name="T18" fmla="*/ 19 w 42"/>
                <a:gd name="T19" fmla="*/ 38 h 1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1171"/>
                <a:gd name="T32" fmla="*/ 42 w 42"/>
                <a:gd name="T33" fmla="*/ 1171 h 1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1171">
                  <a:moveTo>
                    <a:pt x="10" y="1171"/>
                  </a:moveTo>
                  <a:lnTo>
                    <a:pt x="11" y="44"/>
                  </a:lnTo>
                  <a:lnTo>
                    <a:pt x="32" y="44"/>
                  </a:lnTo>
                  <a:lnTo>
                    <a:pt x="31" y="1171"/>
                  </a:lnTo>
                  <a:lnTo>
                    <a:pt x="10" y="1171"/>
                  </a:lnTo>
                  <a:close/>
                  <a:moveTo>
                    <a:pt x="21" y="44"/>
                  </a:moveTo>
                  <a:lnTo>
                    <a:pt x="0" y="65"/>
                  </a:lnTo>
                  <a:lnTo>
                    <a:pt x="21" y="0"/>
                  </a:lnTo>
                  <a:lnTo>
                    <a:pt x="42" y="65"/>
                  </a:lnTo>
                  <a:lnTo>
                    <a:pt x="21" y="44"/>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2604" name="Freeform 34"/>
            <p:cNvSpPr>
              <a:spLocks noChangeAspect="1" noEditPoints="1"/>
            </p:cNvSpPr>
            <p:nvPr/>
          </p:nvSpPr>
          <p:spPr bwMode="auto">
            <a:xfrm>
              <a:off x="5150" y="2224"/>
              <a:ext cx="39" cy="1082"/>
            </a:xfrm>
            <a:custGeom>
              <a:avLst/>
              <a:gdLst>
                <a:gd name="T0" fmla="*/ 9 w 41"/>
                <a:gd name="T1" fmla="*/ 1000 h 1171"/>
                <a:gd name="T2" fmla="*/ 10 w 41"/>
                <a:gd name="T3" fmla="*/ 37 h 1171"/>
                <a:gd name="T4" fmla="*/ 28 w 41"/>
                <a:gd name="T5" fmla="*/ 37 h 1171"/>
                <a:gd name="T6" fmla="*/ 28 w 41"/>
                <a:gd name="T7" fmla="*/ 1000 h 1171"/>
                <a:gd name="T8" fmla="*/ 9 w 41"/>
                <a:gd name="T9" fmla="*/ 1000 h 1171"/>
                <a:gd name="T10" fmla="*/ 18 w 41"/>
                <a:gd name="T11" fmla="*/ 37 h 1171"/>
                <a:gd name="T12" fmla="*/ 0 w 41"/>
                <a:gd name="T13" fmla="*/ 55 h 1171"/>
                <a:gd name="T14" fmla="*/ 18 w 41"/>
                <a:gd name="T15" fmla="*/ 0 h 1171"/>
                <a:gd name="T16" fmla="*/ 37 w 41"/>
                <a:gd name="T17" fmla="*/ 55 h 1171"/>
                <a:gd name="T18" fmla="*/ 18 w 41"/>
                <a:gd name="T19" fmla="*/ 37 h 1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1171"/>
                <a:gd name="T32" fmla="*/ 41 w 41"/>
                <a:gd name="T33" fmla="*/ 1171 h 1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1171">
                  <a:moveTo>
                    <a:pt x="9" y="1171"/>
                  </a:moveTo>
                  <a:lnTo>
                    <a:pt x="11" y="43"/>
                  </a:lnTo>
                  <a:lnTo>
                    <a:pt x="31" y="43"/>
                  </a:lnTo>
                  <a:lnTo>
                    <a:pt x="30" y="1171"/>
                  </a:lnTo>
                  <a:lnTo>
                    <a:pt x="9" y="1171"/>
                  </a:lnTo>
                  <a:close/>
                  <a:moveTo>
                    <a:pt x="20" y="43"/>
                  </a:moveTo>
                  <a:lnTo>
                    <a:pt x="0" y="65"/>
                  </a:lnTo>
                  <a:lnTo>
                    <a:pt x="20" y="0"/>
                  </a:lnTo>
                  <a:lnTo>
                    <a:pt x="41" y="65"/>
                  </a:lnTo>
                  <a:lnTo>
                    <a:pt x="20" y="43"/>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2605" name="Freeform 35"/>
            <p:cNvSpPr>
              <a:spLocks noChangeAspect="1" noEditPoints="1"/>
            </p:cNvSpPr>
            <p:nvPr/>
          </p:nvSpPr>
          <p:spPr bwMode="auto">
            <a:xfrm>
              <a:off x="5265" y="2126"/>
              <a:ext cx="39" cy="1082"/>
            </a:xfrm>
            <a:custGeom>
              <a:avLst/>
              <a:gdLst>
                <a:gd name="T0" fmla="*/ 8 w 42"/>
                <a:gd name="T1" fmla="*/ 1001 h 1170"/>
                <a:gd name="T2" fmla="*/ 9 w 42"/>
                <a:gd name="T3" fmla="*/ 38 h 1170"/>
                <a:gd name="T4" fmla="*/ 28 w 42"/>
                <a:gd name="T5" fmla="*/ 38 h 1170"/>
                <a:gd name="T6" fmla="*/ 27 w 42"/>
                <a:gd name="T7" fmla="*/ 1001 h 1170"/>
                <a:gd name="T8" fmla="*/ 8 w 42"/>
                <a:gd name="T9" fmla="*/ 1001 h 1170"/>
                <a:gd name="T10" fmla="*/ 19 w 42"/>
                <a:gd name="T11" fmla="*/ 38 h 1170"/>
                <a:gd name="T12" fmla="*/ 0 w 42"/>
                <a:gd name="T13" fmla="*/ 55 h 1170"/>
                <a:gd name="T14" fmla="*/ 19 w 42"/>
                <a:gd name="T15" fmla="*/ 0 h 1170"/>
                <a:gd name="T16" fmla="*/ 36 w 42"/>
                <a:gd name="T17" fmla="*/ 55 h 1170"/>
                <a:gd name="T18" fmla="*/ 19 w 42"/>
                <a:gd name="T19" fmla="*/ 38 h 1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1170"/>
                <a:gd name="T32" fmla="*/ 42 w 42"/>
                <a:gd name="T33" fmla="*/ 1170 h 1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1170">
                  <a:moveTo>
                    <a:pt x="10" y="1170"/>
                  </a:moveTo>
                  <a:lnTo>
                    <a:pt x="11" y="44"/>
                  </a:lnTo>
                  <a:lnTo>
                    <a:pt x="32" y="44"/>
                  </a:lnTo>
                  <a:lnTo>
                    <a:pt x="31" y="1170"/>
                  </a:lnTo>
                  <a:lnTo>
                    <a:pt x="10" y="1170"/>
                  </a:lnTo>
                  <a:close/>
                  <a:moveTo>
                    <a:pt x="21" y="44"/>
                  </a:moveTo>
                  <a:lnTo>
                    <a:pt x="0" y="65"/>
                  </a:lnTo>
                  <a:lnTo>
                    <a:pt x="21" y="0"/>
                  </a:lnTo>
                  <a:lnTo>
                    <a:pt x="42" y="65"/>
                  </a:lnTo>
                  <a:lnTo>
                    <a:pt x="21" y="44"/>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2606" name="Freeform 36"/>
            <p:cNvSpPr>
              <a:spLocks noChangeAspect="1" noEditPoints="1"/>
            </p:cNvSpPr>
            <p:nvPr/>
          </p:nvSpPr>
          <p:spPr bwMode="auto">
            <a:xfrm>
              <a:off x="4606" y="2744"/>
              <a:ext cx="723" cy="643"/>
            </a:xfrm>
            <a:custGeom>
              <a:avLst/>
              <a:gdLst>
                <a:gd name="T0" fmla="*/ 685 w 763"/>
                <a:gd name="T1" fmla="*/ 12 h 695"/>
                <a:gd name="T2" fmla="*/ 37 w 763"/>
                <a:gd name="T3" fmla="*/ 574 h 695"/>
                <a:gd name="T4" fmla="*/ 26 w 763"/>
                <a:gd name="T5" fmla="*/ 561 h 695"/>
                <a:gd name="T6" fmla="*/ 675 w 763"/>
                <a:gd name="T7" fmla="*/ 0 h 695"/>
                <a:gd name="T8" fmla="*/ 685 w 763"/>
                <a:gd name="T9" fmla="*/ 12 h 695"/>
                <a:gd name="T10" fmla="*/ 48 w 763"/>
                <a:gd name="T11" fmla="*/ 575 h 695"/>
                <a:gd name="T12" fmla="*/ 0 w 763"/>
                <a:gd name="T13" fmla="*/ 595 h 695"/>
                <a:gd name="T14" fmla="*/ 27 w 763"/>
                <a:gd name="T15" fmla="*/ 549 h 695"/>
                <a:gd name="T16" fmla="*/ 48 w 763"/>
                <a:gd name="T17" fmla="*/ 575 h 6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3"/>
                <a:gd name="T28" fmla="*/ 0 h 695"/>
                <a:gd name="T29" fmla="*/ 763 w 763"/>
                <a:gd name="T30" fmla="*/ 695 h 6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3" h="695">
                  <a:moveTo>
                    <a:pt x="763" y="14"/>
                  </a:moveTo>
                  <a:lnTo>
                    <a:pt x="41" y="670"/>
                  </a:lnTo>
                  <a:lnTo>
                    <a:pt x="29" y="655"/>
                  </a:lnTo>
                  <a:lnTo>
                    <a:pt x="751" y="0"/>
                  </a:lnTo>
                  <a:lnTo>
                    <a:pt x="763" y="14"/>
                  </a:lnTo>
                  <a:close/>
                  <a:moveTo>
                    <a:pt x="54" y="672"/>
                  </a:moveTo>
                  <a:lnTo>
                    <a:pt x="0" y="695"/>
                  </a:lnTo>
                  <a:lnTo>
                    <a:pt x="30" y="641"/>
                  </a:lnTo>
                  <a:lnTo>
                    <a:pt x="54" y="672"/>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52607" name="Freeform 37"/>
            <p:cNvSpPr>
              <a:spLocks noChangeAspect="1" noEditPoints="1"/>
            </p:cNvSpPr>
            <p:nvPr/>
          </p:nvSpPr>
          <p:spPr bwMode="auto">
            <a:xfrm>
              <a:off x="4606" y="2907"/>
              <a:ext cx="725" cy="644"/>
            </a:xfrm>
            <a:custGeom>
              <a:avLst/>
              <a:gdLst>
                <a:gd name="T0" fmla="*/ 687 w 765"/>
                <a:gd name="T1" fmla="*/ 14 h 696"/>
                <a:gd name="T2" fmla="*/ 42 w 765"/>
                <a:gd name="T3" fmla="*/ 573 h 696"/>
                <a:gd name="T4" fmla="*/ 29 w 765"/>
                <a:gd name="T5" fmla="*/ 558 h 696"/>
                <a:gd name="T6" fmla="*/ 675 w 765"/>
                <a:gd name="T7" fmla="*/ 0 h 696"/>
                <a:gd name="T8" fmla="*/ 687 w 765"/>
                <a:gd name="T9" fmla="*/ 14 h 696"/>
                <a:gd name="T10" fmla="*/ 54 w 765"/>
                <a:gd name="T11" fmla="*/ 574 h 696"/>
                <a:gd name="T12" fmla="*/ 0 w 765"/>
                <a:gd name="T13" fmla="*/ 596 h 696"/>
                <a:gd name="T14" fmla="*/ 30 w 765"/>
                <a:gd name="T15" fmla="*/ 545 h 696"/>
                <a:gd name="T16" fmla="*/ 54 w 765"/>
                <a:gd name="T17" fmla="*/ 574 h 6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5"/>
                <a:gd name="T28" fmla="*/ 0 h 696"/>
                <a:gd name="T29" fmla="*/ 765 w 765"/>
                <a:gd name="T30" fmla="*/ 696 h 6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5" h="696">
                  <a:moveTo>
                    <a:pt x="765" y="16"/>
                  </a:moveTo>
                  <a:lnTo>
                    <a:pt x="46" y="669"/>
                  </a:lnTo>
                  <a:lnTo>
                    <a:pt x="33" y="652"/>
                  </a:lnTo>
                  <a:lnTo>
                    <a:pt x="751" y="0"/>
                  </a:lnTo>
                  <a:lnTo>
                    <a:pt x="765" y="16"/>
                  </a:lnTo>
                  <a:close/>
                  <a:moveTo>
                    <a:pt x="60" y="670"/>
                  </a:moveTo>
                  <a:lnTo>
                    <a:pt x="0" y="696"/>
                  </a:lnTo>
                  <a:lnTo>
                    <a:pt x="34" y="637"/>
                  </a:lnTo>
                  <a:lnTo>
                    <a:pt x="60" y="670"/>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52608" name="Freeform 38"/>
            <p:cNvSpPr>
              <a:spLocks noChangeAspect="1" noEditPoints="1"/>
            </p:cNvSpPr>
            <p:nvPr/>
          </p:nvSpPr>
          <p:spPr bwMode="auto">
            <a:xfrm>
              <a:off x="4609" y="3073"/>
              <a:ext cx="724" cy="642"/>
            </a:xfrm>
            <a:custGeom>
              <a:avLst/>
              <a:gdLst>
                <a:gd name="T0" fmla="*/ 685 w 765"/>
                <a:gd name="T1" fmla="*/ 15 h 696"/>
                <a:gd name="T2" fmla="*/ 42 w 765"/>
                <a:gd name="T3" fmla="*/ 570 h 696"/>
                <a:gd name="T4" fmla="*/ 29 w 765"/>
                <a:gd name="T5" fmla="*/ 554 h 696"/>
                <a:gd name="T6" fmla="*/ 674 w 765"/>
                <a:gd name="T7" fmla="*/ 0 h 696"/>
                <a:gd name="T8" fmla="*/ 685 w 765"/>
                <a:gd name="T9" fmla="*/ 15 h 696"/>
                <a:gd name="T10" fmla="*/ 55 w 765"/>
                <a:gd name="T11" fmla="*/ 571 h 696"/>
                <a:gd name="T12" fmla="*/ 0 w 765"/>
                <a:gd name="T13" fmla="*/ 592 h 696"/>
                <a:gd name="T14" fmla="*/ 30 w 765"/>
                <a:gd name="T15" fmla="*/ 542 h 696"/>
                <a:gd name="T16" fmla="*/ 55 w 765"/>
                <a:gd name="T17" fmla="*/ 571 h 6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5"/>
                <a:gd name="T28" fmla="*/ 0 h 696"/>
                <a:gd name="T29" fmla="*/ 765 w 765"/>
                <a:gd name="T30" fmla="*/ 696 h 6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5" h="696">
                  <a:moveTo>
                    <a:pt x="765" y="17"/>
                  </a:moveTo>
                  <a:lnTo>
                    <a:pt x="46" y="670"/>
                  </a:lnTo>
                  <a:lnTo>
                    <a:pt x="33" y="652"/>
                  </a:lnTo>
                  <a:lnTo>
                    <a:pt x="752" y="0"/>
                  </a:lnTo>
                  <a:lnTo>
                    <a:pt x="765" y="17"/>
                  </a:lnTo>
                  <a:close/>
                  <a:moveTo>
                    <a:pt x="61" y="671"/>
                  </a:moveTo>
                  <a:lnTo>
                    <a:pt x="0" y="696"/>
                  </a:lnTo>
                  <a:lnTo>
                    <a:pt x="34" y="637"/>
                  </a:lnTo>
                  <a:lnTo>
                    <a:pt x="61" y="671"/>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52609" name="Freeform 39"/>
            <p:cNvSpPr>
              <a:spLocks noChangeAspect="1" noEditPoints="1"/>
            </p:cNvSpPr>
            <p:nvPr/>
          </p:nvSpPr>
          <p:spPr bwMode="auto">
            <a:xfrm>
              <a:off x="4606" y="2212"/>
              <a:ext cx="723" cy="642"/>
            </a:xfrm>
            <a:custGeom>
              <a:avLst/>
              <a:gdLst>
                <a:gd name="T0" fmla="*/ 685 w 763"/>
                <a:gd name="T1" fmla="*/ 13 h 694"/>
                <a:gd name="T2" fmla="*/ 37 w 763"/>
                <a:gd name="T3" fmla="*/ 574 h 694"/>
                <a:gd name="T4" fmla="*/ 26 w 763"/>
                <a:gd name="T5" fmla="*/ 562 h 694"/>
                <a:gd name="T6" fmla="*/ 675 w 763"/>
                <a:gd name="T7" fmla="*/ 0 h 694"/>
                <a:gd name="T8" fmla="*/ 685 w 763"/>
                <a:gd name="T9" fmla="*/ 13 h 694"/>
                <a:gd name="T10" fmla="*/ 48 w 763"/>
                <a:gd name="T11" fmla="*/ 574 h 694"/>
                <a:gd name="T12" fmla="*/ 0 w 763"/>
                <a:gd name="T13" fmla="*/ 594 h 694"/>
                <a:gd name="T14" fmla="*/ 27 w 763"/>
                <a:gd name="T15" fmla="*/ 549 h 694"/>
                <a:gd name="T16" fmla="*/ 48 w 763"/>
                <a:gd name="T17" fmla="*/ 574 h 6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3"/>
                <a:gd name="T28" fmla="*/ 0 h 694"/>
                <a:gd name="T29" fmla="*/ 763 w 763"/>
                <a:gd name="T30" fmla="*/ 694 h 6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3" h="694">
                  <a:moveTo>
                    <a:pt x="763" y="15"/>
                  </a:moveTo>
                  <a:lnTo>
                    <a:pt x="41" y="671"/>
                  </a:lnTo>
                  <a:lnTo>
                    <a:pt x="29" y="656"/>
                  </a:lnTo>
                  <a:lnTo>
                    <a:pt x="751" y="0"/>
                  </a:lnTo>
                  <a:lnTo>
                    <a:pt x="763" y="15"/>
                  </a:lnTo>
                  <a:close/>
                  <a:moveTo>
                    <a:pt x="54" y="671"/>
                  </a:moveTo>
                  <a:lnTo>
                    <a:pt x="0" y="694"/>
                  </a:lnTo>
                  <a:lnTo>
                    <a:pt x="30" y="642"/>
                  </a:lnTo>
                  <a:lnTo>
                    <a:pt x="54" y="671"/>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52610" name="Line 40"/>
            <p:cNvSpPr>
              <a:spLocks noChangeAspect="1" noChangeShapeType="1"/>
            </p:cNvSpPr>
            <p:nvPr/>
          </p:nvSpPr>
          <p:spPr bwMode="auto">
            <a:xfrm>
              <a:off x="4113" y="2932"/>
              <a:ext cx="814" cy="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11" name="Freeform 41"/>
            <p:cNvSpPr>
              <a:spLocks noChangeAspect="1" noEditPoints="1"/>
            </p:cNvSpPr>
            <p:nvPr/>
          </p:nvSpPr>
          <p:spPr bwMode="auto">
            <a:xfrm>
              <a:off x="4813" y="2537"/>
              <a:ext cx="38" cy="1080"/>
            </a:xfrm>
            <a:custGeom>
              <a:avLst/>
              <a:gdLst>
                <a:gd name="T0" fmla="*/ 7 w 41"/>
                <a:gd name="T1" fmla="*/ 997 h 1170"/>
                <a:gd name="T2" fmla="*/ 9 w 41"/>
                <a:gd name="T3" fmla="*/ 37 h 1170"/>
                <a:gd name="T4" fmla="*/ 27 w 41"/>
                <a:gd name="T5" fmla="*/ 37 h 1170"/>
                <a:gd name="T6" fmla="*/ 26 w 41"/>
                <a:gd name="T7" fmla="*/ 997 h 1170"/>
                <a:gd name="T8" fmla="*/ 7 w 41"/>
                <a:gd name="T9" fmla="*/ 997 h 1170"/>
                <a:gd name="T10" fmla="*/ 18 w 41"/>
                <a:gd name="T11" fmla="*/ 37 h 1170"/>
                <a:gd name="T12" fmla="*/ 0 w 41"/>
                <a:gd name="T13" fmla="*/ 55 h 1170"/>
                <a:gd name="T14" fmla="*/ 18 w 41"/>
                <a:gd name="T15" fmla="*/ 0 h 1170"/>
                <a:gd name="T16" fmla="*/ 35 w 41"/>
                <a:gd name="T17" fmla="*/ 55 h 1170"/>
                <a:gd name="T18" fmla="*/ 18 w 41"/>
                <a:gd name="T19" fmla="*/ 37 h 1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1170"/>
                <a:gd name="T32" fmla="*/ 41 w 41"/>
                <a:gd name="T33" fmla="*/ 1170 h 1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1170">
                  <a:moveTo>
                    <a:pt x="9" y="1170"/>
                  </a:moveTo>
                  <a:lnTo>
                    <a:pt x="11" y="43"/>
                  </a:lnTo>
                  <a:lnTo>
                    <a:pt x="31" y="43"/>
                  </a:lnTo>
                  <a:lnTo>
                    <a:pt x="30" y="1170"/>
                  </a:lnTo>
                  <a:lnTo>
                    <a:pt x="9" y="1170"/>
                  </a:lnTo>
                  <a:close/>
                  <a:moveTo>
                    <a:pt x="20" y="43"/>
                  </a:moveTo>
                  <a:lnTo>
                    <a:pt x="0" y="65"/>
                  </a:lnTo>
                  <a:lnTo>
                    <a:pt x="20" y="0"/>
                  </a:lnTo>
                  <a:lnTo>
                    <a:pt x="41" y="65"/>
                  </a:lnTo>
                  <a:lnTo>
                    <a:pt x="20" y="43"/>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2612" name="Freeform 42"/>
            <p:cNvSpPr>
              <a:spLocks noChangeAspect="1" noEditPoints="1"/>
            </p:cNvSpPr>
            <p:nvPr/>
          </p:nvSpPr>
          <p:spPr bwMode="auto">
            <a:xfrm>
              <a:off x="4921" y="2430"/>
              <a:ext cx="40" cy="1081"/>
            </a:xfrm>
            <a:custGeom>
              <a:avLst/>
              <a:gdLst>
                <a:gd name="T0" fmla="*/ 10 w 41"/>
                <a:gd name="T1" fmla="*/ 1000 h 1169"/>
                <a:gd name="T2" fmla="*/ 10 w 41"/>
                <a:gd name="T3" fmla="*/ 36 h 1169"/>
                <a:gd name="T4" fmla="*/ 29 w 41"/>
                <a:gd name="T5" fmla="*/ 36 h 1169"/>
                <a:gd name="T6" fmla="*/ 28 w 41"/>
                <a:gd name="T7" fmla="*/ 1000 h 1169"/>
                <a:gd name="T8" fmla="*/ 10 w 41"/>
                <a:gd name="T9" fmla="*/ 1000 h 1169"/>
                <a:gd name="T10" fmla="*/ 20 w 41"/>
                <a:gd name="T11" fmla="*/ 36 h 1169"/>
                <a:gd name="T12" fmla="*/ 0 w 41"/>
                <a:gd name="T13" fmla="*/ 55 h 1169"/>
                <a:gd name="T14" fmla="*/ 20 w 41"/>
                <a:gd name="T15" fmla="*/ 0 h 1169"/>
                <a:gd name="T16" fmla="*/ 39 w 41"/>
                <a:gd name="T17" fmla="*/ 55 h 1169"/>
                <a:gd name="T18" fmla="*/ 20 w 41"/>
                <a:gd name="T19" fmla="*/ 36 h 1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1169"/>
                <a:gd name="T32" fmla="*/ 41 w 41"/>
                <a:gd name="T33" fmla="*/ 1169 h 1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1169">
                  <a:moveTo>
                    <a:pt x="10" y="1169"/>
                  </a:moveTo>
                  <a:lnTo>
                    <a:pt x="10" y="42"/>
                  </a:lnTo>
                  <a:lnTo>
                    <a:pt x="31" y="42"/>
                  </a:lnTo>
                  <a:lnTo>
                    <a:pt x="30" y="1169"/>
                  </a:lnTo>
                  <a:lnTo>
                    <a:pt x="10" y="1169"/>
                  </a:lnTo>
                  <a:close/>
                  <a:moveTo>
                    <a:pt x="20" y="42"/>
                  </a:moveTo>
                  <a:lnTo>
                    <a:pt x="0" y="64"/>
                  </a:lnTo>
                  <a:lnTo>
                    <a:pt x="20" y="0"/>
                  </a:lnTo>
                  <a:lnTo>
                    <a:pt x="41" y="64"/>
                  </a:lnTo>
                  <a:lnTo>
                    <a:pt x="20" y="42"/>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2613" name="Freeform 43"/>
            <p:cNvSpPr>
              <a:spLocks noChangeAspect="1" noEditPoints="1"/>
            </p:cNvSpPr>
            <p:nvPr/>
          </p:nvSpPr>
          <p:spPr bwMode="auto">
            <a:xfrm>
              <a:off x="4605" y="2542"/>
              <a:ext cx="723" cy="642"/>
            </a:xfrm>
            <a:custGeom>
              <a:avLst/>
              <a:gdLst>
                <a:gd name="T0" fmla="*/ 685 w 763"/>
                <a:gd name="T1" fmla="*/ 13 h 695"/>
                <a:gd name="T2" fmla="*/ 37 w 763"/>
                <a:gd name="T3" fmla="*/ 574 h 695"/>
                <a:gd name="T4" fmla="*/ 26 w 763"/>
                <a:gd name="T5" fmla="*/ 561 h 695"/>
                <a:gd name="T6" fmla="*/ 675 w 763"/>
                <a:gd name="T7" fmla="*/ 0 h 695"/>
                <a:gd name="T8" fmla="*/ 685 w 763"/>
                <a:gd name="T9" fmla="*/ 13 h 695"/>
                <a:gd name="T10" fmla="*/ 48 w 763"/>
                <a:gd name="T11" fmla="*/ 574 h 695"/>
                <a:gd name="T12" fmla="*/ 0 w 763"/>
                <a:gd name="T13" fmla="*/ 593 h 695"/>
                <a:gd name="T14" fmla="*/ 27 w 763"/>
                <a:gd name="T15" fmla="*/ 549 h 695"/>
                <a:gd name="T16" fmla="*/ 48 w 763"/>
                <a:gd name="T17" fmla="*/ 574 h 6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3"/>
                <a:gd name="T28" fmla="*/ 0 h 695"/>
                <a:gd name="T29" fmla="*/ 763 w 763"/>
                <a:gd name="T30" fmla="*/ 695 h 6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3" h="695">
                  <a:moveTo>
                    <a:pt x="763" y="15"/>
                  </a:moveTo>
                  <a:lnTo>
                    <a:pt x="41" y="672"/>
                  </a:lnTo>
                  <a:lnTo>
                    <a:pt x="29" y="657"/>
                  </a:lnTo>
                  <a:lnTo>
                    <a:pt x="751" y="0"/>
                  </a:lnTo>
                  <a:lnTo>
                    <a:pt x="763" y="15"/>
                  </a:lnTo>
                  <a:close/>
                  <a:moveTo>
                    <a:pt x="54" y="672"/>
                  </a:moveTo>
                  <a:lnTo>
                    <a:pt x="0" y="695"/>
                  </a:lnTo>
                  <a:lnTo>
                    <a:pt x="30" y="643"/>
                  </a:lnTo>
                  <a:lnTo>
                    <a:pt x="54" y="672"/>
                  </a:lnTo>
                  <a:close/>
                </a:path>
              </a:pathLst>
            </a:custGeom>
            <a:solidFill>
              <a:srgbClr val="FF00FF"/>
            </a:solidFill>
            <a:ln w="1651">
              <a:solidFill>
                <a:srgbClr val="FF00FF"/>
              </a:solidFill>
              <a:prstDash val="solid"/>
              <a:round/>
              <a:headEnd/>
              <a:tailEnd/>
            </a:ln>
          </p:spPr>
          <p:txBody>
            <a:bodyPr/>
            <a:lstStyle/>
            <a:p>
              <a:endParaRPr lang="zh-CN" altLang="en-US"/>
            </a:p>
          </p:txBody>
        </p:sp>
        <p:sp>
          <p:nvSpPr>
            <p:cNvPr id="152614" name="Freeform 44"/>
            <p:cNvSpPr>
              <a:spLocks noChangeAspect="1" noEditPoints="1"/>
            </p:cNvSpPr>
            <p:nvPr/>
          </p:nvSpPr>
          <p:spPr bwMode="auto">
            <a:xfrm>
              <a:off x="4698" y="2621"/>
              <a:ext cx="37" cy="1082"/>
            </a:xfrm>
            <a:custGeom>
              <a:avLst/>
              <a:gdLst>
                <a:gd name="T0" fmla="*/ 8 w 40"/>
                <a:gd name="T1" fmla="*/ 1001 h 1170"/>
                <a:gd name="T2" fmla="*/ 8 w 40"/>
                <a:gd name="T3" fmla="*/ 46 h 1170"/>
                <a:gd name="T4" fmla="*/ 26 w 40"/>
                <a:gd name="T5" fmla="*/ 46 h 1170"/>
                <a:gd name="T6" fmla="*/ 26 w 40"/>
                <a:gd name="T7" fmla="*/ 1001 h 1170"/>
                <a:gd name="T8" fmla="*/ 8 w 40"/>
                <a:gd name="T9" fmla="*/ 1001 h 1170"/>
                <a:gd name="T10" fmla="*/ 0 w 40"/>
                <a:gd name="T11" fmla="*/ 55 h 1170"/>
                <a:gd name="T12" fmla="*/ 18 w 40"/>
                <a:gd name="T13" fmla="*/ 0 h 1170"/>
                <a:gd name="T14" fmla="*/ 34 w 40"/>
                <a:gd name="T15" fmla="*/ 55 h 1170"/>
                <a:gd name="T16" fmla="*/ 0 w 40"/>
                <a:gd name="T17" fmla="*/ 55 h 11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170"/>
                <a:gd name="T29" fmla="*/ 40 w 40"/>
                <a:gd name="T30" fmla="*/ 1170 h 11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170">
                  <a:moveTo>
                    <a:pt x="10" y="1170"/>
                  </a:moveTo>
                  <a:lnTo>
                    <a:pt x="10" y="54"/>
                  </a:lnTo>
                  <a:lnTo>
                    <a:pt x="30" y="54"/>
                  </a:lnTo>
                  <a:lnTo>
                    <a:pt x="30" y="1170"/>
                  </a:lnTo>
                  <a:lnTo>
                    <a:pt x="10" y="1170"/>
                  </a:lnTo>
                  <a:close/>
                  <a:moveTo>
                    <a:pt x="0" y="65"/>
                  </a:moveTo>
                  <a:lnTo>
                    <a:pt x="20" y="0"/>
                  </a:lnTo>
                  <a:lnTo>
                    <a:pt x="40" y="65"/>
                  </a:lnTo>
                  <a:lnTo>
                    <a:pt x="0" y="65"/>
                  </a:lnTo>
                  <a:close/>
                </a:path>
              </a:pathLst>
            </a:custGeom>
            <a:solidFill>
              <a:srgbClr val="FF0000"/>
            </a:solidFill>
            <a:ln w="1588">
              <a:solidFill>
                <a:srgbClr val="FF0000"/>
              </a:solidFill>
              <a:prstDash val="solid"/>
              <a:round/>
              <a:headEnd/>
              <a:tailEnd/>
            </a:ln>
          </p:spPr>
          <p:txBody>
            <a:bodyPr/>
            <a:lstStyle/>
            <a:p>
              <a:endParaRPr lang="zh-CN" altLang="en-US"/>
            </a:p>
          </p:txBody>
        </p:sp>
        <p:sp>
          <p:nvSpPr>
            <p:cNvPr id="152615" name="Freeform 45"/>
            <p:cNvSpPr>
              <a:spLocks noChangeAspect="1" noEditPoints="1"/>
            </p:cNvSpPr>
            <p:nvPr/>
          </p:nvSpPr>
          <p:spPr bwMode="auto">
            <a:xfrm>
              <a:off x="4609" y="2378"/>
              <a:ext cx="724" cy="643"/>
            </a:xfrm>
            <a:custGeom>
              <a:avLst/>
              <a:gdLst>
                <a:gd name="T0" fmla="*/ 686 w 764"/>
                <a:gd name="T1" fmla="*/ 13 h 695"/>
                <a:gd name="T2" fmla="*/ 37 w 764"/>
                <a:gd name="T3" fmla="*/ 575 h 695"/>
                <a:gd name="T4" fmla="*/ 27 w 764"/>
                <a:gd name="T5" fmla="*/ 562 h 695"/>
                <a:gd name="T6" fmla="*/ 677 w 764"/>
                <a:gd name="T7" fmla="*/ 0 h 695"/>
                <a:gd name="T8" fmla="*/ 686 w 764"/>
                <a:gd name="T9" fmla="*/ 13 h 695"/>
                <a:gd name="T10" fmla="*/ 48 w 764"/>
                <a:gd name="T11" fmla="*/ 575 h 695"/>
                <a:gd name="T12" fmla="*/ 0 w 764"/>
                <a:gd name="T13" fmla="*/ 595 h 695"/>
                <a:gd name="T14" fmla="*/ 27 w 764"/>
                <a:gd name="T15" fmla="*/ 550 h 695"/>
                <a:gd name="T16" fmla="*/ 48 w 764"/>
                <a:gd name="T17" fmla="*/ 575 h 6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4"/>
                <a:gd name="T28" fmla="*/ 0 h 695"/>
                <a:gd name="T29" fmla="*/ 764 w 764"/>
                <a:gd name="T30" fmla="*/ 695 h 6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4" h="695">
                  <a:moveTo>
                    <a:pt x="764" y="15"/>
                  </a:moveTo>
                  <a:lnTo>
                    <a:pt x="41" y="672"/>
                  </a:lnTo>
                  <a:lnTo>
                    <a:pt x="30" y="656"/>
                  </a:lnTo>
                  <a:lnTo>
                    <a:pt x="753" y="0"/>
                  </a:lnTo>
                  <a:lnTo>
                    <a:pt x="764" y="15"/>
                  </a:lnTo>
                  <a:close/>
                  <a:moveTo>
                    <a:pt x="54" y="672"/>
                  </a:moveTo>
                  <a:lnTo>
                    <a:pt x="0" y="695"/>
                  </a:lnTo>
                  <a:lnTo>
                    <a:pt x="30" y="643"/>
                  </a:lnTo>
                  <a:lnTo>
                    <a:pt x="54" y="672"/>
                  </a:lnTo>
                  <a:close/>
                </a:path>
              </a:pathLst>
            </a:custGeom>
            <a:solidFill>
              <a:srgbClr val="FF00FF"/>
            </a:solidFill>
            <a:ln w="1588">
              <a:solidFill>
                <a:srgbClr val="FF00FF"/>
              </a:solidFill>
              <a:prstDash val="solid"/>
              <a:round/>
              <a:headEnd/>
              <a:tailEnd/>
            </a:ln>
          </p:spPr>
          <p:txBody>
            <a:bodyPr/>
            <a:lstStyle/>
            <a:p>
              <a:endParaRPr lang="zh-CN" altLang="en-US"/>
            </a:p>
          </p:txBody>
        </p:sp>
        <p:sp>
          <p:nvSpPr>
            <p:cNvPr id="152616" name="Line 46"/>
            <p:cNvSpPr>
              <a:spLocks noChangeAspect="1" noChangeShapeType="1"/>
            </p:cNvSpPr>
            <p:nvPr/>
          </p:nvSpPr>
          <p:spPr bwMode="auto">
            <a:xfrm flipV="1">
              <a:off x="4384" y="2597"/>
              <a:ext cx="0" cy="117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17" name="Line 47"/>
            <p:cNvSpPr>
              <a:spLocks noChangeAspect="1" noChangeShapeType="1"/>
            </p:cNvSpPr>
            <p:nvPr/>
          </p:nvSpPr>
          <p:spPr bwMode="auto">
            <a:xfrm flipV="1">
              <a:off x="4157" y="2597"/>
              <a:ext cx="0" cy="117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18" name="Line 48"/>
            <p:cNvSpPr>
              <a:spLocks noChangeAspect="1" noChangeShapeType="1"/>
            </p:cNvSpPr>
            <p:nvPr/>
          </p:nvSpPr>
          <p:spPr bwMode="auto">
            <a:xfrm flipH="1">
              <a:off x="3951" y="2918"/>
              <a:ext cx="164" cy="148"/>
            </a:xfrm>
            <a:prstGeom prst="line">
              <a:avLst/>
            </a:prstGeom>
            <a:noFill/>
            <a:ln w="31750">
              <a:solidFill>
                <a:srgbClr val="0000FF"/>
              </a:solidFill>
              <a:prstDash val="dash"/>
              <a:round/>
              <a:headEnd/>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152619" name="Line 49"/>
            <p:cNvSpPr>
              <a:spLocks noChangeAspect="1" noChangeShapeType="1"/>
            </p:cNvSpPr>
            <p:nvPr/>
          </p:nvSpPr>
          <p:spPr bwMode="auto">
            <a:xfrm flipV="1">
              <a:off x="4116" y="2079"/>
              <a:ext cx="0" cy="378"/>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2620" name="Line 50"/>
            <p:cNvSpPr>
              <a:spLocks noChangeAspect="1" noChangeShapeType="1"/>
            </p:cNvSpPr>
            <p:nvPr/>
          </p:nvSpPr>
          <p:spPr bwMode="auto">
            <a:xfrm flipV="1">
              <a:off x="4109" y="2514"/>
              <a:ext cx="0" cy="418"/>
            </a:xfrm>
            <a:prstGeom prst="line">
              <a:avLst/>
            </a:prstGeom>
            <a:noFill/>
            <a:ln w="317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21" name="Rectangle 51"/>
            <p:cNvSpPr>
              <a:spLocks noChangeAspect="1" noChangeArrowheads="1"/>
            </p:cNvSpPr>
            <p:nvPr/>
          </p:nvSpPr>
          <p:spPr bwMode="auto">
            <a:xfrm>
              <a:off x="4919" y="2219"/>
              <a:ext cx="11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E</a:t>
              </a:r>
              <a:endParaRPr lang="en-US" altLang="zh-CN" sz="2800">
                <a:solidFill>
                  <a:srgbClr val="000000"/>
                </a:solidFill>
              </a:endParaRPr>
            </a:p>
          </p:txBody>
        </p:sp>
        <p:sp>
          <p:nvSpPr>
            <p:cNvPr id="152622" name="Rectangle 52"/>
            <p:cNvSpPr>
              <a:spLocks noChangeAspect="1" noChangeArrowheads="1"/>
            </p:cNvSpPr>
            <p:nvPr/>
          </p:nvSpPr>
          <p:spPr bwMode="auto">
            <a:xfrm>
              <a:off x="4489" y="3184"/>
              <a:ext cx="1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i="1">
                  <a:solidFill>
                    <a:srgbClr val="000000"/>
                  </a:solidFill>
                  <a:latin typeface="Times New Roman" panose="02020603050405020304" pitchFamily="18" charset="0"/>
                </a:rPr>
                <a:t>H</a:t>
              </a:r>
              <a:endParaRPr lang="en-US" altLang="zh-CN" sz="2800">
                <a:solidFill>
                  <a:srgbClr val="000000"/>
                </a:solidFill>
              </a:endParaRPr>
            </a:p>
          </p:txBody>
        </p:sp>
        <p:sp>
          <p:nvSpPr>
            <p:cNvPr id="152623" name="Rectangle 53"/>
            <p:cNvSpPr>
              <a:spLocks noChangeAspect="1" noChangeArrowheads="1"/>
            </p:cNvSpPr>
            <p:nvPr/>
          </p:nvSpPr>
          <p:spPr bwMode="auto">
            <a:xfrm>
              <a:off x="5433" y="2891"/>
              <a:ext cx="13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rPr>
                <a:t>z</a:t>
              </a:r>
              <a:endParaRPr lang="en-US" altLang="zh-CN" sz="2000" b="1">
                <a:solidFill>
                  <a:srgbClr val="000000"/>
                </a:solidFill>
              </a:endParaRPr>
            </a:p>
          </p:txBody>
        </p:sp>
        <p:sp>
          <p:nvSpPr>
            <p:cNvPr id="152624" name="Freeform 54"/>
            <p:cNvSpPr>
              <a:spLocks noChangeAspect="1" noEditPoints="1"/>
            </p:cNvSpPr>
            <p:nvPr/>
          </p:nvSpPr>
          <p:spPr bwMode="auto">
            <a:xfrm>
              <a:off x="5028" y="2849"/>
              <a:ext cx="536" cy="35"/>
            </a:xfrm>
            <a:custGeom>
              <a:avLst/>
              <a:gdLst>
                <a:gd name="T0" fmla="*/ 0 w 566"/>
                <a:gd name="T1" fmla="*/ 7 h 38"/>
                <a:gd name="T2" fmla="*/ 434 w 566"/>
                <a:gd name="T3" fmla="*/ 7 h 38"/>
                <a:gd name="T4" fmla="*/ 434 w 566"/>
                <a:gd name="T5" fmla="*/ 25 h 38"/>
                <a:gd name="T6" fmla="*/ 0 w 566"/>
                <a:gd name="T7" fmla="*/ 24 h 38"/>
                <a:gd name="T8" fmla="*/ 0 w 566"/>
                <a:gd name="T9" fmla="*/ 7 h 38"/>
                <a:gd name="T10" fmla="*/ 426 w 566"/>
                <a:gd name="T11" fmla="*/ 0 h 38"/>
                <a:gd name="T12" fmla="*/ 508 w 566"/>
                <a:gd name="T13" fmla="*/ 17 h 38"/>
                <a:gd name="T14" fmla="*/ 426 w 566"/>
                <a:gd name="T15" fmla="*/ 32 h 38"/>
                <a:gd name="T16" fmla="*/ 426 w 566"/>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6"/>
                <a:gd name="T28" fmla="*/ 0 h 38"/>
                <a:gd name="T29" fmla="*/ 566 w 566"/>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6" h="38">
                  <a:moveTo>
                    <a:pt x="0" y="9"/>
                  </a:moveTo>
                  <a:lnTo>
                    <a:pt x="484" y="9"/>
                  </a:lnTo>
                  <a:lnTo>
                    <a:pt x="484" y="29"/>
                  </a:lnTo>
                  <a:lnTo>
                    <a:pt x="0" y="28"/>
                  </a:lnTo>
                  <a:lnTo>
                    <a:pt x="0" y="9"/>
                  </a:lnTo>
                  <a:close/>
                  <a:moveTo>
                    <a:pt x="475" y="0"/>
                  </a:moveTo>
                  <a:lnTo>
                    <a:pt x="566" y="19"/>
                  </a:lnTo>
                  <a:lnTo>
                    <a:pt x="475" y="38"/>
                  </a:lnTo>
                  <a:lnTo>
                    <a:pt x="475" y="0"/>
                  </a:lnTo>
                  <a:close/>
                </a:path>
              </a:pathLst>
            </a:custGeom>
            <a:solidFill>
              <a:srgbClr val="000000"/>
            </a:solidFill>
            <a:ln w="1588">
              <a:solidFill>
                <a:srgbClr val="000000"/>
              </a:solidFill>
              <a:prstDash val="solid"/>
              <a:round/>
              <a:headEnd/>
              <a:tailEnd/>
            </a:ln>
          </p:spPr>
          <p:txBody>
            <a:bodyPr/>
            <a:lstStyle/>
            <a:p>
              <a:endParaRPr lang="zh-CN" altLang="en-US"/>
            </a:p>
          </p:txBody>
        </p:sp>
        <p:sp>
          <p:nvSpPr>
            <p:cNvPr id="152625" name="Rectangle 55"/>
            <p:cNvSpPr>
              <a:spLocks noChangeAspect="1" noChangeArrowheads="1"/>
            </p:cNvSpPr>
            <p:nvPr/>
          </p:nvSpPr>
          <p:spPr bwMode="auto">
            <a:xfrm>
              <a:off x="4072" y="2641"/>
              <a:ext cx="1326"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300" b="1">
                  <a:solidFill>
                    <a:srgbClr val="000000"/>
                  </a:solidFill>
                  <a:latin typeface="Times New Roman" panose="02020603050405020304" pitchFamily="18" charset="0"/>
                </a:rPr>
                <a:t>Wave propagation direction</a:t>
              </a:r>
              <a:endParaRPr lang="en-US" altLang="zh-CN" sz="2800">
                <a:solidFill>
                  <a:srgbClr val="000000"/>
                </a:solidFill>
                <a:latin typeface="Times New Roman" panose="02020603050405020304" pitchFamily="18" charset="0"/>
              </a:endParaRPr>
            </a:p>
          </p:txBody>
        </p:sp>
        <p:sp>
          <p:nvSpPr>
            <p:cNvPr id="152626" name="Rectangle 56"/>
            <p:cNvSpPr>
              <a:spLocks noChangeAspect="1" noChangeArrowheads="1"/>
            </p:cNvSpPr>
            <p:nvPr/>
          </p:nvSpPr>
          <p:spPr bwMode="auto">
            <a:xfrm>
              <a:off x="4797" y="2634"/>
              <a:ext cx="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1300" b="1">
                  <a:solidFill>
                    <a:srgbClr val="000000"/>
                  </a:solidFill>
                  <a:latin typeface="Times New Roman" panose="02020603050405020304" pitchFamily="18" charset="0"/>
                </a:rPr>
                <a:t> </a:t>
              </a:r>
              <a:endParaRPr lang="en-US" altLang="zh-CN" sz="2800">
                <a:solidFill>
                  <a:srgbClr val="000000"/>
                </a:solidFill>
              </a:endParaRPr>
            </a:p>
          </p:txBody>
        </p:sp>
        <p:sp>
          <p:nvSpPr>
            <p:cNvPr id="152627" name="Text Box 57"/>
            <p:cNvSpPr txBox="1">
              <a:spLocks noChangeAspect="1" noChangeArrowheads="1"/>
            </p:cNvSpPr>
            <p:nvPr/>
          </p:nvSpPr>
          <p:spPr bwMode="auto">
            <a:xfrm>
              <a:off x="3847" y="3813"/>
              <a:ext cx="128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1400" b="1">
                  <a:solidFill>
                    <a:srgbClr val="000000"/>
                  </a:solidFill>
                  <a:latin typeface="Times New Roman" panose="02020603050405020304" pitchFamily="18" charset="0"/>
                  <a:ea typeface="幼圆" panose="02010509060101010101" pitchFamily="49" charset="-122"/>
                </a:rPr>
                <a:t>Uniform plane wave</a:t>
              </a:r>
              <a:endParaRPr lang="en-US" altLang="zh-CN" sz="1400" b="1">
                <a:solidFill>
                  <a:srgbClr val="000000"/>
                </a:solidFill>
                <a:ea typeface="幼圆" panose="02010509060101010101" pitchFamily="49" charset="-122"/>
              </a:endParaRPr>
            </a:p>
          </p:txBody>
        </p:sp>
        <p:sp>
          <p:nvSpPr>
            <p:cNvPr id="152628" name="Text Box 58"/>
            <p:cNvSpPr txBox="1">
              <a:spLocks noChangeAspect="1" noChangeArrowheads="1"/>
            </p:cNvSpPr>
            <p:nvPr/>
          </p:nvSpPr>
          <p:spPr bwMode="auto">
            <a:xfrm>
              <a:off x="4285" y="1842"/>
              <a:ext cx="128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pPr>
              <a:r>
                <a:rPr lang="en-US" altLang="zh-CN" sz="1400" b="1">
                  <a:solidFill>
                    <a:srgbClr val="000000"/>
                  </a:solidFill>
                  <a:latin typeface="Times New Roman" panose="02020603050405020304" pitchFamily="18" charset="0"/>
                  <a:ea typeface="幼圆" panose="02010509060101010101" pitchFamily="49" charset="-122"/>
                </a:rPr>
                <a:t>Wavefront</a:t>
              </a:r>
              <a:endParaRPr lang="en-US" altLang="zh-CN" sz="1400" b="1">
                <a:solidFill>
                  <a:srgbClr val="000000"/>
                </a:solidFill>
                <a:ea typeface="幼圆" panose="02010509060101010101" pitchFamily="49" charset="-122"/>
              </a:endParaRPr>
            </a:p>
          </p:txBody>
        </p:sp>
        <p:sp>
          <p:nvSpPr>
            <p:cNvPr id="152629" name="Rectangle 59"/>
            <p:cNvSpPr>
              <a:spLocks noChangeAspect="1" noChangeArrowheads="1"/>
            </p:cNvSpPr>
            <p:nvPr/>
          </p:nvSpPr>
          <p:spPr bwMode="auto">
            <a:xfrm>
              <a:off x="4147" y="2012"/>
              <a:ext cx="8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x</a:t>
              </a:r>
              <a:endParaRPr lang="en-US" altLang="zh-CN" sz="2000" b="1">
                <a:solidFill>
                  <a:srgbClr val="000000"/>
                </a:solidFill>
              </a:endParaRPr>
            </a:p>
          </p:txBody>
        </p:sp>
        <p:sp>
          <p:nvSpPr>
            <p:cNvPr id="152630" name="Rectangle 60"/>
            <p:cNvSpPr>
              <a:spLocks noChangeAspect="1" noChangeArrowheads="1"/>
            </p:cNvSpPr>
            <p:nvPr/>
          </p:nvSpPr>
          <p:spPr bwMode="auto">
            <a:xfrm>
              <a:off x="3563" y="3174"/>
              <a:ext cx="7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y</a:t>
              </a:r>
              <a:endParaRPr lang="en-US" altLang="zh-CN" sz="2000" b="1">
                <a:solidFill>
                  <a:srgbClr val="000000"/>
                </a:solidFill>
              </a:endParaRPr>
            </a:p>
          </p:txBody>
        </p:sp>
        <p:sp>
          <p:nvSpPr>
            <p:cNvPr id="152631" name="Rectangle 61"/>
            <p:cNvSpPr>
              <a:spLocks noChangeAspect="1" noChangeArrowheads="1"/>
            </p:cNvSpPr>
            <p:nvPr/>
          </p:nvSpPr>
          <p:spPr bwMode="auto">
            <a:xfrm>
              <a:off x="3975" y="2807"/>
              <a:ext cx="8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i="1">
                  <a:solidFill>
                    <a:srgbClr val="000000"/>
                  </a:solidFill>
                  <a:latin typeface="Times New Roman" panose="02020603050405020304" pitchFamily="18" charset="0"/>
                </a:rPr>
                <a:t>o</a:t>
              </a:r>
              <a:endParaRPr lang="en-US" altLang="zh-CN" sz="2000" b="1">
                <a:solidFill>
                  <a:srgbClr val="000000"/>
                </a:solidFill>
              </a:endParaRPr>
            </a:p>
          </p:txBody>
        </p:sp>
        <p:sp>
          <p:nvSpPr>
            <p:cNvPr id="152632" name="Line 62"/>
            <p:cNvSpPr>
              <a:spLocks noChangeAspect="1" noChangeShapeType="1"/>
            </p:cNvSpPr>
            <p:nvPr/>
          </p:nvSpPr>
          <p:spPr bwMode="auto">
            <a:xfrm flipV="1">
              <a:off x="3725" y="2597"/>
              <a:ext cx="0" cy="117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633" name="Line 63"/>
            <p:cNvSpPr>
              <a:spLocks noChangeAspect="1" noChangeShapeType="1"/>
            </p:cNvSpPr>
            <p:nvPr/>
          </p:nvSpPr>
          <p:spPr bwMode="auto">
            <a:xfrm flipV="1">
              <a:off x="3945" y="2597"/>
              <a:ext cx="0" cy="117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2634" name="Group 64"/>
            <p:cNvGrpSpPr>
              <a:grpSpLocks noChangeAspect="1"/>
            </p:cNvGrpSpPr>
            <p:nvPr/>
          </p:nvGrpSpPr>
          <p:grpSpPr bwMode="auto">
            <a:xfrm rot="10901517" flipH="1">
              <a:off x="4006" y="3446"/>
              <a:ext cx="643" cy="364"/>
              <a:chOff x="-366" y="1998"/>
              <a:chExt cx="630" cy="255"/>
            </a:xfrm>
          </p:grpSpPr>
          <p:grpSp>
            <p:nvGrpSpPr>
              <p:cNvPr id="152635" name="Group 65"/>
              <p:cNvGrpSpPr>
                <a:grpSpLocks noChangeAspect="1"/>
              </p:cNvGrpSpPr>
              <p:nvPr/>
            </p:nvGrpSpPr>
            <p:grpSpPr bwMode="auto">
              <a:xfrm>
                <a:off x="-156" y="2004"/>
                <a:ext cx="210" cy="249"/>
                <a:chOff x="-558" y="1902"/>
                <a:chExt cx="210" cy="249"/>
              </a:xfrm>
            </p:grpSpPr>
            <p:sp>
              <p:nvSpPr>
                <p:cNvPr id="152636" name="Arc 66"/>
                <p:cNvSpPr>
                  <a:spLocks noChangeAspect="1"/>
                </p:cNvSpPr>
                <p:nvPr/>
              </p:nvSpPr>
              <p:spPr bwMode="auto">
                <a:xfrm>
                  <a:off x="-558" y="1902"/>
                  <a:ext cx="106" cy="192"/>
                </a:xfrm>
                <a:custGeom>
                  <a:avLst/>
                  <a:gdLst>
                    <a:gd name="T0" fmla="*/ 0 w 41051"/>
                    <a:gd name="T1" fmla="*/ 1 h 21600"/>
                    <a:gd name="T2" fmla="*/ 0 w 41051"/>
                    <a:gd name="T3" fmla="*/ 1 h 21600"/>
                    <a:gd name="T4" fmla="*/ 0 w 41051"/>
                    <a:gd name="T5" fmla="*/ 2 h 21600"/>
                    <a:gd name="T6" fmla="*/ 0 60000 65536"/>
                    <a:gd name="T7" fmla="*/ 0 60000 65536"/>
                    <a:gd name="T8" fmla="*/ 0 60000 65536"/>
                    <a:gd name="T9" fmla="*/ 0 w 41051"/>
                    <a:gd name="T10" fmla="*/ 0 h 21600"/>
                    <a:gd name="T11" fmla="*/ 41051 w 41051"/>
                    <a:gd name="T12" fmla="*/ 21600 h 21600"/>
                  </a:gdLst>
                  <a:ahLst/>
                  <a:cxnLst>
                    <a:cxn ang="T6">
                      <a:pos x="T0" y="T1"/>
                    </a:cxn>
                    <a:cxn ang="T7">
                      <a:pos x="T2" y="T3"/>
                    </a:cxn>
                    <a:cxn ang="T8">
                      <a:pos x="T4" y="T5"/>
                    </a:cxn>
                  </a:cxnLst>
                  <a:rect l="T9" t="T10" r="T11" b="T12"/>
                  <a:pathLst>
                    <a:path w="41051" h="21600" fill="none" extrusionOk="0">
                      <a:moveTo>
                        <a:pt x="-1" y="14962"/>
                      </a:moveTo>
                      <a:cubicBezTo>
                        <a:pt x="2879" y="6044"/>
                        <a:pt x="11182" y="-1"/>
                        <a:pt x="20555" y="0"/>
                      </a:cubicBezTo>
                      <a:cubicBezTo>
                        <a:pt x="29857" y="0"/>
                        <a:pt x="38114" y="5955"/>
                        <a:pt x="41050" y="14782"/>
                      </a:cubicBezTo>
                    </a:path>
                    <a:path w="41051" h="21600" stroke="0" extrusionOk="0">
                      <a:moveTo>
                        <a:pt x="-1" y="14962"/>
                      </a:moveTo>
                      <a:cubicBezTo>
                        <a:pt x="2879" y="6044"/>
                        <a:pt x="11182" y="-1"/>
                        <a:pt x="20555" y="0"/>
                      </a:cubicBezTo>
                      <a:cubicBezTo>
                        <a:pt x="29857" y="0"/>
                        <a:pt x="38114" y="5955"/>
                        <a:pt x="41050" y="14782"/>
                      </a:cubicBezTo>
                      <a:lnTo>
                        <a:pt x="20555"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37" name="Arc 67"/>
                <p:cNvSpPr>
                  <a:spLocks noChangeAspect="1"/>
                </p:cNvSpPr>
                <p:nvPr/>
              </p:nvSpPr>
              <p:spPr bwMode="auto">
                <a:xfrm flipV="1">
                  <a:off x="-452" y="1959"/>
                  <a:ext cx="104" cy="192"/>
                </a:xfrm>
                <a:custGeom>
                  <a:avLst/>
                  <a:gdLst>
                    <a:gd name="T0" fmla="*/ 0 w 40133"/>
                    <a:gd name="T1" fmla="*/ 1 h 21600"/>
                    <a:gd name="T2" fmla="*/ 0 w 40133"/>
                    <a:gd name="T3" fmla="*/ 1 h 21600"/>
                    <a:gd name="T4" fmla="*/ 0 w 40133"/>
                    <a:gd name="T5" fmla="*/ 2 h 21600"/>
                    <a:gd name="T6" fmla="*/ 0 60000 65536"/>
                    <a:gd name="T7" fmla="*/ 0 60000 65536"/>
                    <a:gd name="T8" fmla="*/ 0 60000 65536"/>
                    <a:gd name="T9" fmla="*/ 0 w 40133"/>
                    <a:gd name="T10" fmla="*/ 0 h 21600"/>
                    <a:gd name="T11" fmla="*/ 40133 w 40133"/>
                    <a:gd name="T12" fmla="*/ 21600 h 21600"/>
                  </a:gdLst>
                  <a:ahLst/>
                  <a:cxnLst>
                    <a:cxn ang="T6">
                      <a:pos x="T0" y="T1"/>
                    </a:cxn>
                    <a:cxn ang="T7">
                      <a:pos x="T2" y="T3"/>
                    </a:cxn>
                    <a:cxn ang="T8">
                      <a:pos x="T4" y="T5"/>
                    </a:cxn>
                  </a:cxnLst>
                  <a:rect l="T9" t="T10" r="T11" b="T12"/>
                  <a:pathLst>
                    <a:path w="40133" h="21600" fill="none" extrusionOk="0">
                      <a:moveTo>
                        <a:pt x="-1" y="13410"/>
                      </a:moveTo>
                      <a:cubicBezTo>
                        <a:pt x="3323" y="5298"/>
                        <a:pt x="11220" y="-1"/>
                        <a:pt x="19987" y="0"/>
                      </a:cubicBezTo>
                      <a:cubicBezTo>
                        <a:pt x="28910" y="0"/>
                        <a:pt x="36915" y="5487"/>
                        <a:pt x="40133" y="13809"/>
                      </a:cubicBezTo>
                    </a:path>
                    <a:path w="40133" h="21600" stroke="0" extrusionOk="0">
                      <a:moveTo>
                        <a:pt x="-1" y="13410"/>
                      </a:moveTo>
                      <a:cubicBezTo>
                        <a:pt x="3323" y="5298"/>
                        <a:pt x="11220" y="-1"/>
                        <a:pt x="19987" y="0"/>
                      </a:cubicBezTo>
                      <a:cubicBezTo>
                        <a:pt x="28910" y="0"/>
                        <a:pt x="36915" y="5487"/>
                        <a:pt x="40133" y="13809"/>
                      </a:cubicBezTo>
                      <a:lnTo>
                        <a:pt x="19987"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52638" name="Arc 68"/>
              <p:cNvSpPr>
                <a:spLocks noChangeAspect="1"/>
              </p:cNvSpPr>
              <p:nvPr/>
            </p:nvSpPr>
            <p:spPr bwMode="auto">
              <a:xfrm>
                <a:off x="54" y="1998"/>
                <a:ext cx="106" cy="192"/>
              </a:xfrm>
              <a:custGeom>
                <a:avLst/>
                <a:gdLst>
                  <a:gd name="T0" fmla="*/ 0 w 41051"/>
                  <a:gd name="T1" fmla="*/ 1 h 21600"/>
                  <a:gd name="T2" fmla="*/ 0 w 41051"/>
                  <a:gd name="T3" fmla="*/ 1 h 21600"/>
                  <a:gd name="T4" fmla="*/ 0 w 41051"/>
                  <a:gd name="T5" fmla="*/ 2 h 21600"/>
                  <a:gd name="T6" fmla="*/ 0 60000 65536"/>
                  <a:gd name="T7" fmla="*/ 0 60000 65536"/>
                  <a:gd name="T8" fmla="*/ 0 60000 65536"/>
                  <a:gd name="T9" fmla="*/ 0 w 41051"/>
                  <a:gd name="T10" fmla="*/ 0 h 21600"/>
                  <a:gd name="T11" fmla="*/ 41051 w 41051"/>
                  <a:gd name="T12" fmla="*/ 21600 h 21600"/>
                </a:gdLst>
                <a:ahLst/>
                <a:cxnLst>
                  <a:cxn ang="T6">
                    <a:pos x="T0" y="T1"/>
                  </a:cxn>
                  <a:cxn ang="T7">
                    <a:pos x="T2" y="T3"/>
                  </a:cxn>
                  <a:cxn ang="T8">
                    <a:pos x="T4" y="T5"/>
                  </a:cxn>
                </a:cxnLst>
                <a:rect l="T9" t="T10" r="T11" b="T12"/>
                <a:pathLst>
                  <a:path w="41051" h="21600" fill="none" extrusionOk="0">
                    <a:moveTo>
                      <a:pt x="-1" y="14962"/>
                    </a:moveTo>
                    <a:cubicBezTo>
                      <a:pt x="2879" y="6044"/>
                      <a:pt x="11182" y="-1"/>
                      <a:pt x="20555" y="0"/>
                    </a:cubicBezTo>
                    <a:cubicBezTo>
                      <a:pt x="29857" y="0"/>
                      <a:pt x="38114" y="5955"/>
                      <a:pt x="41050" y="14782"/>
                    </a:cubicBezTo>
                  </a:path>
                  <a:path w="41051" h="21600" stroke="0" extrusionOk="0">
                    <a:moveTo>
                      <a:pt x="-1" y="14962"/>
                    </a:moveTo>
                    <a:cubicBezTo>
                      <a:pt x="2879" y="6044"/>
                      <a:pt x="11182" y="-1"/>
                      <a:pt x="20555" y="0"/>
                    </a:cubicBezTo>
                    <a:cubicBezTo>
                      <a:pt x="29857" y="0"/>
                      <a:pt x="38114" y="5955"/>
                      <a:pt x="41050" y="14782"/>
                    </a:cubicBezTo>
                    <a:lnTo>
                      <a:pt x="20555"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39" name="Arc 69"/>
              <p:cNvSpPr>
                <a:spLocks noChangeAspect="1"/>
              </p:cNvSpPr>
              <p:nvPr/>
            </p:nvSpPr>
            <p:spPr bwMode="auto">
              <a:xfrm flipV="1">
                <a:off x="158" y="2061"/>
                <a:ext cx="106" cy="192"/>
              </a:xfrm>
              <a:custGeom>
                <a:avLst/>
                <a:gdLst>
                  <a:gd name="T0" fmla="*/ 0 w 40937"/>
                  <a:gd name="T1" fmla="*/ 1 h 21600"/>
                  <a:gd name="T2" fmla="*/ 0 w 40937"/>
                  <a:gd name="T3" fmla="*/ 1 h 21600"/>
                  <a:gd name="T4" fmla="*/ 0 w 40937"/>
                  <a:gd name="T5" fmla="*/ 2 h 21600"/>
                  <a:gd name="T6" fmla="*/ 0 60000 65536"/>
                  <a:gd name="T7" fmla="*/ 0 60000 65536"/>
                  <a:gd name="T8" fmla="*/ 0 60000 65536"/>
                  <a:gd name="T9" fmla="*/ 0 w 40937"/>
                  <a:gd name="T10" fmla="*/ 0 h 21600"/>
                  <a:gd name="T11" fmla="*/ 40937 w 40937"/>
                  <a:gd name="T12" fmla="*/ 21600 h 21600"/>
                </a:gdLst>
                <a:ahLst/>
                <a:cxnLst>
                  <a:cxn ang="T6">
                    <a:pos x="T0" y="T1"/>
                  </a:cxn>
                  <a:cxn ang="T7">
                    <a:pos x="T2" y="T3"/>
                  </a:cxn>
                  <a:cxn ang="T8">
                    <a:pos x="T4" y="T5"/>
                  </a:cxn>
                </a:cxnLst>
                <a:rect l="T9" t="T10" r="T11" b="T12"/>
                <a:pathLst>
                  <a:path w="40937" h="21600" fill="none" extrusionOk="0">
                    <a:moveTo>
                      <a:pt x="-1" y="15743"/>
                    </a:moveTo>
                    <a:cubicBezTo>
                      <a:pt x="2622" y="6432"/>
                      <a:pt x="11116" y="-1"/>
                      <a:pt x="20791" y="0"/>
                    </a:cubicBezTo>
                    <a:cubicBezTo>
                      <a:pt x="29714" y="0"/>
                      <a:pt x="37719" y="5487"/>
                      <a:pt x="40937" y="13809"/>
                    </a:cubicBezTo>
                  </a:path>
                  <a:path w="40937" h="21600" stroke="0" extrusionOk="0">
                    <a:moveTo>
                      <a:pt x="-1" y="15743"/>
                    </a:moveTo>
                    <a:cubicBezTo>
                      <a:pt x="2622" y="6432"/>
                      <a:pt x="11116" y="-1"/>
                      <a:pt x="20791" y="0"/>
                    </a:cubicBezTo>
                    <a:cubicBezTo>
                      <a:pt x="29714" y="0"/>
                      <a:pt x="37719" y="5487"/>
                      <a:pt x="40937" y="13809"/>
                    </a:cubicBezTo>
                    <a:lnTo>
                      <a:pt x="20791" y="21600"/>
                    </a:lnTo>
                    <a:close/>
                  </a:path>
                </a:pathLst>
              </a:custGeom>
              <a:noFill/>
              <a:ln w="38100">
                <a:solidFill>
                  <a:srgbClr val="660066"/>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52640" name="Group 70"/>
              <p:cNvGrpSpPr>
                <a:grpSpLocks noChangeAspect="1"/>
              </p:cNvGrpSpPr>
              <p:nvPr/>
            </p:nvGrpSpPr>
            <p:grpSpPr bwMode="auto">
              <a:xfrm>
                <a:off x="-366" y="2004"/>
                <a:ext cx="210" cy="249"/>
                <a:chOff x="-558" y="1902"/>
                <a:chExt cx="210" cy="249"/>
              </a:xfrm>
            </p:grpSpPr>
            <p:sp>
              <p:nvSpPr>
                <p:cNvPr id="152641" name="Arc 71"/>
                <p:cNvSpPr>
                  <a:spLocks noChangeAspect="1"/>
                </p:cNvSpPr>
                <p:nvPr/>
              </p:nvSpPr>
              <p:spPr bwMode="auto">
                <a:xfrm>
                  <a:off x="-558" y="1902"/>
                  <a:ext cx="106" cy="192"/>
                </a:xfrm>
                <a:custGeom>
                  <a:avLst/>
                  <a:gdLst>
                    <a:gd name="T0" fmla="*/ 0 w 41051"/>
                    <a:gd name="T1" fmla="*/ 1 h 21600"/>
                    <a:gd name="T2" fmla="*/ 0 w 41051"/>
                    <a:gd name="T3" fmla="*/ 1 h 21600"/>
                    <a:gd name="T4" fmla="*/ 0 w 41051"/>
                    <a:gd name="T5" fmla="*/ 2 h 21600"/>
                    <a:gd name="T6" fmla="*/ 0 60000 65536"/>
                    <a:gd name="T7" fmla="*/ 0 60000 65536"/>
                    <a:gd name="T8" fmla="*/ 0 60000 65536"/>
                    <a:gd name="T9" fmla="*/ 0 w 41051"/>
                    <a:gd name="T10" fmla="*/ 0 h 21600"/>
                    <a:gd name="T11" fmla="*/ 41051 w 41051"/>
                    <a:gd name="T12" fmla="*/ 21600 h 21600"/>
                  </a:gdLst>
                  <a:ahLst/>
                  <a:cxnLst>
                    <a:cxn ang="T6">
                      <a:pos x="T0" y="T1"/>
                    </a:cxn>
                    <a:cxn ang="T7">
                      <a:pos x="T2" y="T3"/>
                    </a:cxn>
                    <a:cxn ang="T8">
                      <a:pos x="T4" y="T5"/>
                    </a:cxn>
                  </a:cxnLst>
                  <a:rect l="T9" t="T10" r="T11" b="T12"/>
                  <a:pathLst>
                    <a:path w="41051" h="21600" fill="none" extrusionOk="0">
                      <a:moveTo>
                        <a:pt x="-1" y="14962"/>
                      </a:moveTo>
                      <a:cubicBezTo>
                        <a:pt x="2879" y="6044"/>
                        <a:pt x="11182" y="-1"/>
                        <a:pt x="20555" y="0"/>
                      </a:cubicBezTo>
                      <a:cubicBezTo>
                        <a:pt x="29857" y="0"/>
                        <a:pt x="38114" y="5955"/>
                        <a:pt x="41050" y="14782"/>
                      </a:cubicBezTo>
                    </a:path>
                    <a:path w="41051" h="21600" stroke="0" extrusionOk="0">
                      <a:moveTo>
                        <a:pt x="-1" y="14962"/>
                      </a:moveTo>
                      <a:cubicBezTo>
                        <a:pt x="2879" y="6044"/>
                        <a:pt x="11182" y="-1"/>
                        <a:pt x="20555" y="0"/>
                      </a:cubicBezTo>
                      <a:cubicBezTo>
                        <a:pt x="29857" y="0"/>
                        <a:pt x="38114" y="5955"/>
                        <a:pt x="41050" y="14782"/>
                      </a:cubicBezTo>
                      <a:lnTo>
                        <a:pt x="20555"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42" name="Arc 72"/>
                <p:cNvSpPr>
                  <a:spLocks noChangeAspect="1"/>
                </p:cNvSpPr>
                <p:nvPr/>
              </p:nvSpPr>
              <p:spPr bwMode="auto">
                <a:xfrm flipV="1">
                  <a:off x="-452" y="1959"/>
                  <a:ext cx="104" cy="192"/>
                </a:xfrm>
                <a:custGeom>
                  <a:avLst/>
                  <a:gdLst>
                    <a:gd name="T0" fmla="*/ 0 w 40133"/>
                    <a:gd name="T1" fmla="*/ 1 h 21600"/>
                    <a:gd name="T2" fmla="*/ 0 w 40133"/>
                    <a:gd name="T3" fmla="*/ 1 h 21600"/>
                    <a:gd name="T4" fmla="*/ 0 w 40133"/>
                    <a:gd name="T5" fmla="*/ 2 h 21600"/>
                    <a:gd name="T6" fmla="*/ 0 60000 65536"/>
                    <a:gd name="T7" fmla="*/ 0 60000 65536"/>
                    <a:gd name="T8" fmla="*/ 0 60000 65536"/>
                    <a:gd name="T9" fmla="*/ 0 w 40133"/>
                    <a:gd name="T10" fmla="*/ 0 h 21600"/>
                    <a:gd name="T11" fmla="*/ 40133 w 40133"/>
                    <a:gd name="T12" fmla="*/ 21600 h 21600"/>
                  </a:gdLst>
                  <a:ahLst/>
                  <a:cxnLst>
                    <a:cxn ang="T6">
                      <a:pos x="T0" y="T1"/>
                    </a:cxn>
                    <a:cxn ang="T7">
                      <a:pos x="T2" y="T3"/>
                    </a:cxn>
                    <a:cxn ang="T8">
                      <a:pos x="T4" y="T5"/>
                    </a:cxn>
                  </a:cxnLst>
                  <a:rect l="T9" t="T10" r="T11" b="T12"/>
                  <a:pathLst>
                    <a:path w="40133" h="21600" fill="none" extrusionOk="0">
                      <a:moveTo>
                        <a:pt x="-1" y="13410"/>
                      </a:moveTo>
                      <a:cubicBezTo>
                        <a:pt x="3323" y="5298"/>
                        <a:pt x="11220" y="-1"/>
                        <a:pt x="19987" y="0"/>
                      </a:cubicBezTo>
                      <a:cubicBezTo>
                        <a:pt x="28910" y="0"/>
                        <a:pt x="36915" y="5487"/>
                        <a:pt x="40133" y="13809"/>
                      </a:cubicBezTo>
                    </a:path>
                    <a:path w="40133" h="21600" stroke="0" extrusionOk="0">
                      <a:moveTo>
                        <a:pt x="-1" y="13410"/>
                      </a:moveTo>
                      <a:cubicBezTo>
                        <a:pt x="3323" y="5298"/>
                        <a:pt x="11220" y="-1"/>
                        <a:pt x="19987" y="0"/>
                      </a:cubicBezTo>
                      <a:cubicBezTo>
                        <a:pt x="28910" y="0"/>
                        <a:pt x="36915" y="5487"/>
                        <a:pt x="40133" y="13809"/>
                      </a:cubicBezTo>
                      <a:lnTo>
                        <a:pt x="19987"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152643" name="Group 73"/>
            <p:cNvGrpSpPr>
              <a:grpSpLocks/>
            </p:cNvGrpSpPr>
            <p:nvPr/>
          </p:nvGrpSpPr>
          <p:grpSpPr bwMode="auto">
            <a:xfrm>
              <a:off x="3349" y="3424"/>
              <a:ext cx="655" cy="378"/>
              <a:chOff x="3521" y="3526"/>
              <a:chExt cx="514" cy="299"/>
            </a:xfrm>
          </p:grpSpPr>
          <p:grpSp>
            <p:nvGrpSpPr>
              <p:cNvPr id="152644" name="Group 74"/>
              <p:cNvGrpSpPr>
                <a:grpSpLocks/>
              </p:cNvGrpSpPr>
              <p:nvPr/>
            </p:nvGrpSpPr>
            <p:grpSpPr bwMode="auto">
              <a:xfrm rot="10901517" flipH="1">
                <a:off x="3692" y="3532"/>
                <a:ext cx="171" cy="284"/>
                <a:chOff x="-558" y="1902"/>
                <a:chExt cx="210" cy="249"/>
              </a:xfrm>
            </p:grpSpPr>
            <p:sp>
              <p:nvSpPr>
                <p:cNvPr id="152645" name="Arc 75"/>
                <p:cNvSpPr>
                  <a:spLocks/>
                </p:cNvSpPr>
                <p:nvPr/>
              </p:nvSpPr>
              <p:spPr bwMode="auto">
                <a:xfrm>
                  <a:off x="-558" y="1902"/>
                  <a:ext cx="106" cy="192"/>
                </a:xfrm>
                <a:custGeom>
                  <a:avLst/>
                  <a:gdLst>
                    <a:gd name="T0" fmla="*/ 0 w 41051"/>
                    <a:gd name="T1" fmla="*/ 1 h 21600"/>
                    <a:gd name="T2" fmla="*/ 0 w 41051"/>
                    <a:gd name="T3" fmla="*/ 1 h 21600"/>
                    <a:gd name="T4" fmla="*/ 0 w 41051"/>
                    <a:gd name="T5" fmla="*/ 2 h 21600"/>
                    <a:gd name="T6" fmla="*/ 0 60000 65536"/>
                    <a:gd name="T7" fmla="*/ 0 60000 65536"/>
                    <a:gd name="T8" fmla="*/ 0 60000 65536"/>
                    <a:gd name="T9" fmla="*/ 0 w 41051"/>
                    <a:gd name="T10" fmla="*/ 0 h 21600"/>
                    <a:gd name="T11" fmla="*/ 41051 w 41051"/>
                    <a:gd name="T12" fmla="*/ 21600 h 21600"/>
                  </a:gdLst>
                  <a:ahLst/>
                  <a:cxnLst>
                    <a:cxn ang="T6">
                      <a:pos x="T0" y="T1"/>
                    </a:cxn>
                    <a:cxn ang="T7">
                      <a:pos x="T2" y="T3"/>
                    </a:cxn>
                    <a:cxn ang="T8">
                      <a:pos x="T4" y="T5"/>
                    </a:cxn>
                  </a:cxnLst>
                  <a:rect l="T9" t="T10" r="T11" b="T12"/>
                  <a:pathLst>
                    <a:path w="41051" h="21600" fill="none" extrusionOk="0">
                      <a:moveTo>
                        <a:pt x="-1" y="14962"/>
                      </a:moveTo>
                      <a:cubicBezTo>
                        <a:pt x="2879" y="6044"/>
                        <a:pt x="11182" y="-1"/>
                        <a:pt x="20555" y="0"/>
                      </a:cubicBezTo>
                      <a:cubicBezTo>
                        <a:pt x="29857" y="0"/>
                        <a:pt x="38114" y="5955"/>
                        <a:pt x="41050" y="14782"/>
                      </a:cubicBezTo>
                    </a:path>
                    <a:path w="41051" h="21600" stroke="0" extrusionOk="0">
                      <a:moveTo>
                        <a:pt x="-1" y="14962"/>
                      </a:moveTo>
                      <a:cubicBezTo>
                        <a:pt x="2879" y="6044"/>
                        <a:pt x="11182" y="-1"/>
                        <a:pt x="20555" y="0"/>
                      </a:cubicBezTo>
                      <a:cubicBezTo>
                        <a:pt x="29857" y="0"/>
                        <a:pt x="38114" y="5955"/>
                        <a:pt x="41050" y="14782"/>
                      </a:cubicBezTo>
                      <a:lnTo>
                        <a:pt x="20555"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46" name="Arc 76"/>
                <p:cNvSpPr>
                  <a:spLocks/>
                </p:cNvSpPr>
                <p:nvPr/>
              </p:nvSpPr>
              <p:spPr bwMode="auto">
                <a:xfrm flipV="1">
                  <a:off x="-452" y="1959"/>
                  <a:ext cx="104" cy="192"/>
                </a:xfrm>
                <a:custGeom>
                  <a:avLst/>
                  <a:gdLst>
                    <a:gd name="T0" fmla="*/ 0 w 40133"/>
                    <a:gd name="T1" fmla="*/ 1 h 21600"/>
                    <a:gd name="T2" fmla="*/ 0 w 40133"/>
                    <a:gd name="T3" fmla="*/ 1 h 21600"/>
                    <a:gd name="T4" fmla="*/ 0 w 40133"/>
                    <a:gd name="T5" fmla="*/ 2 h 21600"/>
                    <a:gd name="T6" fmla="*/ 0 60000 65536"/>
                    <a:gd name="T7" fmla="*/ 0 60000 65536"/>
                    <a:gd name="T8" fmla="*/ 0 60000 65536"/>
                    <a:gd name="T9" fmla="*/ 0 w 40133"/>
                    <a:gd name="T10" fmla="*/ 0 h 21600"/>
                    <a:gd name="T11" fmla="*/ 40133 w 40133"/>
                    <a:gd name="T12" fmla="*/ 21600 h 21600"/>
                  </a:gdLst>
                  <a:ahLst/>
                  <a:cxnLst>
                    <a:cxn ang="T6">
                      <a:pos x="T0" y="T1"/>
                    </a:cxn>
                    <a:cxn ang="T7">
                      <a:pos x="T2" y="T3"/>
                    </a:cxn>
                    <a:cxn ang="T8">
                      <a:pos x="T4" y="T5"/>
                    </a:cxn>
                  </a:cxnLst>
                  <a:rect l="T9" t="T10" r="T11" b="T12"/>
                  <a:pathLst>
                    <a:path w="40133" h="21600" fill="none" extrusionOk="0">
                      <a:moveTo>
                        <a:pt x="-1" y="13410"/>
                      </a:moveTo>
                      <a:cubicBezTo>
                        <a:pt x="3323" y="5298"/>
                        <a:pt x="11220" y="-1"/>
                        <a:pt x="19987" y="0"/>
                      </a:cubicBezTo>
                      <a:cubicBezTo>
                        <a:pt x="28910" y="0"/>
                        <a:pt x="36915" y="5487"/>
                        <a:pt x="40133" y="13809"/>
                      </a:cubicBezTo>
                    </a:path>
                    <a:path w="40133" h="21600" stroke="0" extrusionOk="0">
                      <a:moveTo>
                        <a:pt x="-1" y="13410"/>
                      </a:moveTo>
                      <a:cubicBezTo>
                        <a:pt x="3323" y="5298"/>
                        <a:pt x="11220" y="-1"/>
                        <a:pt x="19987" y="0"/>
                      </a:cubicBezTo>
                      <a:cubicBezTo>
                        <a:pt x="28910" y="0"/>
                        <a:pt x="36915" y="5487"/>
                        <a:pt x="40133" y="13809"/>
                      </a:cubicBezTo>
                      <a:lnTo>
                        <a:pt x="19987"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52647" name="Arc 77"/>
              <p:cNvSpPr>
                <a:spLocks/>
              </p:cNvSpPr>
              <p:nvPr/>
            </p:nvSpPr>
            <p:spPr bwMode="auto">
              <a:xfrm rot="10901517" flipH="1">
                <a:off x="3862" y="3606"/>
                <a:ext cx="86" cy="219"/>
              </a:xfrm>
              <a:custGeom>
                <a:avLst/>
                <a:gdLst>
                  <a:gd name="T0" fmla="*/ 0 w 41051"/>
                  <a:gd name="T1" fmla="*/ 2 h 21600"/>
                  <a:gd name="T2" fmla="*/ 0 w 41051"/>
                  <a:gd name="T3" fmla="*/ 2 h 21600"/>
                  <a:gd name="T4" fmla="*/ 0 w 41051"/>
                  <a:gd name="T5" fmla="*/ 2 h 21600"/>
                  <a:gd name="T6" fmla="*/ 0 60000 65536"/>
                  <a:gd name="T7" fmla="*/ 0 60000 65536"/>
                  <a:gd name="T8" fmla="*/ 0 60000 65536"/>
                  <a:gd name="T9" fmla="*/ 0 w 41051"/>
                  <a:gd name="T10" fmla="*/ 0 h 21600"/>
                  <a:gd name="T11" fmla="*/ 41051 w 41051"/>
                  <a:gd name="T12" fmla="*/ 21600 h 21600"/>
                </a:gdLst>
                <a:ahLst/>
                <a:cxnLst>
                  <a:cxn ang="T6">
                    <a:pos x="T0" y="T1"/>
                  </a:cxn>
                  <a:cxn ang="T7">
                    <a:pos x="T2" y="T3"/>
                  </a:cxn>
                  <a:cxn ang="T8">
                    <a:pos x="T4" y="T5"/>
                  </a:cxn>
                </a:cxnLst>
                <a:rect l="T9" t="T10" r="T11" b="T12"/>
                <a:pathLst>
                  <a:path w="41051" h="21600" fill="none" extrusionOk="0">
                    <a:moveTo>
                      <a:pt x="-1" y="14962"/>
                    </a:moveTo>
                    <a:cubicBezTo>
                      <a:pt x="2879" y="6044"/>
                      <a:pt x="11182" y="-1"/>
                      <a:pt x="20555" y="0"/>
                    </a:cubicBezTo>
                    <a:cubicBezTo>
                      <a:pt x="29857" y="0"/>
                      <a:pt x="38114" y="5955"/>
                      <a:pt x="41050" y="14782"/>
                    </a:cubicBezTo>
                  </a:path>
                  <a:path w="41051" h="21600" stroke="0" extrusionOk="0">
                    <a:moveTo>
                      <a:pt x="-1" y="14962"/>
                    </a:moveTo>
                    <a:cubicBezTo>
                      <a:pt x="2879" y="6044"/>
                      <a:pt x="11182" y="-1"/>
                      <a:pt x="20555" y="0"/>
                    </a:cubicBezTo>
                    <a:cubicBezTo>
                      <a:pt x="29857" y="0"/>
                      <a:pt x="38114" y="5955"/>
                      <a:pt x="41050" y="14782"/>
                    </a:cubicBezTo>
                    <a:lnTo>
                      <a:pt x="20555"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48" name="Arc 78"/>
              <p:cNvSpPr>
                <a:spLocks/>
              </p:cNvSpPr>
              <p:nvPr/>
            </p:nvSpPr>
            <p:spPr bwMode="auto">
              <a:xfrm rot="-10698483" flipH="1" flipV="1">
                <a:off x="3949" y="3537"/>
                <a:ext cx="86" cy="219"/>
              </a:xfrm>
              <a:custGeom>
                <a:avLst/>
                <a:gdLst>
                  <a:gd name="T0" fmla="*/ 0 w 40937"/>
                  <a:gd name="T1" fmla="*/ 2 h 21600"/>
                  <a:gd name="T2" fmla="*/ 0 w 40937"/>
                  <a:gd name="T3" fmla="*/ 1 h 21600"/>
                  <a:gd name="T4" fmla="*/ 0 w 40937"/>
                  <a:gd name="T5" fmla="*/ 2 h 21600"/>
                  <a:gd name="T6" fmla="*/ 0 60000 65536"/>
                  <a:gd name="T7" fmla="*/ 0 60000 65536"/>
                  <a:gd name="T8" fmla="*/ 0 60000 65536"/>
                  <a:gd name="T9" fmla="*/ 0 w 40937"/>
                  <a:gd name="T10" fmla="*/ 0 h 21600"/>
                  <a:gd name="T11" fmla="*/ 40937 w 40937"/>
                  <a:gd name="T12" fmla="*/ 21600 h 21600"/>
                </a:gdLst>
                <a:ahLst/>
                <a:cxnLst>
                  <a:cxn ang="T6">
                    <a:pos x="T0" y="T1"/>
                  </a:cxn>
                  <a:cxn ang="T7">
                    <a:pos x="T2" y="T3"/>
                  </a:cxn>
                  <a:cxn ang="T8">
                    <a:pos x="T4" y="T5"/>
                  </a:cxn>
                </a:cxnLst>
                <a:rect l="T9" t="T10" r="T11" b="T12"/>
                <a:pathLst>
                  <a:path w="40937" h="21600" fill="none" extrusionOk="0">
                    <a:moveTo>
                      <a:pt x="-1" y="15743"/>
                    </a:moveTo>
                    <a:cubicBezTo>
                      <a:pt x="2622" y="6432"/>
                      <a:pt x="11116" y="-1"/>
                      <a:pt x="20791" y="0"/>
                    </a:cubicBezTo>
                    <a:cubicBezTo>
                      <a:pt x="29714" y="0"/>
                      <a:pt x="37719" y="5487"/>
                      <a:pt x="40937" y="13809"/>
                    </a:cubicBezTo>
                  </a:path>
                  <a:path w="40937" h="21600" stroke="0" extrusionOk="0">
                    <a:moveTo>
                      <a:pt x="-1" y="15743"/>
                    </a:moveTo>
                    <a:cubicBezTo>
                      <a:pt x="2622" y="6432"/>
                      <a:pt x="11116" y="-1"/>
                      <a:pt x="20791" y="0"/>
                    </a:cubicBezTo>
                    <a:cubicBezTo>
                      <a:pt x="29714" y="0"/>
                      <a:pt x="37719" y="5487"/>
                      <a:pt x="40937" y="13809"/>
                    </a:cubicBezTo>
                    <a:lnTo>
                      <a:pt x="20791"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52649" name="Group 79"/>
              <p:cNvGrpSpPr>
                <a:grpSpLocks/>
              </p:cNvGrpSpPr>
              <p:nvPr/>
            </p:nvGrpSpPr>
            <p:grpSpPr bwMode="auto">
              <a:xfrm rot="10901517" flipH="1">
                <a:off x="3521" y="3526"/>
                <a:ext cx="171" cy="284"/>
                <a:chOff x="-558" y="1902"/>
                <a:chExt cx="210" cy="249"/>
              </a:xfrm>
            </p:grpSpPr>
            <p:sp>
              <p:nvSpPr>
                <p:cNvPr id="152650" name="Arc 80"/>
                <p:cNvSpPr>
                  <a:spLocks/>
                </p:cNvSpPr>
                <p:nvPr/>
              </p:nvSpPr>
              <p:spPr bwMode="auto">
                <a:xfrm>
                  <a:off x="-558" y="1902"/>
                  <a:ext cx="106" cy="192"/>
                </a:xfrm>
                <a:custGeom>
                  <a:avLst/>
                  <a:gdLst>
                    <a:gd name="T0" fmla="*/ 0 w 41051"/>
                    <a:gd name="T1" fmla="*/ 1 h 21600"/>
                    <a:gd name="T2" fmla="*/ 0 w 41051"/>
                    <a:gd name="T3" fmla="*/ 1 h 21600"/>
                    <a:gd name="T4" fmla="*/ 0 w 41051"/>
                    <a:gd name="T5" fmla="*/ 2 h 21600"/>
                    <a:gd name="T6" fmla="*/ 0 60000 65536"/>
                    <a:gd name="T7" fmla="*/ 0 60000 65536"/>
                    <a:gd name="T8" fmla="*/ 0 60000 65536"/>
                    <a:gd name="T9" fmla="*/ 0 w 41051"/>
                    <a:gd name="T10" fmla="*/ 0 h 21600"/>
                    <a:gd name="T11" fmla="*/ 41051 w 41051"/>
                    <a:gd name="T12" fmla="*/ 21600 h 21600"/>
                  </a:gdLst>
                  <a:ahLst/>
                  <a:cxnLst>
                    <a:cxn ang="T6">
                      <a:pos x="T0" y="T1"/>
                    </a:cxn>
                    <a:cxn ang="T7">
                      <a:pos x="T2" y="T3"/>
                    </a:cxn>
                    <a:cxn ang="T8">
                      <a:pos x="T4" y="T5"/>
                    </a:cxn>
                  </a:cxnLst>
                  <a:rect l="T9" t="T10" r="T11" b="T12"/>
                  <a:pathLst>
                    <a:path w="41051" h="21600" fill="none" extrusionOk="0">
                      <a:moveTo>
                        <a:pt x="-1" y="14962"/>
                      </a:moveTo>
                      <a:cubicBezTo>
                        <a:pt x="2879" y="6044"/>
                        <a:pt x="11182" y="-1"/>
                        <a:pt x="20555" y="0"/>
                      </a:cubicBezTo>
                      <a:cubicBezTo>
                        <a:pt x="29857" y="0"/>
                        <a:pt x="38114" y="5955"/>
                        <a:pt x="41050" y="14782"/>
                      </a:cubicBezTo>
                    </a:path>
                    <a:path w="41051" h="21600" stroke="0" extrusionOk="0">
                      <a:moveTo>
                        <a:pt x="-1" y="14962"/>
                      </a:moveTo>
                      <a:cubicBezTo>
                        <a:pt x="2879" y="6044"/>
                        <a:pt x="11182" y="-1"/>
                        <a:pt x="20555" y="0"/>
                      </a:cubicBezTo>
                      <a:cubicBezTo>
                        <a:pt x="29857" y="0"/>
                        <a:pt x="38114" y="5955"/>
                        <a:pt x="41050" y="14782"/>
                      </a:cubicBezTo>
                      <a:lnTo>
                        <a:pt x="20555"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651" name="Arc 81"/>
                <p:cNvSpPr>
                  <a:spLocks/>
                </p:cNvSpPr>
                <p:nvPr/>
              </p:nvSpPr>
              <p:spPr bwMode="auto">
                <a:xfrm flipV="1">
                  <a:off x="-452" y="1959"/>
                  <a:ext cx="104" cy="192"/>
                </a:xfrm>
                <a:custGeom>
                  <a:avLst/>
                  <a:gdLst>
                    <a:gd name="T0" fmla="*/ 0 w 40133"/>
                    <a:gd name="T1" fmla="*/ 1 h 21600"/>
                    <a:gd name="T2" fmla="*/ 0 w 40133"/>
                    <a:gd name="T3" fmla="*/ 1 h 21600"/>
                    <a:gd name="T4" fmla="*/ 0 w 40133"/>
                    <a:gd name="T5" fmla="*/ 2 h 21600"/>
                    <a:gd name="T6" fmla="*/ 0 60000 65536"/>
                    <a:gd name="T7" fmla="*/ 0 60000 65536"/>
                    <a:gd name="T8" fmla="*/ 0 60000 65536"/>
                    <a:gd name="T9" fmla="*/ 0 w 40133"/>
                    <a:gd name="T10" fmla="*/ 0 h 21600"/>
                    <a:gd name="T11" fmla="*/ 40133 w 40133"/>
                    <a:gd name="T12" fmla="*/ 21600 h 21600"/>
                  </a:gdLst>
                  <a:ahLst/>
                  <a:cxnLst>
                    <a:cxn ang="T6">
                      <a:pos x="T0" y="T1"/>
                    </a:cxn>
                    <a:cxn ang="T7">
                      <a:pos x="T2" y="T3"/>
                    </a:cxn>
                    <a:cxn ang="T8">
                      <a:pos x="T4" y="T5"/>
                    </a:cxn>
                  </a:cxnLst>
                  <a:rect l="T9" t="T10" r="T11" b="T12"/>
                  <a:pathLst>
                    <a:path w="40133" h="21600" fill="none" extrusionOk="0">
                      <a:moveTo>
                        <a:pt x="-1" y="13410"/>
                      </a:moveTo>
                      <a:cubicBezTo>
                        <a:pt x="3323" y="5298"/>
                        <a:pt x="11220" y="-1"/>
                        <a:pt x="19987" y="0"/>
                      </a:cubicBezTo>
                      <a:cubicBezTo>
                        <a:pt x="28910" y="0"/>
                        <a:pt x="36915" y="5487"/>
                        <a:pt x="40133" y="13809"/>
                      </a:cubicBezTo>
                    </a:path>
                    <a:path w="40133" h="21600" stroke="0" extrusionOk="0">
                      <a:moveTo>
                        <a:pt x="-1" y="13410"/>
                      </a:moveTo>
                      <a:cubicBezTo>
                        <a:pt x="3323" y="5298"/>
                        <a:pt x="11220" y="-1"/>
                        <a:pt x="19987" y="0"/>
                      </a:cubicBezTo>
                      <a:cubicBezTo>
                        <a:pt x="28910" y="0"/>
                        <a:pt x="36915" y="5487"/>
                        <a:pt x="40133" y="13809"/>
                      </a:cubicBezTo>
                      <a:lnTo>
                        <a:pt x="19987" y="21600"/>
                      </a:lnTo>
                      <a:close/>
                    </a:path>
                  </a:pathLst>
                </a:custGeom>
                <a:noFill/>
                <a:ln w="38100">
                  <a:solidFill>
                    <a:srgbClr val="66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52652" name="Line 82"/>
            <p:cNvSpPr>
              <a:spLocks noChangeAspect="1" noChangeShapeType="1"/>
            </p:cNvSpPr>
            <p:nvPr/>
          </p:nvSpPr>
          <p:spPr bwMode="auto">
            <a:xfrm flipH="1">
              <a:off x="3566" y="3077"/>
              <a:ext cx="371" cy="338"/>
            </a:xfrm>
            <a:prstGeom prst="line">
              <a:avLst/>
            </a:prstGeom>
            <a:noFill/>
            <a:ln w="3175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52653" name="Line 83"/>
            <p:cNvSpPr>
              <a:spLocks noChangeAspect="1" noChangeShapeType="1"/>
            </p:cNvSpPr>
            <p:nvPr/>
          </p:nvSpPr>
          <p:spPr bwMode="auto">
            <a:xfrm>
              <a:off x="5006" y="2933"/>
              <a:ext cx="472"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152654" name="Rectangle 85"/>
          <p:cNvSpPr>
            <a:spLocks noChangeArrowheads="1"/>
          </p:cNvSpPr>
          <p:nvPr/>
        </p:nvSpPr>
        <p:spPr bwMode="auto">
          <a:xfrm>
            <a:off x="4511676" y="981075"/>
            <a:ext cx="4176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3200" b="1">
                <a:solidFill>
                  <a:srgbClr val="0000CC"/>
                </a:solidFill>
                <a:ea typeface="楷体_GB2312" pitchFamily="49" charset="-122"/>
              </a:rPr>
              <a:t>Important features</a:t>
            </a:r>
            <a:endParaRPr lang="en-US" altLang="zh-CN" sz="3200" b="1">
              <a:solidFill>
                <a:srgbClr val="0000CC"/>
              </a:solidFill>
              <a:effectLst>
                <a:outerShdw blurRad="38100" dist="38100" dir="2700000" algn="tl">
                  <a:srgbClr val="C0C0C0"/>
                </a:outerShdw>
              </a:effectLst>
              <a:ea typeface="楷体_GB2312" pitchFamily="49" charset="-122"/>
            </a:endParaRPr>
          </a:p>
        </p:txBody>
      </p:sp>
    </p:spTree>
    <p:extLst>
      <p:ext uri="{BB962C8B-B14F-4D97-AF65-F5344CB8AC3E}">
        <p14:creationId xmlns:p14="http://schemas.microsoft.com/office/powerpoint/2010/main" val="2885211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4691"/>
                                        </p:tgtEl>
                                        <p:attrNameLst>
                                          <p:attrName>style.visibility</p:attrName>
                                        </p:attrNameLst>
                                      </p:cBhvr>
                                      <p:to>
                                        <p:strVal val="visible"/>
                                      </p:to>
                                    </p:set>
                                    <p:animEffect transition="in" filter="blinds(horizontal)">
                                      <p:cBhvr>
                                        <p:cTn id="7" dur="500"/>
                                        <p:tgtEl>
                                          <p:spTgt spid="754691"/>
                                        </p:tgtEl>
                                      </p:cBhvr>
                                    </p:animEffect>
                                  </p:childTnLst>
                                </p:cTn>
                              </p:par>
                              <p:par>
                                <p:cTn id="8" presetID="3" presetClass="entr" presetSubtype="10" fill="hold" nodeType="withEffect">
                                  <p:stCondLst>
                                    <p:cond delay="0"/>
                                  </p:stCondLst>
                                  <p:childTnLst>
                                    <p:set>
                                      <p:cBhvr>
                                        <p:cTn id="9" dur="1" fill="hold">
                                          <p:stCondLst>
                                            <p:cond delay="0"/>
                                          </p:stCondLst>
                                        </p:cTn>
                                        <p:tgtEl>
                                          <p:spTgt spid="754694"/>
                                        </p:tgtEl>
                                        <p:attrNameLst>
                                          <p:attrName>style.visibility</p:attrName>
                                        </p:attrNameLst>
                                      </p:cBhvr>
                                      <p:to>
                                        <p:strVal val="visible"/>
                                      </p:to>
                                    </p:set>
                                    <p:animEffect transition="in" filter="blinds(horizontal)">
                                      <p:cBhvr>
                                        <p:cTn id="10" dur="500"/>
                                        <p:tgtEl>
                                          <p:spTgt spid="754694"/>
                                        </p:tgtEl>
                                      </p:cBhvr>
                                    </p:animEffect>
                                  </p:childTnLst>
                                </p:cTn>
                              </p:par>
                              <p:par>
                                <p:cTn id="11" presetID="3" presetClass="entr" presetSubtype="10" fill="hold" nodeType="withEffect">
                                  <p:stCondLst>
                                    <p:cond delay="0"/>
                                  </p:stCondLst>
                                  <p:childTnLst>
                                    <p:set>
                                      <p:cBhvr>
                                        <p:cTn id="12" dur="1" fill="hold">
                                          <p:stCondLst>
                                            <p:cond delay="0"/>
                                          </p:stCondLst>
                                        </p:cTn>
                                        <p:tgtEl>
                                          <p:spTgt spid="754704"/>
                                        </p:tgtEl>
                                        <p:attrNameLst>
                                          <p:attrName>style.visibility</p:attrName>
                                        </p:attrNameLst>
                                      </p:cBhvr>
                                      <p:to>
                                        <p:strVal val="visible"/>
                                      </p:to>
                                    </p:set>
                                    <p:animEffect transition="in" filter="blinds(horizontal)">
                                      <p:cBhvr>
                                        <p:cTn id="13" dur="500"/>
                                        <p:tgtEl>
                                          <p:spTgt spid="75470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54705"/>
                                        </p:tgtEl>
                                        <p:attrNameLst>
                                          <p:attrName>style.visibility</p:attrName>
                                        </p:attrNameLst>
                                      </p:cBhvr>
                                      <p:to>
                                        <p:strVal val="visible"/>
                                      </p:to>
                                    </p:set>
                                    <p:animEffect transition="in" filter="blinds(horizontal)">
                                      <p:cBhvr>
                                        <p:cTn id="16" dur="500"/>
                                        <p:tgtEl>
                                          <p:spTgt spid="754705"/>
                                        </p:tgtEl>
                                      </p:cBhvr>
                                    </p:animEffect>
                                  </p:childTnLst>
                                </p:cTn>
                              </p:par>
                              <p:par>
                                <p:cTn id="17" presetID="3" presetClass="entr" presetSubtype="10" fill="hold" nodeType="withEffect">
                                  <p:stCondLst>
                                    <p:cond delay="0"/>
                                  </p:stCondLst>
                                  <p:childTnLst>
                                    <p:set>
                                      <p:cBhvr>
                                        <p:cTn id="18" dur="1" fill="hold">
                                          <p:stCondLst>
                                            <p:cond delay="0"/>
                                          </p:stCondLst>
                                        </p:cTn>
                                        <p:tgtEl>
                                          <p:spTgt spid="754706"/>
                                        </p:tgtEl>
                                        <p:attrNameLst>
                                          <p:attrName>style.visibility</p:attrName>
                                        </p:attrNameLst>
                                      </p:cBhvr>
                                      <p:to>
                                        <p:strVal val="visible"/>
                                      </p:to>
                                    </p:set>
                                    <p:animEffect transition="in" filter="blinds(horizontal)">
                                      <p:cBhvr>
                                        <p:cTn id="19" dur="500"/>
                                        <p:tgtEl>
                                          <p:spTgt spid="754706"/>
                                        </p:tgtEl>
                                      </p:cBhvr>
                                    </p:animEffect>
                                  </p:childTnLst>
                                </p:cTn>
                              </p:par>
                              <p:par>
                                <p:cTn id="20" presetID="3" presetClass="entr" presetSubtype="10" fill="hold" nodeType="withEffect">
                                  <p:stCondLst>
                                    <p:cond delay="0"/>
                                  </p:stCondLst>
                                  <p:childTnLst>
                                    <p:set>
                                      <p:cBhvr>
                                        <p:cTn id="21" dur="1" fill="hold">
                                          <p:stCondLst>
                                            <p:cond delay="0"/>
                                          </p:stCondLst>
                                        </p:cTn>
                                        <p:tgtEl>
                                          <p:spTgt spid="754709"/>
                                        </p:tgtEl>
                                        <p:attrNameLst>
                                          <p:attrName>style.visibility</p:attrName>
                                        </p:attrNameLst>
                                      </p:cBhvr>
                                      <p:to>
                                        <p:strVal val="visible"/>
                                      </p:to>
                                    </p:set>
                                    <p:animEffect transition="in" filter="blinds(horizontal)">
                                      <p:cBhvr>
                                        <p:cTn id="22" dur="500"/>
                                        <p:tgtEl>
                                          <p:spTgt spid="75470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54710"/>
                                        </p:tgtEl>
                                        <p:attrNameLst>
                                          <p:attrName>style.visibility</p:attrName>
                                        </p:attrNameLst>
                                      </p:cBhvr>
                                      <p:to>
                                        <p:strVal val="visible"/>
                                      </p:to>
                                    </p:set>
                                    <p:animEffect transition="in" filter="blinds(horizontal)">
                                      <p:cBhvr>
                                        <p:cTn id="25" dur="500"/>
                                        <p:tgtEl>
                                          <p:spTgt spid="7547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2580"/>
                                        </p:tgtEl>
                                        <p:attrNameLst>
                                          <p:attrName>style.visibility</p:attrName>
                                        </p:attrNameLst>
                                      </p:cBhvr>
                                      <p:to>
                                        <p:strVal val="visible"/>
                                      </p:to>
                                    </p:set>
                                    <p:animEffect transition="in" filter="blinds(horizontal)">
                                      <p:cBhvr>
                                        <p:cTn id="28" dur="500"/>
                                        <p:tgtEl>
                                          <p:spTgt spid="15258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754711"/>
                                        </p:tgtEl>
                                        <p:attrNameLst>
                                          <p:attrName>style.visibility</p:attrName>
                                        </p:attrNameLst>
                                      </p:cBhvr>
                                      <p:to>
                                        <p:strVal val="visible"/>
                                      </p:to>
                                    </p:set>
                                    <p:animEffect transition="in" filter="blinds(horizontal)">
                                      <p:cBhvr>
                                        <p:cTn id="33" dur="500"/>
                                        <p:tgtEl>
                                          <p:spTgt spid="754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nimBg="1"/>
      <p:bldP spid="754705" grpId="0" animBg="1"/>
      <p:bldP spid="7547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54460022-316F-4A57-AD58-BA250CF31242}" type="slidenum">
              <a:rPr lang="zh-CN" altLang="zh-CN" sz="1400">
                <a:solidFill>
                  <a:srgbClr val="000000"/>
                </a:solidFill>
              </a:rPr>
              <a:pPr algn="r">
                <a:buFont typeface="Arial" panose="020B0604020202020204" pitchFamily="34" charset="0"/>
                <a:buNone/>
              </a:pPr>
              <a:t>80</a:t>
            </a:fld>
            <a:endParaRPr lang="zh-CN" altLang="zh-CN" sz="1400">
              <a:solidFill>
                <a:srgbClr val="000000"/>
              </a:solidFill>
            </a:endParaRPr>
          </a:p>
        </p:txBody>
      </p:sp>
      <p:sp>
        <p:nvSpPr>
          <p:cNvPr id="270339" name="Text Box 2"/>
          <p:cNvSpPr txBox="1">
            <a:spLocks noChangeArrowheads="1"/>
          </p:cNvSpPr>
          <p:nvPr/>
        </p:nvSpPr>
        <p:spPr bwMode="auto">
          <a:xfrm>
            <a:off x="1735193" y="1289721"/>
            <a:ext cx="5962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ü"/>
            </a:pPr>
            <a:r>
              <a:rPr lang="zh-CN" altLang="zh-CN" sz="2000" dirty="0">
                <a:solidFill>
                  <a:srgbClr val="000000"/>
                </a:solidFill>
              </a:rPr>
              <a:t> </a:t>
            </a:r>
            <a:r>
              <a:rPr lang="en-US" altLang="zh-CN" sz="2000" dirty="0">
                <a:solidFill>
                  <a:srgbClr val="000000"/>
                </a:solidFill>
              </a:rPr>
              <a:t>the average  </a:t>
            </a:r>
            <a:r>
              <a:rPr lang="en-US" altLang="zh-CN" sz="2000" dirty="0" err="1">
                <a:solidFill>
                  <a:srgbClr val="000000"/>
                </a:solidFill>
              </a:rPr>
              <a:t>poynting</a:t>
            </a:r>
            <a:r>
              <a:rPr lang="en-US" altLang="zh-CN" sz="2000" dirty="0">
                <a:solidFill>
                  <a:srgbClr val="000000"/>
                </a:solidFill>
              </a:rPr>
              <a:t> vector of the total field is :</a:t>
            </a:r>
            <a:endParaRPr lang="zh-CN" altLang="zh-CN" sz="2000" dirty="0">
              <a:solidFill>
                <a:srgbClr val="000000"/>
              </a:solidFill>
            </a:endParaRPr>
          </a:p>
        </p:txBody>
      </p:sp>
      <p:graphicFrame>
        <p:nvGraphicFramePr>
          <p:cNvPr id="270340" name="Object 4"/>
          <p:cNvGraphicFramePr>
            <a:graphicFrameLocks noChangeAspect="1"/>
          </p:cNvGraphicFramePr>
          <p:nvPr/>
        </p:nvGraphicFramePr>
        <p:xfrm>
          <a:off x="1919289" y="1844676"/>
          <a:ext cx="8308975" cy="1052513"/>
        </p:xfrm>
        <a:graphic>
          <a:graphicData uri="http://schemas.openxmlformats.org/presentationml/2006/ole">
            <mc:AlternateContent xmlns:mc="http://schemas.openxmlformats.org/markup-compatibility/2006">
              <mc:Choice xmlns:v="urn:schemas-microsoft-com:vml" Requires="v">
                <p:oleObj spid="_x0000_s277548" r:id="rId3" imgW="7792920" imgH="951840" progId="Equation.DSMT4">
                  <p:embed/>
                </p:oleObj>
              </mc:Choice>
              <mc:Fallback>
                <p:oleObj r:id="rId3" imgW="7792920" imgH="951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1844676"/>
                        <a:ext cx="830897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0341" name="Object 5"/>
          <p:cNvGraphicFramePr>
            <a:graphicFrameLocks noChangeAspect="1"/>
          </p:cNvGraphicFramePr>
          <p:nvPr/>
        </p:nvGraphicFramePr>
        <p:xfrm>
          <a:off x="1920876" y="3430589"/>
          <a:ext cx="7370763" cy="935037"/>
        </p:xfrm>
        <a:graphic>
          <a:graphicData uri="http://schemas.openxmlformats.org/presentationml/2006/ole">
            <mc:AlternateContent xmlns:mc="http://schemas.openxmlformats.org/markup-compatibility/2006">
              <mc:Choice xmlns:v="urn:schemas-microsoft-com:vml" Requires="v">
                <p:oleObj spid="_x0000_s277549" r:id="rId5" imgW="5987520" imgH="710640" progId="Equation.DSMT4">
                  <p:embed/>
                </p:oleObj>
              </mc:Choice>
              <mc:Fallback>
                <p:oleObj r:id="rId5" imgW="5987520" imgH="710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876" y="3430589"/>
                        <a:ext cx="737076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0342" name="Text Box 5"/>
          <p:cNvSpPr txBox="1">
            <a:spLocks noChangeArrowheads="1"/>
          </p:cNvSpPr>
          <p:nvPr/>
        </p:nvSpPr>
        <p:spPr bwMode="auto">
          <a:xfrm>
            <a:off x="1847851" y="2924176"/>
            <a:ext cx="79406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Char char="ü"/>
            </a:pPr>
            <a:r>
              <a:rPr lang="zh-CN" altLang="zh-CN" sz="2000" dirty="0">
                <a:solidFill>
                  <a:srgbClr val="0000CC"/>
                </a:solidFill>
              </a:rPr>
              <a:t> </a:t>
            </a:r>
            <a:r>
              <a:rPr lang="en-US" altLang="zh-CN" sz="2000" dirty="0">
                <a:solidFill>
                  <a:srgbClr val="0000CC"/>
                </a:solidFill>
              </a:rPr>
              <a:t> the induced current density on the surface of the ideal conductor</a:t>
            </a:r>
            <a:endParaRPr lang="zh-CN" altLang="zh-CN" sz="2000" dirty="0">
              <a:solidFill>
                <a:srgbClr val="0000CC"/>
              </a:solidFill>
            </a:endParaRPr>
          </a:p>
        </p:txBody>
      </p:sp>
      <p:sp>
        <p:nvSpPr>
          <p:cNvPr id="270343" name="Text Box 6"/>
          <p:cNvSpPr txBox="1">
            <a:spLocks noChangeArrowheads="1"/>
          </p:cNvSpPr>
          <p:nvPr/>
        </p:nvSpPr>
        <p:spPr bwMode="auto">
          <a:xfrm>
            <a:off x="1774826" y="549276"/>
            <a:ext cx="64585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r>
              <a:rPr lang="zh-CN" altLang="zh-CN" dirty="0">
                <a:solidFill>
                  <a:srgbClr val="000000"/>
                </a:solidFill>
                <a:latin typeface="Times New Roman" panose="02020603050405020304" pitchFamily="18" charset="0"/>
              </a:rPr>
              <a:t>  </a:t>
            </a:r>
            <a:r>
              <a:rPr lang="en-US" altLang="zh-CN" sz="2400" b="1" dirty="0">
                <a:solidFill>
                  <a:srgbClr val="0000CC"/>
                </a:solidFill>
                <a:latin typeface="Times New Roman" panose="02020603050405020304" pitchFamily="18" charset="0"/>
              </a:rPr>
              <a:t>The relevant physical quantities and concepts</a:t>
            </a:r>
            <a:endParaRPr lang="zh-CN" altLang="zh-CN" sz="2400" b="1" dirty="0">
              <a:solidFill>
                <a:srgbClr val="0000CC"/>
              </a:solidFill>
              <a:latin typeface="Times New Roman" panose="02020603050405020304" pitchFamily="18" charset="0"/>
            </a:endParaRPr>
          </a:p>
        </p:txBody>
      </p:sp>
      <p:sp>
        <p:nvSpPr>
          <p:cNvPr id="270344" name="Text Box 7"/>
          <p:cNvSpPr txBox="1">
            <a:spLocks noChangeArrowheads="1"/>
          </p:cNvSpPr>
          <p:nvPr/>
        </p:nvSpPr>
        <p:spPr bwMode="auto">
          <a:xfrm>
            <a:off x="1849439" y="4292601"/>
            <a:ext cx="9999661"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Char char="ü"/>
            </a:pPr>
            <a:r>
              <a:rPr lang="zh-CN" altLang="zh-CN" dirty="0">
                <a:solidFill>
                  <a:srgbClr val="0000CC"/>
                </a:solidFill>
              </a:rPr>
              <a:t> </a:t>
            </a:r>
            <a:r>
              <a:rPr lang="en-US" altLang="zh-CN" sz="2000" b="1" dirty="0">
                <a:solidFill>
                  <a:srgbClr val="0000CC"/>
                </a:solidFill>
              </a:rPr>
              <a:t>travelling wave</a:t>
            </a:r>
            <a:r>
              <a:rPr lang="zh-CN" altLang="zh-CN" sz="2000" dirty="0">
                <a:solidFill>
                  <a:srgbClr val="0000CC"/>
                </a:solidFill>
              </a:rPr>
              <a:t>：</a:t>
            </a:r>
            <a:r>
              <a:rPr lang="en-US" altLang="zh-CN" dirty="0">
                <a:solidFill>
                  <a:srgbClr val="0000CC"/>
                </a:solidFill>
              </a:rPr>
              <a:t>Electromagnetic wave propagated along a certain direction in the space (moving)</a:t>
            </a:r>
            <a:endParaRPr lang="zh-CN" altLang="zh-CN" sz="1600" dirty="0">
              <a:solidFill>
                <a:srgbClr val="0000CC"/>
              </a:solidFill>
            </a:endParaRPr>
          </a:p>
        </p:txBody>
      </p:sp>
      <p:sp>
        <p:nvSpPr>
          <p:cNvPr id="270345" name="Text Box 8"/>
          <p:cNvSpPr txBox="1">
            <a:spLocks noChangeArrowheads="1"/>
          </p:cNvSpPr>
          <p:nvPr/>
        </p:nvSpPr>
        <p:spPr bwMode="auto">
          <a:xfrm>
            <a:off x="1847851" y="4973638"/>
            <a:ext cx="10151891" cy="85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Char char="ü"/>
            </a:pPr>
            <a:r>
              <a:rPr lang="zh-CN" altLang="zh-CN" sz="2000" dirty="0">
                <a:solidFill>
                  <a:srgbClr val="800000"/>
                </a:solidFill>
              </a:rPr>
              <a:t> </a:t>
            </a:r>
            <a:r>
              <a:rPr lang="en-US" altLang="zh-CN" sz="2000" b="1" dirty="0">
                <a:solidFill>
                  <a:srgbClr val="800000"/>
                </a:solidFill>
              </a:rPr>
              <a:t>Standing wave</a:t>
            </a:r>
            <a:r>
              <a:rPr lang="zh-CN" altLang="zh-CN" sz="1600" dirty="0">
                <a:solidFill>
                  <a:srgbClr val="800000"/>
                </a:solidFill>
              </a:rPr>
              <a:t>：</a:t>
            </a:r>
            <a:r>
              <a:rPr lang="zh-CN" altLang="en-US" dirty="0">
                <a:solidFill>
                  <a:srgbClr val="800000"/>
                </a:solidFill>
              </a:rPr>
              <a:t> </a:t>
            </a:r>
            <a:r>
              <a:rPr lang="en-US" altLang="zh-CN" dirty="0">
                <a:solidFill>
                  <a:srgbClr val="800000"/>
                </a:solidFill>
              </a:rPr>
              <a:t>Electromagnetic wave is not propagated in the space</a:t>
            </a:r>
            <a:r>
              <a:rPr lang="zh-CN" altLang="zh-CN" dirty="0">
                <a:solidFill>
                  <a:srgbClr val="800000"/>
                </a:solidFill>
              </a:rPr>
              <a:t>，</a:t>
            </a:r>
            <a:r>
              <a:rPr lang="en-US" altLang="zh-CN" dirty="0">
                <a:solidFill>
                  <a:srgbClr val="800000"/>
                </a:solidFill>
              </a:rPr>
              <a:t>there are  antinodes and nodes at fixed point.</a:t>
            </a:r>
            <a:endParaRPr lang="zh-CN" altLang="zh-CN" dirty="0">
              <a:solidFill>
                <a:srgbClr val="800000"/>
              </a:solidFill>
            </a:endParaRPr>
          </a:p>
        </p:txBody>
      </p:sp>
      <p:sp>
        <p:nvSpPr>
          <p:cNvPr id="270346" name="Text Box 9"/>
          <p:cNvSpPr txBox="1">
            <a:spLocks noChangeArrowheads="1"/>
          </p:cNvSpPr>
          <p:nvPr/>
        </p:nvSpPr>
        <p:spPr bwMode="auto">
          <a:xfrm>
            <a:off x="1847851" y="5661025"/>
            <a:ext cx="799306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Char char="ü"/>
            </a:pPr>
            <a:r>
              <a:rPr lang="zh-CN" altLang="zh-CN" dirty="0">
                <a:solidFill>
                  <a:srgbClr val="0000CC"/>
                </a:solidFill>
              </a:rPr>
              <a:t> </a:t>
            </a:r>
            <a:r>
              <a:rPr lang="en-US" altLang="zh-CN" sz="2000" b="1" dirty="0">
                <a:solidFill>
                  <a:srgbClr val="0000CC"/>
                </a:solidFill>
              </a:rPr>
              <a:t>travelling-standing wave </a:t>
            </a:r>
            <a:r>
              <a:rPr lang="zh-CN" altLang="zh-CN" sz="2000" b="1" dirty="0">
                <a:solidFill>
                  <a:srgbClr val="0000CC"/>
                </a:solidFill>
              </a:rPr>
              <a:t>：</a:t>
            </a:r>
            <a:r>
              <a:rPr lang="en-US" altLang="zh-CN" sz="2000" dirty="0">
                <a:solidFill>
                  <a:srgbClr val="0000CC"/>
                </a:solidFill>
              </a:rPr>
              <a:t>part of the electromagnetic wave in space spread, and  part of don't spread.</a:t>
            </a:r>
            <a:endParaRPr lang="zh-CN" altLang="zh-CN" sz="2000" dirty="0">
              <a:solidFill>
                <a:srgbClr val="0000CC"/>
              </a:solidFill>
            </a:endParaRPr>
          </a:p>
        </p:txBody>
      </p:sp>
      <p:grpSp>
        <p:nvGrpSpPr>
          <p:cNvPr id="2" name="Group 10"/>
          <p:cNvGrpSpPr>
            <a:grpSpLocks/>
          </p:cNvGrpSpPr>
          <p:nvPr/>
        </p:nvGrpSpPr>
        <p:grpSpPr bwMode="auto">
          <a:xfrm>
            <a:off x="8166100" y="436002"/>
            <a:ext cx="3683000" cy="1439862"/>
            <a:chOff x="0" y="0"/>
            <a:chExt cx="4234" cy="2076"/>
          </a:xfrm>
        </p:grpSpPr>
        <p:pic>
          <p:nvPicPr>
            <p:cNvPr id="270348" name="Picture 11" descr="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074" cy="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9" name="Picture 12" descr="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0" y="0"/>
              <a:ext cx="2074" cy="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50" name="Line 13"/>
            <p:cNvSpPr>
              <a:spLocks noChangeShapeType="1"/>
            </p:cNvSpPr>
            <p:nvPr/>
          </p:nvSpPr>
          <p:spPr bwMode="auto">
            <a:xfrm>
              <a:off x="326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1" name="Line 14"/>
            <p:cNvSpPr>
              <a:spLocks noChangeShapeType="1"/>
            </p:cNvSpPr>
            <p:nvPr/>
          </p:nvSpPr>
          <p:spPr bwMode="auto">
            <a:xfrm>
              <a:off x="272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2" name="Line 15"/>
            <p:cNvSpPr>
              <a:spLocks noChangeShapeType="1"/>
            </p:cNvSpPr>
            <p:nvPr/>
          </p:nvSpPr>
          <p:spPr bwMode="auto">
            <a:xfrm>
              <a:off x="1248"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3" name="Line 16"/>
            <p:cNvSpPr>
              <a:spLocks noChangeShapeType="1"/>
            </p:cNvSpPr>
            <p:nvPr/>
          </p:nvSpPr>
          <p:spPr bwMode="auto">
            <a:xfrm>
              <a:off x="3552"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4" name="Line 17"/>
            <p:cNvSpPr>
              <a:spLocks noChangeShapeType="1"/>
            </p:cNvSpPr>
            <p:nvPr/>
          </p:nvSpPr>
          <p:spPr bwMode="auto">
            <a:xfrm>
              <a:off x="3000"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5" name="Line 18"/>
            <p:cNvSpPr>
              <a:spLocks noChangeShapeType="1"/>
            </p:cNvSpPr>
            <p:nvPr/>
          </p:nvSpPr>
          <p:spPr bwMode="auto">
            <a:xfrm>
              <a:off x="2436"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6" name="Line 19"/>
            <p:cNvSpPr>
              <a:spLocks noChangeShapeType="1"/>
            </p:cNvSpPr>
            <p:nvPr/>
          </p:nvSpPr>
          <p:spPr bwMode="auto">
            <a:xfrm>
              <a:off x="152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7" name="Line 20"/>
            <p:cNvSpPr>
              <a:spLocks noChangeShapeType="1"/>
            </p:cNvSpPr>
            <p:nvPr/>
          </p:nvSpPr>
          <p:spPr bwMode="auto">
            <a:xfrm>
              <a:off x="972"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8" name="Line 21"/>
            <p:cNvSpPr>
              <a:spLocks noChangeShapeType="1"/>
            </p:cNvSpPr>
            <p:nvPr/>
          </p:nvSpPr>
          <p:spPr bwMode="auto">
            <a:xfrm>
              <a:off x="696"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59" name="Line 22"/>
            <p:cNvSpPr>
              <a:spLocks noChangeShapeType="1"/>
            </p:cNvSpPr>
            <p:nvPr/>
          </p:nvSpPr>
          <p:spPr bwMode="auto">
            <a:xfrm>
              <a:off x="420"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0" name="Line 23"/>
            <p:cNvSpPr>
              <a:spLocks noChangeShapeType="1"/>
            </p:cNvSpPr>
            <p:nvPr/>
          </p:nvSpPr>
          <p:spPr bwMode="auto">
            <a:xfrm>
              <a:off x="14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1" name="Line 24"/>
            <p:cNvSpPr>
              <a:spLocks noChangeShapeType="1"/>
            </p:cNvSpPr>
            <p:nvPr/>
          </p:nvSpPr>
          <p:spPr bwMode="auto">
            <a:xfrm>
              <a:off x="3696"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2" name="Line 25"/>
            <p:cNvSpPr>
              <a:spLocks noChangeShapeType="1"/>
            </p:cNvSpPr>
            <p:nvPr/>
          </p:nvSpPr>
          <p:spPr bwMode="auto">
            <a:xfrm>
              <a:off x="3408" y="12"/>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3" name="Line 26"/>
            <p:cNvSpPr>
              <a:spLocks noChangeShapeType="1"/>
            </p:cNvSpPr>
            <p:nvPr/>
          </p:nvSpPr>
          <p:spPr bwMode="auto">
            <a:xfrm>
              <a:off x="3132"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4" name="Line 27"/>
            <p:cNvSpPr>
              <a:spLocks noChangeShapeType="1"/>
            </p:cNvSpPr>
            <p:nvPr/>
          </p:nvSpPr>
          <p:spPr bwMode="auto">
            <a:xfrm>
              <a:off x="2868"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5" name="Line 28"/>
            <p:cNvSpPr>
              <a:spLocks noChangeShapeType="1"/>
            </p:cNvSpPr>
            <p:nvPr/>
          </p:nvSpPr>
          <p:spPr bwMode="auto">
            <a:xfrm>
              <a:off x="2580"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6" name="Line 29"/>
            <p:cNvSpPr>
              <a:spLocks noChangeShapeType="1"/>
            </p:cNvSpPr>
            <p:nvPr/>
          </p:nvSpPr>
          <p:spPr bwMode="auto">
            <a:xfrm>
              <a:off x="2304"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7" name="Line 30"/>
            <p:cNvSpPr>
              <a:spLocks noChangeShapeType="1"/>
            </p:cNvSpPr>
            <p:nvPr/>
          </p:nvSpPr>
          <p:spPr bwMode="auto">
            <a:xfrm>
              <a:off x="1392"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8" name="Line 31"/>
            <p:cNvSpPr>
              <a:spLocks noChangeShapeType="1"/>
            </p:cNvSpPr>
            <p:nvPr/>
          </p:nvSpPr>
          <p:spPr bwMode="auto">
            <a:xfrm>
              <a:off x="1116"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69" name="Line 32"/>
            <p:cNvSpPr>
              <a:spLocks noChangeShapeType="1"/>
            </p:cNvSpPr>
            <p:nvPr/>
          </p:nvSpPr>
          <p:spPr bwMode="auto">
            <a:xfrm>
              <a:off x="840"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70" name="Line 33"/>
            <p:cNvSpPr>
              <a:spLocks noChangeShapeType="1"/>
            </p:cNvSpPr>
            <p:nvPr/>
          </p:nvSpPr>
          <p:spPr bwMode="auto">
            <a:xfrm>
              <a:off x="564"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371" name="Line 34"/>
            <p:cNvSpPr>
              <a:spLocks noChangeShapeType="1"/>
            </p:cNvSpPr>
            <p:nvPr/>
          </p:nvSpPr>
          <p:spPr bwMode="auto">
            <a:xfrm>
              <a:off x="288"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923207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E6B40B9E-E19F-4605-88A2-2AC2F70BAFD4}" type="slidenum">
              <a:rPr lang="zh-CN" altLang="zh-CN" sz="1400">
                <a:solidFill>
                  <a:srgbClr val="000000"/>
                </a:solidFill>
              </a:rPr>
              <a:pPr algn="r">
                <a:buFont typeface="Arial" panose="020B0604020202020204" pitchFamily="34" charset="0"/>
                <a:buNone/>
              </a:pPr>
              <a:t>81</a:t>
            </a:fld>
            <a:endParaRPr lang="zh-CN" altLang="zh-CN" sz="1400">
              <a:solidFill>
                <a:srgbClr val="000000"/>
              </a:solidFill>
            </a:endParaRPr>
          </a:p>
        </p:txBody>
      </p:sp>
      <p:sp>
        <p:nvSpPr>
          <p:cNvPr id="2" name="Text Box 2"/>
          <p:cNvSpPr txBox="1">
            <a:spLocks noChangeArrowheads="1"/>
          </p:cNvSpPr>
          <p:nvPr/>
        </p:nvSpPr>
        <p:spPr bwMode="auto">
          <a:xfrm>
            <a:off x="9097964" y="720725"/>
            <a:ext cx="1438275" cy="69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None/>
            </a:pPr>
            <a:r>
              <a:rPr lang="en-US" altLang="zh-CN" sz="1600" dirty="0">
                <a:solidFill>
                  <a:srgbClr val="000000"/>
                </a:solidFill>
              </a:rPr>
              <a:t>travelling wave along z</a:t>
            </a:r>
            <a:endParaRPr lang="zh-CN" altLang="zh-CN" sz="1600" dirty="0">
              <a:solidFill>
                <a:srgbClr val="000000"/>
              </a:solidFill>
            </a:endParaRPr>
          </a:p>
        </p:txBody>
      </p:sp>
      <p:sp>
        <p:nvSpPr>
          <p:cNvPr id="26627" name="Text Box 3"/>
          <p:cNvSpPr txBox="1">
            <a:spLocks noChangeArrowheads="1"/>
          </p:cNvSpPr>
          <p:nvPr/>
        </p:nvSpPr>
        <p:spPr bwMode="auto">
          <a:xfrm>
            <a:off x="9050338" y="1916114"/>
            <a:ext cx="12239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Wingdings" panose="05000000000000000000" pitchFamily="2" charset="2"/>
              <a:buNone/>
            </a:pPr>
            <a:r>
              <a:rPr lang="en-US" altLang="zh-CN" sz="2000" dirty="0">
                <a:solidFill>
                  <a:srgbClr val="000000"/>
                </a:solidFill>
              </a:rPr>
              <a:t>standing wave</a:t>
            </a:r>
            <a:endParaRPr lang="zh-CN" altLang="zh-CN" sz="2000" dirty="0">
              <a:solidFill>
                <a:srgbClr val="000000"/>
              </a:solidFill>
            </a:endParaRPr>
          </a:p>
        </p:txBody>
      </p:sp>
      <p:sp>
        <p:nvSpPr>
          <p:cNvPr id="271365" name="Text Box 4"/>
          <p:cNvSpPr txBox="1">
            <a:spLocks noChangeArrowheads="1"/>
          </p:cNvSpPr>
          <p:nvPr/>
        </p:nvSpPr>
        <p:spPr bwMode="auto">
          <a:xfrm>
            <a:off x="2743200" y="3895726"/>
            <a:ext cx="2444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latin typeface="Times New Roman" panose="02020603050405020304" pitchFamily="18" charset="0"/>
              </a:rPr>
              <a:t>electric field intensity </a:t>
            </a:r>
            <a:endParaRPr lang="zh-CN" altLang="zh-CN" sz="2000">
              <a:solidFill>
                <a:srgbClr val="000000"/>
              </a:solidFill>
              <a:latin typeface="Times New Roman" panose="02020603050405020304" pitchFamily="18" charset="0"/>
            </a:endParaRPr>
          </a:p>
        </p:txBody>
      </p:sp>
      <p:sp>
        <p:nvSpPr>
          <p:cNvPr id="271366" name="Text Box 5"/>
          <p:cNvSpPr txBox="1">
            <a:spLocks noChangeArrowheads="1"/>
          </p:cNvSpPr>
          <p:nvPr/>
        </p:nvSpPr>
        <p:spPr bwMode="auto">
          <a:xfrm>
            <a:off x="6327776" y="3895726"/>
            <a:ext cx="2587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latin typeface="Times New Roman" panose="02020603050405020304" pitchFamily="18" charset="0"/>
              </a:rPr>
              <a:t>magnetic field intensity</a:t>
            </a:r>
            <a:endParaRPr lang="zh-CN" altLang="zh-CN" sz="2000">
              <a:solidFill>
                <a:srgbClr val="000000"/>
              </a:solidFill>
              <a:latin typeface="Times New Roman" panose="02020603050405020304" pitchFamily="18" charset="0"/>
            </a:endParaRPr>
          </a:p>
        </p:txBody>
      </p:sp>
      <p:sp>
        <p:nvSpPr>
          <p:cNvPr id="271367" name="Text Box 6"/>
          <p:cNvSpPr txBox="1">
            <a:spLocks noChangeArrowheads="1"/>
          </p:cNvSpPr>
          <p:nvPr/>
        </p:nvSpPr>
        <p:spPr bwMode="auto">
          <a:xfrm>
            <a:off x="1524000" y="692151"/>
            <a:ext cx="1493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rPr>
              <a:t>incident wave</a:t>
            </a:r>
            <a:endParaRPr lang="zh-CN" altLang="zh-CN" sz="2000">
              <a:solidFill>
                <a:srgbClr val="000000"/>
              </a:solidFill>
            </a:endParaRPr>
          </a:p>
        </p:txBody>
      </p:sp>
      <p:sp>
        <p:nvSpPr>
          <p:cNvPr id="271368" name="Text Box 7"/>
          <p:cNvSpPr txBox="1">
            <a:spLocks noChangeArrowheads="1"/>
          </p:cNvSpPr>
          <p:nvPr/>
        </p:nvSpPr>
        <p:spPr bwMode="auto">
          <a:xfrm>
            <a:off x="1600200" y="1916114"/>
            <a:ext cx="13985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rPr>
              <a:t>total </a:t>
            </a:r>
          </a:p>
          <a:p>
            <a:pPr>
              <a:spcBef>
                <a:spcPct val="50000"/>
              </a:spcBef>
              <a:buFont typeface="Arial" panose="020B0604020202020204" pitchFamily="34" charset="0"/>
              <a:buNone/>
            </a:pPr>
            <a:r>
              <a:rPr lang="en-US" altLang="zh-CN" sz="2000">
                <a:solidFill>
                  <a:srgbClr val="000000"/>
                </a:solidFill>
              </a:rPr>
              <a:t>wave</a:t>
            </a:r>
            <a:endParaRPr lang="zh-CN" altLang="zh-CN" sz="2000">
              <a:solidFill>
                <a:srgbClr val="000000"/>
              </a:solidFill>
            </a:endParaRPr>
          </a:p>
        </p:txBody>
      </p:sp>
      <p:sp>
        <p:nvSpPr>
          <p:cNvPr id="271369" name="Text Box 8"/>
          <p:cNvSpPr txBox="1">
            <a:spLocks noChangeArrowheads="1"/>
          </p:cNvSpPr>
          <p:nvPr/>
        </p:nvSpPr>
        <p:spPr bwMode="auto">
          <a:xfrm>
            <a:off x="1600200" y="2960689"/>
            <a:ext cx="1398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rPr>
              <a:t>reflected wave</a:t>
            </a:r>
            <a:endParaRPr lang="zh-CN" altLang="zh-CN" sz="2000">
              <a:solidFill>
                <a:srgbClr val="000000"/>
              </a:solidFill>
            </a:endParaRPr>
          </a:p>
        </p:txBody>
      </p:sp>
      <p:sp>
        <p:nvSpPr>
          <p:cNvPr id="3" name="Text Box 9"/>
          <p:cNvSpPr txBox="1">
            <a:spLocks noChangeArrowheads="1"/>
          </p:cNvSpPr>
          <p:nvPr/>
        </p:nvSpPr>
        <p:spPr bwMode="auto">
          <a:xfrm>
            <a:off x="9108127" y="3243240"/>
            <a:ext cx="1438275" cy="69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1600" dirty="0">
                <a:solidFill>
                  <a:srgbClr val="000000"/>
                </a:solidFill>
              </a:rPr>
              <a:t>travelling wave along -z</a:t>
            </a:r>
            <a:endParaRPr lang="zh-CN" altLang="zh-CN" sz="1600" dirty="0">
              <a:solidFill>
                <a:srgbClr val="000000"/>
              </a:solidFill>
            </a:endParaRPr>
          </a:p>
        </p:txBody>
      </p:sp>
      <p:grpSp>
        <p:nvGrpSpPr>
          <p:cNvPr id="271371" name="Group 10"/>
          <p:cNvGrpSpPr>
            <a:grpSpLocks/>
          </p:cNvGrpSpPr>
          <p:nvPr/>
        </p:nvGrpSpPr>
        <p:grpSpPr bwMode="auto">
          <a:xfrm>
            <a:off x="2640014" y="692151"/>
            <a:ext cx="6408737" cy="3097213"/>
            <a:chOff x="0" y="0"/>
            <a:chExt cx="4225" cy="1506"/>
          </a:xfrm>
        </p:grpSpPr>
        <p:grpSp>
          <p:nvGrpSpPr>
            <p:cNvPr id="271372" name="Group 11"/>
            <p:cNvGrpSpPr>
              <a:grpSpLocks/>
            </p:cNvGrpSpPr>
            <p:nvPr/>
          </p:nvGrpSpPr>
          <p:grpSpPr bwMode="auto">
            <a:xfrm>
              <a:off x="0" y="0"/>
              <a:ext cx="4225" cy="1506"/>
              <a:chOff x="0" y="0"/>
              <a:chExt cx="4234" cy="2076"/>
            </a:xfrm>
          </p:grpSpPr>
          <p:pic>
            <p:nvPicPr>
              <p:cNvPr id="271373" name="Picture 1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74" cy="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374" name="Picture 1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0"/>
                <a:ext cx="2074" cy="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75" name="Line 14"/>
              <p:cNvSpPr>
                <a:spLocks noChangeShapeType="1"/>
              </p:cNvSpPr>
              <p:nvPr/>
            </p:nvSpPr>
            <p:spPr bwMode="auto">
              <a:xfrm>
                <a:off x="326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6" name="Line 15"/>
              <p:cNvSpPr>
                <a:spLocks noChangeShapeType="1"/>
              </p:cNvSpPr>
              <p:nvPr/>
            </p:nvSpPr>
            <p:spPr bwMode="auto">
              <a:xfrm>
                <a:off x="272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7" name="Line 16"/>
              <p:cNvSpPr>
                <a:spLocks noChangeShapeType="1"/>
              </p:cNvSpPr>
              <p:nvPr/>
            </p:nvSpPr>
            <p:spPr bwMode="auto">
              <a:xfrm>
                <a:off x="1248"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8" name="Line 17"/>
              <p:cNvSpPr>
                <a:spLocks noChangeShapeType="1"/>
              </p:cNvSpPr>
              <p:nvPr/>
            </p:nvSpPr>
            <p:spPr bwMode="auto">
              <a:xfrm>
                <a:off x="3552"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9" name="Line 18"/>
              <p:cNvSpPr>
                <a:spLocks noChangeShapeType="1"/>
              </p:cNvSpPr>
              <p:nvPr/>
            </p:nvSpPr>
            <p:spPr bwMode="auto">
              <a:xfrm>
                <a:off x="3000"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0" name="Line 19"/>
              <p:cNvSpPr>
                <a:spLocks noChangeShapeType="1"/>
              </p:cNvSpPr>
              <p:nvPr/>
            </p:nvSpPr>
            <p:spPr bwMode="auto">
              <a:xfrm>
                <a:off x="2436"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1" name="Line 20"/>
              <p:cNvSpPr>
                <a:spLocks noChangeShapeType="1"/>
              </p:cNvSpPr>
              <p:nvPr/>
            </p:nvSpPr>
            <p:spPr bwMode="auto">
              <a:xfrm>
                <a:off x="152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2" name="Line 21"/>
              <p:cNvSpPr>
                <a:spLocks noChangeShapeType="1"/>
              </p:cNvSpPr>
              <p:nvPr/>
            </p:nvSpPr>
            <p:spPr bwMode="auto">
              <a:xfrm>
                <a:off x="972"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3" name="Line 22"/>
              <p:cNvSpPr>
                <a:spLocks noChangeShapeType="1"/>
              </p:cNvSpPr>
              <p:nvPr/>
            </p:nvSpPr>
            <p:spPr bwMode="auto">
              <a:xfrm>
                <a:off x="696"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4" name="Line 23"/>
              <p:cNvSpPr>
                <a:spLocks noChangeShapeType="1"/>
              </p:cNvSpPr>
              <p:nvPr/>
            </p:nvSpPr>
            <p:spPr bwMode="auto">
              <a:xfrm>
                <a:off x="420"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5" name="Line 24"/>
              <p:cNvSpPr>
                <a:spLocks noChangeShapeType="1"/>
              </p:cNvSpPr>
              <p:nvPr/>
            </p:nvSpPr>
            <p:spPr bwMode="auto">
              <a:xfrm>
                <a:off x="144" y="0"/>
                <a:ext cx="0" cy="2064"/>
              </a:xfrm>
              <a:prstGeom prst="line">
                <a:avLst/>
              </a:prstGeom>
              <a:noFill/>
              <a:ln w="9525">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6" name="Line 25"/>
              <p:cNvSpPr>
                <a:spLocks noChangeShapeType="1"/>
              </p:cNvSpPr>
              <p:nvPr/>
            </p:nvSpPr>
            <p:spPr bwMode="auto">
              <a:xfrm>
                <a:off x="3696"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7" name="Line 26"/>
              <p:cNvSpPr>
                <a:spLocks noChangeShapeType="1"/>
              </p:cNvSpPr>
              <p:nvPr/>
            </p:nvSpPr>
            <p:spPr bwMode="auto">
              <a:xfrm>
                <a:off x="3408" y="12"/>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8" name="Line 27"/>
              <p:cNvSpPr>
                <a:spLocks noChangeShapeType="1"/>
              </p:cNvSpPr>
              <p:nvPr/>
            </p:nvSpPr>
            <p:spPr bwMode="auto">
              <a:xfrm>
                <a:off x="3132"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9" name="Line 28"/>
              <p:cNvSpPr>
                <a:spLocks noChangeShapeType="1"/>
              </p:cNvSpPr>
              <p:nvPr/>
            </p:nvSpPr>
            <p:spPr bwMode="auto">
              <a:xfrm>
                <a:off x="2868"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0" name="Line 29"/>
              <p:cNvSpPr>
                <a:spLocks noChangeShapeType="1"/>
              </p:cNvSpPr>
              <p:nvPr/>
            </p:nvSpPr>
            <p:spPr bwMode="auto">
              <a:xfrm>
                <a:off x="2580"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1" name="Line 30"/>
              <p:cNvSpPr>
                <a:spLocks noChangeShapeType="1"/>
              </p:cNvSpPr>
              <p:nvPr/>
            </p:nvSpPr>
            <p:spPr bwMode="auto">
              <a:xfrm>
                <a:off x="2304"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2" name="Line 31"/>
              <p:cNvSpPr>
                <a:spLocks noChangeShapeType="1"/>
              </p:cNvSpPr>
              <p:nvPr/>
            </p:nvSpPr>
            <p:spPr bwMode="auto">
              <a:xfrm>
                <a:off x="1392"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3" name="Line 32"/>
              <p:cNvSpPr>
                <a:spLocks noChangeShapeType="1"/>
              </p:cNvSpPr>
              <p:nvPr/>
            </p:nvSpPr>
            <p:spPr bwMode="auto">
              <a:xfrm>
                <a:off x="1116"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4" name="Line 33"/>
              <p:cNvSpPr>
                <a:spLocks noChangeShapeType="1"/>
              </p:cNvSpPr>
              <p:nvPr/>
            </p:nvSpPr>
            <p:spPr bwMode="auto">
              <a:xfrm>
                <a:off x="840"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5" name="Line 34"/>
              <p:cNvSpPr>
                <a:spLocks noChangeShapeType="1"/>
              </p:cNvSpPr>
              <p:nvPr/>
            </p:nvSpPr>
            <p:spPr bwMode="auto">
              <a:xfrm>
                <a:off x="564"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96" name="Line 35"/>
              <p:cNvSpPr>
                <a:spLocks noChangeShapeType="1"/>
              </p:cNvSpPr>
              <p:nvPr/>
            </p:nvSpPr>
            <p:spPr bwMode="auto">
              <a:xfrm>
                <a:off x="288" y="0"/>
                <a:ext cx="0" cy="2064"/>
              </a:xfrm>
              <a:prstGeom prst="line">
                <a:avLst/>
              </a:prstGeom>
              <a:noFill/>
              <a:ln w="9525">
                <a:solidFill>
                  <a:srgbClr val="00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71397" name="Object 37"/>
            <p:cNvGraphicFramePr>
              <a:graphicFrameLocks noChangeAspect="1"/>
            </p:cNvGraphicFramePr>
            <p:nvPr/>
          </p:nvGraphicFramePr>
          <p:xfrm>
            <a:off x="1432" y="459"/>
            <a:ext cx="201" cy="493"/>
          </p:xfrm>
          <a:graphic>
            <a:graphicData uri="http://schemas.openxmlformats.org/presentationml/2006/ole">
              <mc:AlternateContent xmlns:mc="http://schemas.openxmlformats.org/markup-compatibility/2006">
                <mc:Choice xmlns:v="urn:schemas-microsoft-com:vml" Requires="v">
                  <p:oleObj spid="_x0000_s278656" r:id="rId5" imgW="241560" imgH="685440" progId="Equation.3">
                    <p:embed/>
                  </p:oleObj>
                </mc:Choice>
                <mc:Fallback>
                  <p:oleObj r:id="rId5" imgW="241560" imgH="685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2" y="459"/>
                          <a:ext cx="20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1398" name="Object 38"/>
            <p:cNvGraphicFramePr>
              <a:graphicFrameLocks noChangeAspect="1"/>
            </p:cNvGraphicFramePr>
            <p:nvPr/>
          </p:nvGraphicFramePr>
          <p:xfrm>
            <a:off x="1270" y="459"/>
            <a:ext cx="201" cy="493"/>
          </p:xfrm>
          <a:graphic>
            <a:graphicData uri="http://schemas.openxmlformats.org/presentationml/2006/ole">
              <mc:AlternateContent xmlns:mc="http://schemas.openxmlformats.org/markup-compatibility/2006">
                <mc:Choice xmlns:v="urn:schemas-microsoft-com:vml" Requires="v">
                  <p:oleObj spid="_x0000_s278657" r:id="rId7" imgW="241560" imgH="685440" progId="Equation.3">
                    <p:embed/>
                  </p:oleObj>
                </mc:Choice>
                <mc:Fallback>
                  <p:oleObj r:id="rId7" imgW="241560" imgH="6854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 y="459"/>
                          <a:ext cx="20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1399" name="Object 39"/>
            <p:cNvGraphicFramePr>
              <a:graphicFrameLocks noChangeAspect="1"/>
            </p:cNvGraphicFramePr>
            <p:nvPr/>
          </p:nvGraphicFramePr>
          <p:xfrm>
            <a:off x="3448" y="414"/>
            <a:ext cx="201" cy="493"/>
          </p:xfrm>
          <a:graphic>
            <a:graphicData uri="http://schemas.openxmlformats.org/presentationml/2006/ole">
              <mc:AlternateContent xmlns:mc="http://schemas.openxmlformats.org/markup-compatibility/2006">
                <mc:Choice xmlns:v="urn:schemas-microsoft-com:vml" Requires="v">
                  <p:oleObj spid="_x0000_s278658" r:id="rId9" imgW="241560" imgH="685440" progId="Equation.3">
                    <p:embed/>
                  </p:oleObj>
                </mc:Choice>
                <mc:Fallback>
                  <p:oleObj r:id="rId9" imgW="241560" imgH="685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8" y="414"/>
                          <a:ext cx="20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1400" name="Object 40"/>
            <p:cNvGraphicFramePr>
              <a:graphicFrameLocks noChangeAspect="1"/>
            </p:cNvGraphicFramePr>
            <p:nvPr/>
          </p:nvGraphicFramePr>
          <p:xfrm>
            <a:off x="3592" y="414"/>
            <a:ext cx="201" cy="493"/>
          </p:xfrm>
          <a:graphic>
            <a:graphicData uri="http://schemas.openxmlformats.org/presentationml/2006/ole">
              <mc:AlternateContent xmlns:mc="http://schemas.openxmlformats.org/markup-compatibility/2006">
                <mc:Choice xmlns:v="urn:schemas-microsoft-com:vml" Requires="v">
                  <p:oleObj spid="_x0000_s278659" r:id="rId11" imgW="241560" imgH="685440" progId="Equation.3">
                    <p:embed/>
                  </p:oleObj>
                </mc:Choice>
                <mc:Fallback>
                  <p:oleObj r:id="rId11" imgW="241560" imgH="685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2" y="414"/>
                          <a:ext cx="20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1401" name="Text Box 40"/>
          <p:cNvSpPr txBox="1">
            <a:spLocks noChangeArrowheads="1"/>
          </p:cNvSpPr>
          <p:nvPr/>
        </p:nvSpPr>
        <p:spPr bwMode="auto">
          <a:xfrm>
            <a:off x="1682751" y="4411664"/>
            <a:ext cx="8805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dirty="0">
                <a:solidFill>
                  <a:srgbClr val="0000CC"/>
                </a:solidFill>
              </a:rPr>
              <a:t>the point of antinodes ( the point of the maximum value of electric field)</a:t>
            </a:r>
            <a:r>
              <a:rPr lang="zh-CN" altLang="zh-CN" sz="2000" dirty="0">
                <a:solidFill>
                  <a:srgbClr val="0000CC"/>
                </a:solidFill>
              </a:rPr>
              <a:t>：</a:t>
            </a:r>
          </a:p>
        </p:txBody>
      </p:sp>
      <p:sp>
        <p:nvSpPr>
          <p:cNvPr id="271402" name="Text Box 41"/>
          <p:cNvSpPr txBox="1">
            <a:spLocks noChangeArrowheads="1"/>
          </p:cNvSpPr>
          <p:nvPr/>
        </p:nvSpPr>
        <p:spPr bwMode="auto">
          <a:xfrm>
            <a:off x="1682751" y="4965700"/>
            <a:ext cx="4644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dirty="0">
                <a:solidFill>
                  <a:srgbClr val="000000"/>
                </a:solidFill>
              </a:rPr>
              <a:t>The distance from conducting plate is</a:t>
            </a:r>
            <a:endParaRPr lang="zh-CN" altLang="zh-CN" dirty="0">
              <a:solidFill>
                <a:srgbClr val="000000"/>
              </a:solidFill>
            </a:endParaRPr>
          </a:p>
        </p:txBody>
      </p:sp>
      <p:graphicFrame>
        <p:nvGraphicFramePr>
          <p:cNvPr id="271403" name="Object 43"/>
          <p:cNvGraphicFramePr>
            <a:graphicFrameLocks noChangeAspect="1"/>
          </p:cNvGraphicFramePr>
          <p:nvPr>
            <p:extLst>
              <p:ext uri="{D42A27DB-BD31-4B8C-83A1-F6EECF244321}">
                <p14:modId xmlns:p14="http://schemas.microsoft.com/office/powerpoint/2010/main" val="3751238225"/>
              </p:ext>
            </p:extLst>
          </p:nvPr>
        </p:nvGraphicFramePr>
        <p:xfrm>
          <a:off x="5799674" y="4818063"/>
          <a:ext cx="2089150" cy="720725"/>
        </p:xfrm>
        <a:graphic>
          <a:graphicData uri="http://schemas.openxmlformats.org/presentationml/2006/ole">
            <mc:AlternateContent xmlns:mc="http://schemas.openxmlformats.org/markup-compatibility/2006">
              <mc:Choice xmlns:v="urn:schemas-microsoft-com:vml" Requires="v">
                <p:oleObj spid="_x0000_s278660" r:id="rId13" imgW="1983240" imgH="647280" progId="Equation.DSMT4">
                  <p:embed/>
                </p:oleObj>
              </mc:Choice>
              <mc:Fallback>
                <p:oleObj r:id="rId13" imgW="1983240" imgH="6472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9674" y="4818063"/>
                        <a:ext cx="20891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1404" name="Rectangle 43"/>
          <p:cNvSpPr>
            <a:spLocks noChangeArrowheads="1"/>
          </p:cNvSpPr>
          <p:nvPr/>
        </p:nvSpPr>
        <p:spPr bwMode="auto">
          <a:xfrm>
            <a:off x="7243908" y="4904128"/>
            <a:ext cx="2446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a:solidFill>
                  <a:srgbClr val="000000"/>
                </a:solidFill>
                <a:latin typeface="Times New Roman" panose="02020603050405020304" pitchFamily="18" charset="0"/>
                <a:cs typeface="Times New Roman" panose="02020603050405020304" pitchFamily="18" charset="0"/>
              </a:rPr>
              <a:t> (</a:t>
            </a:r>
            <a:r>
              <a:rPr lang="zh-CN" altLang="zh-CN" i="1">
                <a:solidFill>
                  <a:srgbClr val="000000"/>
                </a:solidFill>
                <a:latin typeface="Times New Roman" panose="02020603050405020304" pitchFamily="18" charset="0"/>
                <a:cs typeface="Times New Roman" panose="02020603050405020304" pitchFamily="18" charset="0"/>
              </a:rPr>
              <a:t>n </a:t>
            </a:r>
            <a:r>
              <a:rPr lang="zh-CN" altLang="zh-CN">
                <a:solidFill>
                  <a:srgbClr val="000000"/>
                </a:solidFill>
                <a:latin typeface="Times New Roman" panose="02020603050405020304" pitchFamily="18" charset="0"/>
                <a:cs typeface="Times New Roman" panose="02020603050405020304" pitchFamily="18" charset="0"/>
              </a:rPr>
              <a:t>= 0,1,2,3,</a:t>
            </a:r>
            <a:r>
              <a:rPr lang="zh-CN" altLang="zh-CN">
                <a:solidFill>
                  <a:srgbClr val="000000"/>
                </a:solidFill>
                <a:latin typeface="宋体" panose="02010600030101010101" pitchFamily="2" charset="-122"/>
                <a:cs typeface="Times New Roman" panose="02020603050405020304" pitchFamily="18" charset="0"/>
              </a:rPr>
              <a:t>…</a:t>
            </a:r>
            <a:r>
              <a:rPr lang="zh-CN" altLang="zh-CN">
                <a:solidFill>
                  <a:srgbClr val="000000"/>
                </a:solidFill>
                <a:latin typeface="Times New Roman" panose="02020603050405020304" pitchFamily="18" charset="0"/>
                <a:cs typeface="Times New Roman" panose="02020603050405020304" pitchFamily="18" charset="0"/>
              </a:rPr>
              <a:t>)  </a:t>
            </a:r>
          </a:p>
        </p:txBody>
      </p:sp>
      <p:sp>
        <p:nvSpPr>
          <p:cNvPr id="271405" name="Text Box 44"/>
          <p:cNvSpPr txBox="1">
            <a:spLocks noChangeArrowheads="1"/>
          </p:cNvSpPr>
          <p:nvPr/>
        </p:nvSpPr>
        <p:spPr bwMode="auto">
          <a:xfrm>
            <a:off x="1714500" y="5507039"/>
            <a:ext cx="864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CC"/>
                </a:solidFill>
              </a:rPr>
              <a:t>the point of nodes</a:t>
            </a:r>
            <a:r>
              <a:rPr lang="zh-CN" altLang="zh-CN" sz="2000">
                <a:solidFill>
                  <a:srgbClr val="0000CC"/>
                </a:solidFill>
              </a:rPr>
              <a:t>（</a:t>
            </a:r>
            <a:r>
              <a:rPr lang="en-US" altLang="zh-CN" sz="2000">
                <a:solidFill>
                  <a:srgbClr val="0000CC"/>
                </a:solidFill>
              </a:rPr>
              <a:t>the point of the minimum value of electric field</a:t>
            </a:r>
            <a:r>
              <a:rPr lang="zh-CN" altLang="zh-CN" sz="2000">
                <a:solidFill>
                  <a:srgbClr val="0000CC"/>
                </a:solidFill>
              </a:rPr>
              <a:t>）：</a:t>
            </a:r>
          </a:p>
        </p:txBody>
      </p:sp>
      <p:sp>
        <p:nvSpPr>
          <p:cNvPr id="271406" name="Rectangle 46"/>
          <p:cNvSpPr>
            <a:spLocks noChangeArrowheads="1"/>
          </p:cNvSpPr>
          <p:nvPr/>
        </p:nvSpPr>
        <p:spPr bwMode="auto">
          <a:xfrm>
            <a:off x="7228032" y="6111876"/>
            <a:ext cx="2446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a:solidFill>
                  <a:srgbClr val="000000"/>
                </a:solidFill>
                <a:latin typeface="Times New Roman" panose="02020603050405020304" pitchFamily="18" charset="0"/>
                <a:cs typeface="Times New Roman" panose="02020603050405020304" pitchFamily="18" charset="0"/>
              </a:rPr>
              <a:t> (</a:t>
            </a:r>
            <a:r>
              <a:rPr lang="zh-CN" altLang="zh-CN" i="1">
                <a:solidFill>
                  <a:srgbClr val="000000"/>
                </a:solidFill>
                <a:latin typeface="Times New Roman" panose="02020603050405020304" pitchFamily="18" charset="0"/>
                <a:cs typeface="Times New Roman" panose="02020603050405020304" pitchFamily="18" charset="0"/>
              </a:rPr>
              <a:t>n </a:t>
            </a:r>
            <a:r>
              <a:rPr lang="zh-CN" altLang="zh-CN">
                <a:solidFill>
                  <a:srgbClr val="000000"/>
                </a:solidFill>
                <a:latin typeface="Times New Roman" panose="02020603050405020304" pitchFamily="18" charset="0"/>
                <a:cs typeface="Times New Roman" panose="02020603050405020304" pitchFamily="18" charset="0"/>
              </a:rPr>
              <a:t>= 0,1,2,3,</a:t>
            </a:r>
            <a:r>
              <a:rPr lang="zh-CN" altLang="zh-CN">
                <a:solidFill>
                  <a:srgbClr val="000000"/>
                </a:solidFill>
                <a:latin typeface="宋体" panose="02010600030101010101" pitchFamily="2" charset="-122"/>
                <a:cs typeface="Times New Roman" panose="02020603050405020304" pitchFamily="18" charset="0"/>
              </a:rPr>
              <a:t>…</a:t>
            </a:r>
            <a:r>
              <a:rPr lang="zh-CN" altLang="zh-CN">
                <a:solidFill>
                  <a:srgbClr val="000000"/>
                </a:solidFill>
                <a:latin typeface="Times New Roman" panose="02020603050405020304" pitchFamily="18" charset="0"/>
                <a:cs typeface="Times New Roman" panose="02020603050405020304" pitchFamily="18" charset="0"/>
              </a:rPr>
              <a:t>)  </a:t>
            </a:r>
          </a:p>
        </p:txBody>
      </p:sp>
      <p:graphicFrame>
        <p:nvGraphicFramePr>
          <p:cNvPr id="271407" name="Object 47"/>
          <p:cNvGraphicFramePr>
            <a:graphicFrameLocks noChangeAspect="1"/>
          </p:cNvGraphicFramePr>
          <p:nvPr>
            <p:extLst>
              <p:ext uri="{D42A27DB-BD31-4B8C-83A1-F6EECF244321}">
                <p14:modId xmlns:p14="http://schemas.microsoft.com/office/powerpoint/2010/main" val="1421590274"/>
              </p:ext>
            </p:extLst>
          </p:nvPr>
        </p:nvGraphicFramePr>
        <p:xfrm>
          <a:off x="5743718" y="5876926"/>
          <a:ext cx="1441450" cy="747713"/>
        </p:xfrm>
        <a:graphic>
          <a:graphicData uri="http://schemas.openxmlformats.org/presentationml/2006/ole">
            <mc:AlternateContent xmlns:mc="http://schemas.openxmlformats.org/markup-compatibility/2006">
              <mc:Choice xmlns:v="urn:schemas-microsoft-com:vml" Requires="v">
                <p:oleObj spid="_x0000_s278661" r:id="rId15" imgW="1296720" imgH="647280" progId="Equation.DSMT4">
                  <p:embed/>
                </p:oleObj>
              </mc:Choice>
              <mc:Fallback>
                <p:oleObj r:id="rId15" imgW="1296720" imgH="6472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3718" y="5876926"/>
                        <a:ext cx="144145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1408" name="Text Box 41"/>
          <p:cNvSpPr txBox="1">
            <a:spLocks noChangeArrowheads="1"/>
          </p:cNvSpPr>
          <p:nvPr/>
        </p:nvSpPr>
        <p:spPr bwMode="auto">
          <a:xfrm>
            <a:off x="1682751" y="6077661"/>
            <a:ext cx="4444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dirty="0">
                <a:solidFill>
                  <a:srgbClr val="000000"/>
                </a:solidFill>
              </a:rPr>
              <a:t>The distance from conducting plate is</a:t>
            </a:r>
            <a:endParaRPr lang="zh-CN" altLang="zh-CN" dirty="0">
              <a:solidFill>
                <a:srgbClr val="000000"/>
              </a:solidFill>
            </a:endParaRPr>
          </a:p>
        </p:txBody>
      </p:sp>
    </p:spTree>
    <p:extLst>
      <p:ext uri="{BB962C8B-B14F-4D97-AF65-F5344CB8AC3E}">
        <p14:creationId xmlns:p14="http://schemas.microsoft.com/office/powerpoint/2010/main" val="575042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7"/>
                                        </p:tgtEl>
                                        <p:attrNameLst>
                                          <p:attrName>style.visibility</p:attrName>
                                        </p:attrNameLst>
                                      </p:cBhvr>
                                      <p:to>
                                        <p:strVal val="visible"/>
                                      </p:to>
                                    </p:set>
                                    <p:animEffect transition="in" filter="blinds(horizontal)">
                                      <p:cBhvr>
                                        <p:cTn id="17"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26627" grpId="0" autoUpdateAnimBg="0"/>
      <p:bldP spid="3"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60AC052D-96C0-429C-B76A-889491FC1718}" type="slidenum">
              <a:rPr lang="zh-CN" altLang="zh-CN" sz="1400">
                <a:solidFill>
                  <a:srgbClr val="000000"/>
                </a:solidFill>
              </a:rPr>
              <a:pPr algn="r">
                <a:buFont typeface="Arial" panose="020B0604020202020204" pitchFamily="34" charset="0"/>
                <a:buNone/>
              </a:pPr>
              <a:t>82</a:t>
            </a:fld>
            <a:endParaRPr lang="zh-CN" altLang="zh-CN" sz="1400">
              <a:solidFill>
                <a:srgbClr val="000000"/>
              </a:solidFill>
            </a:endParaRPr>
          </a:p>
        </p:txBody>
      </p:sp>
      <p:grpSp>
        <p:nvGrpSpPr>
          <p:cNvPr id="273411" name="Group 2"/>
          <p:cNvGrpSpPr>
            <a:grpSpLocks noChangeAspect="1"/>
          </p:cNvGrpSpPr>
          <p:nvPr/>
        </p:nvGrpSpPr>
        <p:grpSpPr bwMode="auto">
          <a:xfrm>
            <a:off x="2927351" y="3140076"/>
            <a:ext cx="2232025" cy="1128713"/>
            <a:chOff x="0" y="0"/>
            <a:chExt cx="1157" cy="575"/>
          </a:xfrm>
        </p:grpSpPr>
        <p:graphicFrame>
          <p:nvGraphicFramePr>
            <p:cNvPr id="273412" name="Object 4"/>
            <p:cNvGraphicFramePr>
              <a:graphicFrameLocks noChangeAspect="1"/>
            </p:cNvGraphicFramePr>
            <p:nvPr/>
          </p:nvGraphicFramePr>
          <p:xfrm>
            <a:off x="245" y="0"/>
            <a:ext cx="912" cy="575"/>
          </p:xfrm>
          <a:graphic>
            <a:graphicData uri="http://schemas.openxmlformats.org/presentationml/2006/ole">
              <mc:AlternateContent xmlns:mc="http://schemas.openxmlformats.org/markup-compatibility/2006">
                <mc:Choice xmlns:v="urn:schemas-microsoft-com:vml" Requires="v">
                  <p:oleObj spid="_x0000_s279680" r:id="rId3" imgW="1245960" imgH="761400" progId="Equation.DSMT4">
                    <p:embed/>
                  </p:oleObj>
                </mc:Choice>
                <mc:Fallback>
                  <p:oleObj r:id="rId3" imgW="1245960" imgH="761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 y="0"/>
                          <a:ext cx="912"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3413" name="Object 5"/>
            <p:cNvGraphicFramePr>
              <a:graphicFrameLocks noChangeAspect="1"/>
            </p:cNvGraphicFramePr>
            <p:nvPr/>
          </p:nvGraphicFramePr>
          <p:xfrm>
            <a:off x="0" y="54"/>
            <a:ext cx="242" cy="499"/>
          </p:xfrm>
          <a:graphic>
            <a:graphicData uri="http://schemas.openxmlformats.org/presentationml/2006/ole">
              <mc:AlternateContent xmlns:mc="http://schemas.openxmlformats.org/markup-compatibility/2006">
                <mc:Choice xmlns:v="urn:schemas-microsoft-com:vml" Requires="v">
                  <p:oleObj spid="_x0000_s279681" r:id="rId5" imgW="292320" imgH="761400" progId="Equation.DSMT4">
                    <p:embed/>
                  </p:oleObj>
                </mc:Choice>
                <mc:Fallback>
                  <p:oleObj r:id="rId5" imgW="292320" imgH="761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4"/>
                          <a:ext cx="24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3414" name="Rectangle 5"/>
          <p:cNvSpPr>
            <a:spLocks noChangeArrowheads="1"/>
          </p:cNvSpPr>
          <p:nvPr/>
        </p:nvSpPr>
        <p:spPr bwMode="auto">
          <a:xfrm>
            <a:off x="1919288" y="3068638"/>
            <a:ext cx="1103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a:solidFill>
                  <a:srgbClr val="000000"/>
                </a:solidFill>
              </a:rPr>
              <a:t>where</a:t>
            </a:r>
            <a:r>
              <a:rPr lang="zh-CN" altLang="zh-CN">
                <a:solidFill>
                  <a:srgbClr val="000000"/>
                </a:solidFill>
              </a:rPr>
              <a:t>：</a:t>
            </a:r>
          </a:p>
        </p:txBody>
      </p:sp>
      <p:graphicFrame>
        <p:nvGraphicFramePr>
          <p:cNvPr id="273415" name="Object 7"/>
          <p:cNvGraphicFramePr>
            <a:graphicFrameLocks noChangeAspect="1"/>
          </p:cNvGraphicFramePr>
          <p:nvPr/>
        </p:nvGraphicFramePr>
        <p:xfrm>
          <a:off x="7319963" y="4508500"/>
          <a:ext cx="1549400" cy="863600"/>
        </p:xfrm>
        <a:graphic>
          <a:graphicData uri="http://schemas.openxmlformats.org/presentationml/2006/ole">
            <mc:AlternateContent xmlns:mc="http://schemas.openxmlformats.org/markup-compatibility/2006">
              <mc:Choice xmlns:v="urn:schemas-microsoft-com:vml" Requires="v">
                <p:oleObj spid="_x0000_s279682" r:id="rId7" imgW="1322280" imgH="710640" progId="Equation.DSMT4">
                  <p:embed/>
                </p:oleObj>
              </mc:Choice>
              <mc:Fallback>
                <p:oleObj r:id="rId7" imgW="1322280" imgH="710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508500"/>
                        <a:ext cx="1549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3416" name="Object 8"/>
          <p:cNvGraphicFramePr>
            <a:graphicFrameLocks noChangeAspect="1"/>
          </p:cNvGraphicFramePr>
          <p:nvPr/>
        </p:nvGraphicFramePr>
        <p:xfrm>
          <a:off x="3216275" y="4508501"/>
          <a:ext cx="1676400" cy="862013"/>
        </p:xfrm>
        <a:graphic>
          <a:graphicData uri="http://schemas.openxmlformats.org/presentationml/2006/ole">
            <mc:AlternateContent xmlns:mc="http://schemas.openxmlformats.org/markup-compatibility/2006">
              <mc:Choice xmlns:v="urn:schemas-microsoft-com:vml" Requires="v">
                <p:oleObj spid="_x0000_s279683" r:id="rId9" imgW="1449360" imgH="710640" progId="Equation.DSMT4">
                  <p:embed/>
                </p:oleObj>
              </mc:Choice>
              <mc:Fallback>
                <p:oleObj r:id="rId9" imgW="1449360" imgH="710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275" y="4508501"/>
                        <a:ext cx="16764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417" name="Text Box 8"/>
          <p:cNvSpPr txBox="1">
            <a:spLocks noChangeArrowheads="1"/>
          </p:cNvSpPr>
          <p:nvPr/>
        </p:nvSpPr>
        <p:spPr bwMode="auto">
          <a:xfrm>
            <a:off x="2073276" y="5445126"/>
            <a:ext cx="396081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Arial" panose="020B0604020202020204" pitchFamily="34" charset="0"/>
              <a:buNone/>
            </a:pPr>
            <a:r>
              <a:rPr lang="en-US" altLang="zh-CN" sz="2000" dirty="0">
                <a:solidFill>
                  <a:srgbClr val="000000"/>
                </a:solidFill>
                <a:latin typeface="Times New Roman" panose="02020603050405020304" pitchFamily="18" charset="0"/>
              </a:rPr>
              <a:t>Reflectance coefficient on the interface</a:t>
            </a:r>
            <a:endParaRPr lang="zh-CN" altLang="zh-CN" sz="2000" dirty="0">
              <a:solidFill>
                <a:srgbClr val="000000"/>
              </a:solidFill>
            </a:endParaRPr>
          </a:p>
        </p:txBody>
      </p:sp>
      <p:sp>
        <p:nvSpPr>
          <p:cNvPr id="273418" name="Text Box 9"/>
          <p:cNvSpPr txBox="1">
            <a:spLocks noChangeArrowheads="1"/>
          </p:cNvSpPr>
          <p:nvPr/>
        </p:nvSpPr>
        <p:spPr bwMode="auto">
          <a:xfrm>
            <a:off x="6456364" y="5445126"/>
            <a:ext cx="3995737" cy="85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000" dirty="0">
                <a:solidFill>
                  <a:srgbClr val="000000"/>
                </a:solidFill>
                <a:latin typeface="Times New Roman" panose="02020603050405020304" pitchFamily="18" charset="0"/>
              </a:rPr>
              <a:t>Transmission coefficient on the interface</a:t>
            </a:r>
            <a:endParaRPr lang="zh-CN" altLang="zh-CN" sz="2000" dirty="0">
              <a:solidFill>
                <a:srgbClr val="000000"/>
              </a:solidFill>
            </a:endParaRPr>
          </a:p>
        </p:txBody>
      </p:sp>
      <p:sp>
        <p:nvSpPr>
          <p:cNvPr id="273419" name="Rectangle 10"/>
          <p:cNvSpPr>
            <a:spLocks noChangeArrowheads="1"/>
          </p:cNvSpPr>
          <p:nvPr/>
        </p:nvSpPr>
        <p:spPr bwMode="auto">
          <a:xfrm>
            <a:off x="1739901" y="2924175"/>
            <a:ext cx="8748713" cy="338455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aphicFrame>
        <p:nvGraphicFramePr>
          <p:cNvPr id="273420" name="Object 12"/>
          <p:cNvGraphicFramePr>
            <a:graphicFrameLocks noChangeAspect="1"/>
          </p:cNvGraphicFramePr>
          <p:nvPr/>
        </p:nvGraphicFramePr>
        <p:xfrm>
          <a:off x="2063750" y="1341438"/>
          <a:ext cx="4878388" cy="1028700"/>
        </p:xfrm>
        <a:graphic>
          <a:graphicData uri="http://schemas.openxmlformats.org/presentationml/2006/ole">
            <mc:AlternateContent xmlns:mc="http://schemas.openxmlformats.org/markup-compatibility/2006">
              <mc:Choice xmlns:v="urn:schemas-microsoft-com:vml" Requires="v">
                <p:oleObj spid="_x0000_s279684" name="Equation" r:id="rId11" imgW="5224680" imgH="1167480" progId="Equation.DSMT4">
                  <p:embed/>
                </p:oleObj>
              </mc:Choice>
              <mc:Fallback>
                <p:oleObj name="Equation" r:id="rId11" imgW="5224680" imgH="116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3750" y="1341438"/>
                        <a:ext cx="487838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3421" name="Object 13"/>
          <p:cNvGraphicFramePr>
            <a:graphicFrameLocks noChangeAspect="1"/>
          </p:cNvGraphicFramePr>
          <p:nvPr/>
        </p:nvGraphicFramePr>
        <p:xfrm>
          <a:off x="7104063" y="1341439"/>
          <a:ext cx="2952750" cy="1074737"/>
        </p:xfrm>
        <a:graphic>
          <a:graphicData uri="http://schemas.openxmlformats.org/presentationml/2006/ole">
            <mc:AlternateContent xmlns:mc="http://schemas.openxmlformats.org/markup-compatibility/2006">
              <mc:Choice xmlns:v="urn:schemas-microsoft-com:vml" Requires="v">
                <p:oleObj spid="_x0000_s279685" r:id="rId13" imgW="3000240" imgH="1167480" progId="Equation.DSMT4">
                  <p:embed/>
                </p:oleObj>
              </mc:Choice>
              <mc:Fallback>
                <p:oleObj r:id="rId13" imgW="3000240" imgH="116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4063" y="1341439"/>
                        <a:ext cx="2952750"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3422" name="Rectangle 13"/>
          <p:cNvSpPr>
            <a:spLocks noChangeArrowheads="1"/>
          </p:cNvSpPr>
          <p:nvPr/>
        </p:nvSpPr>
        <p:spPr bwMode="auto">
          <a:xfrm>
            <a:off x="1703388" y="1052514"/>
            <a:ext cx="8748712" cy="1512887"/>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73423" name="Rectangle 14"/>
          <p:cNvSpPr>
            <a:spLocks noChangeArrowheads="1"/>
          </p:cNvSpPr>
          <p:nvPr/>
        </p:nvSpPr>
        <p:spPr bwMode="auto">
          <a:xfrm>
            <a:off x="1457644" y="309712"/>
            <a:ext cx="9997440"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400" dirty="0">
                <a:solidFill>
                  <a:srgbClr val="000000"/>
                </a:solidFill>
              </a:rPr>
              <a:t>The electromagnetic field in the both sides of  general medium interface</a:t>
            </a:r>
            <a:endParaRPr lang="zh-CN" altLang="zh-CN" sz="2400" dirty="0">
              <a:solidFill>
                <a:srgbClr val="000000"/>
              </a:solidFill>
            </a:endParaRPr>
          </a:p>
        </p:txBody>
      </p:sp>
    </p:spTree>
    <p:extLst>
      <p:ext uri="{BB962C8B-B14F-4D97-AF65-F5344CB8AC3E}">
        <p14:creationId xmlns:p14="http://schemas.microsoft.com/office/powerpoint/2010/main" val="625446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F55C6CA0-A3B5-4AE1-9A99-9B467A39587E}" type="slidenum">
              <a:rPr lang="zh-CN" altLang="zh-CN" sz="1400">
                <a:solidFill>
                  <a:srgbClr val="000000"/>
                </a:solidFill>
              </a:rPr>
              <a:pPr algn="r">
                <a:buFont typeface="Arial" panose="020B0604020202020204" pitchFamily="34" charset="0"/>
                <a:buNone/>
              </a:pPr>
              <a:t>83</a:t>
            </a:fld>
            <a:endParaRPr lang="zh-CN" altLang="zh-CN" sz="1400">
              <a:solidFill>
                <a:srgbClr val="000000"/>
              </a:solidFill>
            </a:endParaRPr>
          </a:p>
        </p:txBody>
      </p:sp>
      <p:graphicFrame>
        <p:nvGraphicFramePr>
          <p:cNvPr id="250884" name="Object 4"/>
          <p:cNvGraphicFramePr>
            <a:graphicFrameLocks noChangeAspect="1"/>
          </p:cNvGraphicFramePr>
          <p:nvPr/>
        </p:nvGraphicFramePr>
        <p:xfrm>
          <a:off x="2038350" y="3284538"/>
          <a:ext cx="3981450" cy="963612"/>
        </p:xfrm>
        <a:graphic>
          <a:graphicData uri="http://schemas.openxmlformats.org/presentationml/2006/ole">
            <mc:AlternateContent xmlns:mc="http://schemas.openxmlformats.org/markup-compatibility/2006">
              <mc:Choice xmlns:v="urn:schemas-microsoft-com:vml" Requires="v">
                <p:oleObj spid="_x0000_s280872" r:id="rId3" imgW="3495960" imgH="812160" progId="Equation.DSMT4">
                  <p:embed/>
                </p:oleObj>
              </mc:Choice>
              <mc:Fallback>
                <p:oleObj r:id="rId3" imgW="3495960" imgH="812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350" y="3284538"/>
                        <a:ext cx="398145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0885" name="Text Box 4"/>
          <p:cNvSpPr txBox="1">
            <a:spLocks noChangeArrowheads="1"/>
          </p:cNvSpPr>
          <p:nvPr/>
        </p:nvSpPr>
        <p:spPr bwMode="auto">
          <a:xfrm>
            <a:off x="1703389" y="1341439"/>
            <a:ext cx="573748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400" b="1" dirty="0">
                <a:solidFill>
                  <a:srgbClr val="000000"/>
                </a:solidFill>
                <a:latin typeface="Times New Roman" panose="02020603050405020304" pitchFamily="18" charset="0"/>
              </a:rPr>
              <a:t>Assume that two kinds of medium are the ideal dielectrics</a:t>
            </a:r>
            <a:r>
              <a:rPr lang="zh-CN" altLang="zh-CN" sz="2400" b="1" dirty="0">
                <a:solidFill>
                  <a:srgbClr val="000000"/>
                </a:solidFill>
                <a:latin typeface="Times New Roman" panose="02020603050405020304" pitchFamily="18" charset="0"/>
              </a:rPr>
              <a:t>，</a:t>
            </a:r>
            <a:r>
              <a:rPr lang="zh-CN" altLang="zh-CN" sz="2000" b="1" dirty="0">
                <a:solidFill>
                  <a:srgbClr val="000000"/>
                </a:solidFill>
                <a:latin typeface="Times New Roman" panose="02020603050405020304" pitchFamily="18" charset="0"/>
                <a:sym typeface="Symbol" panose="05050102010706020507" pitchFamily="18" charset="2"/>
              </a:rPr>
              <a:t></a:t>
            </a:r>
            <a:r>
              <a:rPr lang="zh-CN" altLang="zh-CN" sz="2000" b="1" baseline="-25000" dirty="0">
                <a:solidFill>
                  <a:srgbClr val="000000"/>
                </a:solidFill>
                <a:latin typeface="Times New Roman" panose="02020603050405020304" pitchFamily="18" charset="0"/>
                <a:sym typeface="Symbol" panose="05050102010706020507" pitchFamily="18" charset="2"/>
              </a:rPr>
              <a:t>1</a:t>
            </a:r>
            <a:r>
              <a:rPr lang="zh-CN" altLang="zh-CN" sz="2000" b="1" dirty="0">
                <a:solidFill>
                  <a:srgbClr val="000000"/>
                </a:solidFill>
                <a:latin typeface="Times New Roman" panose="02020603050405020304" pitchFamily="18" charset="0"/>
                <a:sym typeface="Symbol" panose="05050102010706020507" pitchFamily="18" charset="2"/>
              </a:rPr>
              <a:t>= </a:t>
            </a:r>
            <a:r>
              <a:rPr lang="zh-CN" altLang="zh-CN" sz="2000" b="1" baseline="-25000" dirty="0">
                <a:solidFill>
                  <a:srgbClr val="000000"/>
                </a:solidFill>
                <a:latin typeface="Times New Roman" panose="02020603050405020304" pitchFamily="18" charset="0"/>
                <a:sym typeface="Symbol" panose="05050102010706020507" pitchFamily="18" charset="2"/>
              </a:rPr>
              <a:t>2</a:t>
            </a:r>
            <a:r>
              <a:rPr lang="zh-CN" altLang="zh-CN" sz="2000" b="1" dirty="0">
                <a:solidFill>
                  <a:srgbClr val="000000"/>
                </a:solidFill>
                <a:latin typeface="Times New Roman" panose="02020603050405020304" pitchFamily="18" charset="0"/>
                <a:sym typeface="Symbol" panose="05050102010706020507" pitchFamily="18" charset="2"/>
              </a:rPr>
              <a:t>= 0</a:t>
            </a:r>
          </a:p>
        </p:txBody>
      </p:sp>
      <p:graphicFrame>
        <p:nvGraphicFramePr>
          <p:cNvPr id="250886" name="Object 6"/>
          <p:cNvGraphicFramePr>
            <a:graphicFrameLocks noChangeAspect="1"/>
          </p:cNvGraphicFramePr>
          <p:nvPr/>
        </p:nvGraphicFramePr>
        <p:xfrm>
          <a:off x="2459038" y="4221163"/>
          <a:ext cx="3205162" cy="863600"/>
        </p:xfrm>
        <a:graphic>
          <a:graphicData uri="http://schemas.openxmlformats.org/presentationml/2006/ole">
            <mc:AlternateContent xmlns:mc="http://schemas.openxmlformats.org/markup-compatibility/2006">
              <mc:Choice xmlns:v="urn:schemas-microsoft-com:vml" Requires="v">
                <p:oleObj spid="_x0000_s280873" r:id="rId5" imgW="2796840" imgH="710640" progId="Equation.DSMT4">
                  <p:embed/>
                </p:oleObj>
              </mc:Choice>
              <mc:Fallback>
                <p:oleObj r:id="rId5" imgW="2796840" imgH="710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9038" y="4221163"/>
                        <a:ext cx="320516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50887" name="Group 6"/>
          <p:cNvGrpSpPr>
            <a:grpSpLocks/>
          </p:cNvGrpSpPr>
          <p:nvPr/>
        </p:nvGrpSpPr>
        <p:grpSpPr bwMode="auto">
          <a:xfrm>
            <a:off x="2025651" y="2297113"/>
            <a:ext cx="3349625" cy="1060450"/>
            <a:chOff x="0" y="0"/>
            <a:chExt cx="2110" cy="668"/>
          </a:xfrm>
        </p:grpSpPr>
        <p:graphicFrame>
          <p:nvGraphicFramePr>
            <p:cNvPr id="250888" name="Object 8"/>
            <p:cNvGraphicFramePr>
              <a:graphicFrameLocks noChangeAspect="1"/>
            </p:cNvGraphicFramePr>
            <p:nvPr/>
          </p:nvGraphicFramePr>
          <p:xfrm>
            <a:off x="694" y="0"/>
            <a:ext cx="1416" cy="668"/>
          </p:xfrm>
          <a:graphic>
            <a:graphicData uri="http://schemas.openxmlformats.org/presentationml/2006/ole">
              <mc:AlternateContent xmlns:mc="http://schemas.openxmlformats.org/markup-compatibility/2006">
                <mc:Choice xmlns:v="urn:schemas-microsoft-com:vml" Requires="v">
                  <p:oleObj spid="_x0000_s280874" r:id="rId7" imgW="2211840" imgH="901080" progId="Equation.DSMT4">
                    <p:embed/>
                  </p:oleObj>
                </mc:Choice>
                <mc:Fallback>
                  <p:oleObj r:id="rId7" imgW="2211840" imgH="9010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 y="0"/>
                          <a:ext cx="1416" cy="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0889" name="Rectangle 8"/>
            <p:cNvSpPr>
              <a:spLocks noChangeArrowheads="1"/>
            </p:cNvSpPr>
            <p:nvPr/>
          </p:nvSpPr>
          <p:spPr bwMode="auto">
            <a:xfrm>
              <a:off x="0" y="17"/>
              <a:ext cx="7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sz="2000" dirty="0">
                  <a:solidFill>
                    <a:srgbClr val="000000"/>
                  </a:solidFill>
                  <a:sym typeface="Symbol" panose="05050102010706020507" pitchFamily="18" charset="2"/>
                </a:rPr>
                <a:t>so</a:t>
              </a:r>
              <a:endParaRPr lang="zh-CN" altLang="zh-CN" sz="2000" dirty="0">
                <a:solidFill>
                  <a:srgbClr val="000000"/>
                </a:solidFill>
                <a:sym typeface="Symbol" panose="05050102010706020507" pitchFamily="18" charset="2"/>
              </a:endParaRPr>
            </a:p>
          </p:txBody>
        </p:sp>
      </p:grpSp>
      <p:sp>
        <p:nvSpPr>
          <p:cNvPr id="250890" name="Text Box 9"/>
          <p:cNvSpPr txBox="1">
            <a:spLocks noChangeArrowheads="1"/>
          </p:cNvSpPr>
          <p:nvPr/>
        </p:nvSpPr>
        <p:spPr bwMode="auto">
          <a:xfrm>
            <a:off x="1631951" y="4878388"/>
            <a:ext cx="2773363" cy="52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Arial" panose="020B0604020202020204" pitchFamily="34" charset="0"/>
              <a:buBlip>
                <a:blip r:embed="rId9"/>
              </a:buBlip>
            </a:pPr>
            <a:r>
              <a:rPr lang="zh-CN" altLang="zh-CN" dirty="0">
                <a:solidFill>
                  <a:srgbClr val="000000"/>
                </a:solidFill>
              </a:rPr>
              <a:t> </a:t>
            </a:r>
            <a:r>
              <a:rPr lang="en-US" altLang="zh-CN" sz="2400" dirty="0">
                <a:solidFill>
                  <a:srgbClr val="000000"/>
                </a:solidFill>
              </a:rPr>
              <a:t>Discuss</a:t>
            </a:r>
            <a:endParaRPr lang="zh-CN" altLang="zh-CN" sz="2400" dirty="0">
              <a:solidFill>
                <a:srgbClr val="000000"/>
              </a:solidFill>
            </a:endParaRPr>
          </a:p>
        </p:txBody>
      </p:sp>
      <p:sp>
        <p:nvSpPr>
          <p:cNvPr id="250891" name="Text Box 10"/>
          <p:cNvSpPr txBox="1">
            <a:spLocks noChangeArrowheads="1"/>
          </p:cNvSpPr>
          <p:nvPr/>
        </p:nvSpPr>
        <p:spPr bwMode="auto">
          <a:xfrm>
            <a:off x="1631950" y="5257800"/>
            <a:ext cx="1033964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Blip>
                <a:blip r:embed="rId10"/>
              </a:buBlip>
            </a:pPr>
            <a:r>
              <a:rPr lang="en-US" altLang="zh-CN" dirty="0">
                <a:solidFill>
                  <a:srgbClr val="000000"/>
                </a:solidFill>
              </a:rPr>
              <a:t>   </a:t>
            </a:r>
            <a:r>
              <a:rPr lang="en-US" altLang="zh-CN" sz="2000" b="1" dirty="0">
                <a:solidFill>
                  <a:srgbClr val="000000"/>
                </a:solidFill>
                <a:latin typeface="Times New Roman" panose="02020603050405020304" pitchFamily="18" charset="0"/>
              </a:rPr>
              <a:t>when </a:t>
            </a:r>
            <a:r>
              <a:rPr lang="el-GR" altLang="en-US" sz="2000" b="1" i="1" dirty="0">
                <a:solidFill>
                  <a:srgbClr val="000000"/>
                </a:solidFill>
                <a:latin typeface="Times New Roman" panose="02020603050405020304" pitchFamily="18" charset="0"/>
              </a:rPr>
              <a:t>η</a:t>
            </a:r>
            <a:r>
              <a:rPr lang="en-US" altLang="zh-CN" sz="2000" b="1" baseline="-25000" dirty="0">
                <a:solidFill>
                  <a:srgbClr val="000000"/>
                </a:solidFill>
                <a:latin typeface="Times New Roman" panose="02020603050405020304" pitchFamily="18" charset="0"/>
              </a:rPr>
              <a:t>2 </a:t>
            </a:r>
            <a:r>
              <a:rPr lang="en-US" altLang="zh-CN" sz="2000" b="1" dirty="0">
                <a:solidFill>
                  <a:srgbClr val="000000"/>
                </a:solidFill>
                <a:latin typeface="Times New Roman" panose="02020603050405020304" pitchFamily="18" charset="0"/>
              </a:rPr>
              <a:t>&gt;</a:t>
            </a:r>
            <a:r>
              <a:rPr lang="el-GR" altLang="en-US" sz="2000" b="1" i="1" dirty="0">
                <a:solidFill>
                  <a:srgbClr val="000000"/>
                </a:solidFill>
                <a:latin typeface="Times New Roman" panose="02020603050405020304" pitchFamily="18" charset="0"/>
              </a:rPr>
              <a:t>η</a:t>
            </a:r>
            <a:r>
              <a:rPr lang="en-US" altLang="zh-CN" sz="2000" b="1" baseline="-25000" dirty="0">
                <a:solidFill>
                  <a:srgbClr val="000000"/>
                </a:solidFill>
                <a:latin typeface="Times New Roman" panose="02020603050405020304" pitchFamily="18" charset="0"/>
              </a:rPr>
              <a:t>1</a:t>
            </a:r>
            <a:r>
              <a:rPr lang="zh-CN" altLang="en-US" sz="2000" b="1" dirty="0">
                <a:solidFill>
                  <a:srgbClr val="000000"/>
                </a:solidFill>
                <a:latin typeface="Times New Roman" panose="02020603050405020304" pitchFamily="18" charset="0"/>
              </a:rPr>
              <a:t>，</a:t>
            </a:r>
            <a:r>
              <a:rPr lang="el-GR" altLang="en-US" sz="2000" b="1" i="1" dirty="0">
                <a:solidFill>
                  <a:srgbClr val="000000"/>
                </a:solidFill>
                <a:latin typeface="Times New Roman" panose="02020603050405020304" pitchFamily="18" charset="0"/>
              </a:rPr>
              <a:t>Γ</a:t>
            </a:r>
            <a:r>
              <a:rPr lang="en-US" altLang="zh-CN" sz="2000" b="1" i="1"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&gt; 0</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the electric field of reflected wave and incidence wave is the same in phase.</a:t>
            </a:r>
            <a:endParaRPr lang="en-US" altLang="zh-CN" sz="2000" b="1" dirty="0">
              <a:solidFill>
                <a:srgbClr val="000000"/>
              </a:solidFill>
              <a:latin typeface="楷体_GB2312" pitchFamily="49" charset="-122"/>
            </a:endParaRPr>
          </a:p>
        </p:txBody>
      </p:sp>
      <p:sp>
        <p:nvSpPr>
          <p:cNvPr id="250892" name="Text Box 11"/>
          <p:cNvSpPr txBox="1">
            <a:spLocks noChangeArrowheads="1"/>
          </p:cNvSpPr>
          <p:nvPr/>
        </p:nvSpPr>
        <p:spPr bwMode="auto">
          <a:xfrm>
            <a:off x="1609984" y="6083304"/>
            <a:ext cx="1047749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10"/>
              </a:buBlip>
            </a:pPr>
            <a:r>
              <a:rPr lang="en-US" altLang="zh-CN" dirty="0">
                <a:solidFill>
                  <a:srgbClr val="000000"/>
                </a:solidFill>
              </a:rPr>
              <a:t>   </a:t>
            </a:r>
            <a:r>
              <a:rPr lang="en-US" altLang="zh-CN" sz="2000" b="1" dirty="0">
                <a:solidFill>
                  <a:srgbClr val="0000CC"/>
                </a:solidFill>
                <a:latin typeface="Times New Roman" panose="02020603050405020304" pitchFamily="18" charset="0"/>
              </a:rPr>
              <a:t>when </a:t>
            </a:r>
            <a:r>
              <a:rPr lang="el-GR" altLang="en-US" sz="2000" b="1" i="1" dirty="0">
                <a:solidFill>
                  <a:srgbClr val="0000CC"/>
                </a:solidFill>
                <a:latin typeface="Times New Roman" panose="02020603050405020304" pitchFamily="18" charset="0"/>
              </a:rPr>
              <a:t>η</a:t>
            </a:r>
            <a:r>
              <a:rPr lang="en-US" altLang="zh-CN" sz="2000" b="1" baseline="-25000" dirty="0">
                <a:solidFill>
                  <a:srgbClr val="0000CC"/>
                </a:solidFill>
                <a:latin typeface="Times New Roman" panose="02020603050405020304" pitchFamily="18" charset="0"/>
              </a:rPr>
              <a:t>2 </a:t>
            </a:r>
            <a:r>
              <a:rPr lang="en-US" altLang="zh-CN" sz="2000" b="1" dirty="0">
                <a:solidFill>
                  <a:srgbClr val="0000CC"/>
                </a:solidFill>
                <a:latin typeface="Times New Roman" panose="02020603050405020304" pitchFamily="18" charset="0"/>
              </a:rPr>
              <a:t>&lt;</a:t>
            </a:r>
            <a:r>
              <a:rPr lang="el-GR" altLang="en-US" sz="2000" b="1" i="1" dirty="0">
                <a:solidFill>
                  <a:srgbClr val="0000CC"/>
                </a:solidFill>
                <a:latin typeface="Times New Roman" panose="02020603050405020304" pitchFamily="18" charset="0"/>
              </a:rPr>
              <a:t>η</a:t>
            </a:r>
            <a:r>
              <a:rPr lang="en-US" altLang="zh-CN" sz="2000" b="1" baseline="-25000" dirty="0">
                <a:solidFill>
                  <a:srgbClr val="0000CC"/>
                </a:solidFill>
                <a:latin typeface="Times New Roman" panose="02020603050405020304" pitchFamily="18" charset="0"/>
              </a:rPr>
              <a:t>1</a:t>
            </a:r>
            <a:r>
              <a:rPr lang="zh-CN" altLang="en-US" sz="2000" b="1" dirty="0">
                <a:solidFill>
                  <a:srgbClr val="0000CC"/>
                </a:solidFill>
                <a:latin typeface="Times New Roman" panose="02020603050405020304" pitchFamily="18" charset="0"/>
              </a:rPr>
              <a:t>，</a:t>
            </a:r>
            <a:r>
              <a:rPr lang="el-GR" altLang="en-US" sz="2000" b="1" i="1" dirty="0">
                <a:solidFill>
                  <a:srgbClr val="0000CC"/>
                </a:solidFill>
                <a:latin typeface="Times New Roman" panose="02020603050405020304" pitchFamily="18" charset="0"/>
              </a:rPr>
              <a:t>Γ</a:t>
            </a:r>
            <a:r>
              <a:rPr lang="en-US" altLang="zh-CN" sz="2000" b="1" i="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&lt; 0</a:t>
            </a:r>
            <a:r>
              <a:rPr lang="zh-CN" altLang="en-US" sz="2000"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the electric field of reflected wave and incidence wave is reverse in phase.</a:t>
            </a:r>
            <a:endParaRPr lang="en-US" altLang="zh-CN" sz="2000" b="1" dirty="0">
              <a:solidFill>
                <a:srgbClr val="0000CC"/>
              </a:solidFill>
              <a:latin typeface="楷体_GB2312" pitchFamily="49" charset="-122"/>
            </a:endParaRPr>
          </a:p>
        </p:txBody>
      </p:sp>
      <p:grpSp>
        <p:nvGrpSpPr>
          <p:cNvPr id="250893" name="Group 12"/>
          <p:cNvGrpSpPr>
            <a:grpSpLocks/>
          </p:cNvGrpSpPr>
          <p:nvPr/>
        </p:nvGrpSpPr>
        <p:grpSpPr bwMode="auto">
          <a:xfrm>
            <a:off x="8055233" y="825504"/>
            <a:ext cx="4032250" cy="4176712"/>
            <a:chOff x="0" y="0"/>
            <a:chExt cx="2540" cy="2631"/>
          </a:xfrm>
        </p:grpSpPr>
        <p:sp>
          <p:nvSpPr>
            <p:cNvPr id="250894" name="Rectangle 13"/>
            <p:cNvSpPr>
              <a:spLocks noChangeArrowheads="1"/>
            </p:cNvSpPr>
            <p:nvPr/>
          </p:nvSpPr>
          <p:spPr bwMode="auto">
            <a:xfrm>
              <a:off x="0" y="45"/>
              <a:ext cx="2540" cy="2586"/>
            </a:xfrm>
            <a:prstGeom prst="rect">
              <a:avLst/>
            </a:prstGeom>
            <a:solidFill>
              <a:srgbClr val="CCFFFF"/>
            </a:solidFill>
            <a:ln w="222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nvGrpSpPr>
            <p:cNvPr id="250895" name="Group 14"/>
            <p:cNvGrpSpPr>
              <a:grpSpLocks/>
            </p:cNvGrpSpPr>
            <p:nvPr/>
          </p:nvGrpSpPr>
          <p:grpSpPr bwMode="auto">
            <a:xfrm>
              <a:off x="149" y="0"/>
              <a:ext cx="2318" cy="2612"/>
              <a:chOff x="0" y="0"/>
              <a:chExt cx="2318" cy="2612"/>
            </a:xfrm>
          </p:grpSpPr>
          <p:sp>
            <p:nvSpPr>
              <p:cNvPr id="250896" name="Text Box 15"/>
              <p:cNvSpPr txBox="1">
                <a:spLocks noChangeArrowheads="1"/>
              </p:cNvSpPr>
              <p:nvPr/>
            </p:nvSpPr>
            <p:spPr bwMode="auto">
              <a:xfrm>
                <a:off x="1001" y="0"/>
                <a:ext cx="32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buFont typeface="Arial" panose="020B0604020202020204" pitchFamily="34" charset="0"/>
                  <a:buNone/>
                </a:pPr>
                <a:r>
                  <a:rPr lang="zh-CN" altLang="zh-CN" i="1">
                    <a:solidFill>
                      <a:srgbClr val="000000"/>
                    </a:solidFill>
                    <a:latin typeface="Times New Roman" panose="02020603050405020304" pitchFamily="18" charset="0"/>
                  </a:rPr>
                  <a:t>x</a:t>
                </a:r>
              </a:p>
            </p:txBody>
          </p:sp>
          <p:sp>
            <p:nvSpPr>
              <p:cNvPr id="250897" name="Rectangle 16"/>
              <p:cNvSpPr>
                <a:spLocks noChangeArrowheads="1"/>
              </p:cNvSpPr>
              <p:nvPr/>
            </p:nvSpPr>
            <p:spPr bwMode="auto">
              <a:xfrm>
                <a:off x="3" y="204"/>
                <a:ext cx="1079" cy="2238"/>
              </a:xfrm>
              <a:prstGeom prst="rect">
                <a:avLst/>
              </a:prstGeom>
              <a:solidFill>
                <a:srgbClr val="FFFF00"/>
              </a:solidFill>
              <a:ln w="9525">
                <a:solidFill>
                  <a:schemeClr val="tx1"/>
                </a:solidFill>
                <a:prstDash val="sysDot"/>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0898" name="Rectangle 17"/>
              <p:cNvSpPr>
                <a:spLocks noChangeArrowheads="1"/>
              </p:cNvSpPr>
              <p:nvPr/>
            </p:nvSpPr>
            <p:spPr bwMode="auto">
              <a:xfrm>
                <a:off x="1092" y="212"/>
                <a:ext cx="1098" cy="2238"/>
              </a:xfrm>
              <a:prstGeom prst="rect">
                <a:avLst/>
              </a:prstGeom>
              <a:solidFill>
                <a:srgbClr val="00FF00"/>
              </a:solidFill>
              <a:ln w="9525">
                <a:solidFill>
                  <a:schemeClr val="tx1"/>
                </a:solidFill>
                <a:prstDash val="sysDot"/>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0899" name="Line 18"/>
              <p:cNvSpPr>
                <a:spLocks noChangeShapeType="1"/>
              </p:cNvSpPr>
              <p:nvPr/>
            </p:nvSpPr>
            <p:spPr bwMode="auto">
              <a:xfrm flipV="1">
                <a:off x="1082" y="204"/>
                <a:ext cx="2" cy="2238"/>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0900" name="Line 19"/>
              <p:cNvSpPr>
                <a:spLocks noChangeShapeType="1"/>
              </p:cNvSpPr>
              <p:nvPr/>
            </p:nvSpPr>
            <p:spPr bwMode="auto">
              <a:xfrm>
                <a:off x="0" y="1466"/>
                <a:ext cx="2226" cy="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0901" name="Text Box 20"/>
              <p:cNvSpPr txBox="1">
                <a:spLocks noChangeArrowheads="1"/>
              </p:cNvSpPr>
              <p:nvPr/>
            </p:nvSpPr>
            <p:spPr bwMode="auto">
              <a:xfrm>
                <a:off x="18" y="287"/>
                <a:ext cx="9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buFont typeface="Arial" panose="020B0604020202020204" pitchFamily="34" charset="0"/>
                  <a:buNone/>
                </a:pPr>
                <a:r>
                  <a:rPr lang="en-US" altLang="zh-CN" sz="2000">
                    <a:solidFill>
                      <a:srgbClr val="000000"/>
                    </a:solidFill>
                    <a:latin typeface="Times New Roman" panose="02020603050405020304" pitchFamily="18" charset="0"/>
                  </a:rPr>
                  <a:t>dielectrics</a:t>
                </a:r>
                <a:r>
                  <a:rPr lang="zh-CN" altLang="zh-CN" sz="2000">
                    <a:solidFill>
                      <a:srgbClr val="000000"/>
                    </a:solidFill>
                    <a:latin typeface="Times New Roman" panose="02020603050405020304" pitchFamily="18" charset="0"/>
                  </a:rPr>
                  <a:t> 1：</a:t>
                </a:r>
              </a:p>
            </p:txBody>
          </p:sp>
          <p:sp>
            <p:nvSpPr>
              <p:cNvPr id="250902" name="Text Box 21"/>
              <p:cNvSpPr txBox="1">
                <a:spLocks noChangeArrowheads="1"/>
              </p:cNvSpPr>
              <p:nvPr/>
            </p:nvSpPr>
            <p:spPr bwMode="auto">
              <a:xfrm>
                <a:off x="1234" y="242"/>
                <a:ext cx="8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000">
                    <a:solidFill>
                      <a:srgbClr val="000000"/>
                    </a:solidFill>
                    <a:latin typeface="Times New Roman" panose="02020603050405020304" pitchFamily="18" charset="0"/>
                  </a:rPr>
                  <a:t>dielectrics</a:t>
                </a:r>
                <a:r>
                  <a:rPr lang="zh-CN" altLang="zh-CN" sz="2000">
                    <a:solidFill>
                      <a:srgbClr val="000000"/>
                    </a:solidFill>
                    <a:latin typeface="Times New Roman" panose="02020603050405020304" pitchFamily="18" charset="0"/>
                  </a:rPr>
                  <a:t> 2：</a:t>
                </a:r>
              </a:p>
            </p:txBody>
          </p:sp>
          <p:graphicFrame>
            <p:nvGraphicFramePr>
              <p:cNvPr id="250903" name="Object 23"/>
              <p:cNvGraphicFramePr>
                <a:graphicFrameLocks noChangeAspect="1"/>
              </p:cNvGraphicFramePr>
              <p:nvPr/>
            </p:nvGraphicFramePr>
            <p:xfrm>
              <a:off x="358" y="454"/>
              <a:ext cx="400" cy="228"/>
            </p:xfrm>
            <a:graphic>
              <a:graphicData uri="http://schemas.openxmlformats.org/presentationml/2006/ole">
                <mc:AlternateContent xmlns:mc="http://schemas.openxmlformats.org/markup-compatibility/2006">
                  <mc:Choice xmlns:v="urn:schemas-microsoft-com:vml" Requires="v">
                    <p:oleObj spid="_x0000_s280875" r:id="rId11" imgW="355600" imgH="215900" progId="Equation.3">
                      <p:embed/>
                    </p:oleObj>
                  </mc:Choice>
                  <mc:Fallback>
                    <p:oleObj r:id="rId11" imgW="3556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 y="454"/>
                            <a:ext cx="40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0904" name="Object 24"/>
              <p:cNvGraphicFramePr>
                <a:graphicFrameLocks noChangeAspect="1"/>
              </p:cNvGraphicFramePr>
              <p:nvPr/>
            </p:nvGraphicFramePr>
            <p:xfrm>
              <a:off x="1470" y="409"/>
              <a:ext cx="374" cy="226"/>
            </p:xfrm>
            <a:graphic>
              <a:graphicData uri="http://schemas.openxmlformats.org/presentationml/2006/ole">
                <mc:AlternateContent xmlns:mc="http://schemas.openxmlformats.org/markup-compatibility/2006">
                  <mc:Choice xmlns:v="urn:schemas-microsoft-com:vml" Requires="v">
                    <p:oleObj spid="_x0000_s280876" r:id="rId13" imgW="380835" imgH="215806" progId="Equation.3">
                      <p:embed/>
                    </p:oleObj>
                  </mc:Choice>
                  <mc:Fallback>
                    <p:oleObj r:id="rId13" imgW="380835"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0" y="409"/>
                            <a:ext cx="37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0905" name="Text Box 24"/>
              <p:cNvSpPr txBox="1">
                <a:spLocks noChangeArrowheads="1"/>
              </p:cNvSpPr>
              <p:nvPr/>
            </p:nvSpPr>
            <p:spPr bwMode="auto">
              <a:xfrm>
                <a:off x="2135" y="1407"/>
                <a:ext cx="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z</a:t>
                </a:r>
              </a:p>
            </p:txBody>
          </p:sp>
          <p:sp>
            <p:nvSpPr>
              <p:cNvPr id="250906" name="Text Box 25"/>
              <p:cNvSpPr txBox="1">
                <a:spLocks noChangeArrowheads="1"/>
              </p:cNvSpPr>
              <p:nvPr/>
            </p:nvSpPr>
            <p:spPr bwMode="auto">
              <a:xfrm>
                <a:off x="927" y="2381"/>
                <a:ext cx="4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z</a:t>
                </a:r>
                <a:r>
                  <a:rPr lang="zh-CN" altLang="zh-CN">
                    <a:solidFill>
                      <a:srgbClr val="000000"/>
                    </a:solidFill>
                    <a:latin typeface="Times New Roman" panose="02020603050405020304" pitchFamily="18" charset="0"/>
                  </a:rPr>
                  <a:t>=0</a:t>
                </a:r>
              </a:p>
            </p:txBody>
          </p:sp>
          <p:grpSp>
            <p:nvGrpSpPr>
              <p:cNvPr id="250907" name="Group 26"/>
              <p:cNvGrpSpPr>
                <a:grpSpLocks/>
              </p:cNvGrpSpPr>
              <p:nvPr/>
            </p:nvGrpSpPr>
            <p:grpSpPr bwMode="auto">
              <a:xfrm>
                <a:off x="1009" y="1401"/>
                <a:ext cx="141" cy="140"/>
                <a:chOff x="0" y="0"/>
                <a:chExt cx="144" cy="144"/>
              </a:xfrm>
            </p:grpSpPr>
            <p:sp>
              <p:nvSpPr>
                <p:cNvPr id="250908" name="Oval 27"/>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0909" name="Oval 28"/>
                <p:cNvSpPr>
                  <a:spLocks noChangeArrowheads="1"/>
                </p:cNvSpPr>
                <p:nvPr/>
              </p:nvSpPr>
              <p:spPr bwMode="auto">
                <a:xfrm>
                  <a:off x="42" y="42"/>
                  <a:ext cx="54" cy="54"/>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50910" name="Text Box 29"/>
              <p:cNvSpPr txBox="1">
                <a:spLocks noChangeArrowheads="1"/>
              </p:cNvSpPr>
              <p:nvPr/>
            </p:nvSpPr>
            <p:spPr bwMode="auto">
              <a:xfrm>
                <a:off x="1092" y="1421"/>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y</a:t>
                </a:r>
              </a:p>
            </p:txBody>
          </p:sp>
          <p:graphicFrame>
            <p:nvGraphicFramePr>
              <p:cNvPr id="250911" name="Object 31"/>
              <p:cNvGraphicFramePr>
                <a:graphicFrameLocks noChangeAspect="1"/>
              </p:cNvGraphicFramePr>
              <p:nvPr/>
            </p:nvGraphicFramePr>
            <p:xfrm>
              <a:off x="413" y="727"/>
              <a:ext cx="217" cy="286"/>
            </p:xfrm>
            <a:graphic>
              <a:graphicData uri="http://schemas.openxmlformats.org/presentationml/2006/ole">
                <mc:AlternateContent xmlns:mc="http://schemas.openxmlformats.org/markup-compatibility/2006">
                  <mc:Choice xmlns:v="urn:schemas-microsoft-com:vml" Requires="v">
                    <p:oleObj spid="_x0000_s280877" r:id="rId15" imgW="165100" imgH="254000" progId="Equation.DSMT4">
                      <p:embed/>
                    </p:oleObj>
                  </mc:Choice>
                  <mc:Fallback>
                    <p:oleObj r:id="rId15" imgW="165100" imgH="2540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 y="727"/>
                            <a:ext cx="21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0912" name="Group 31"/>
              <p:cNvGrpSpPr>
                <a:grpSpLocks/>
              </p:cNvGrpSpPr>
              <p:nvPr/>
            </p:nvGrpSpPr>
            <p:grpSpPr bwMode="auto">
              <a:xfrm>
                <a:off x="347" y="1225"/>
                <a:ext cx="138" cy="140"/>
                <a:chOff x="0" y="0"/>
                <a:chExt cx="144" cy="144"/>
              </a:xfrm>
            </p:grpSpPr>
            <p:sp>
              <p:nvSpPr>
                <p:cNvPr id="250913" name="Oval 32"/>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0914" name="Oval 33"/>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50915" name="Line 34"/>
              <p:cNvSpPr>
                <a:spLocks noChangeShapeType="1"/>
              </p:cNvSpPr>
              <p:nvPr/>
            </p:nvSpPr>
            <p:spPr bwMode="auto">
              <a:xfrm flipV="1">
                <a:off x="412" y="783"/>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0916" name="Line 35"/>
              <p:cNvSpPr>
                <a:spLocks noChangeShapeType="1"/>
              </p:cNvSpPr>
              <p:nvPr/>
            </p:nvSpPr>
            <p:spPr bwMode="auto">
              <a:xfrm>
                <a:off x="465" y="1295"/>
                <a:ext cx="451"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0917" name="Object 37"/>
              <p:cNvGraphicFramePr>
                <a:graphicFrameLocks noChangeAspect="1"/>
              </p:cNvGraphicFramePr>
              <p:nvPr/>
            </p:nvGraphicFramePr>
            <p:xfrm>
              <a:off x="126" y="1169"/>
              <a:ext cx="264" cy="285"/>
            </p:xfrm>
            <a:graphic>
              <a:graphicData uri="http://schemas.openxmlformats.org/presentationml/2006/ole">
                <mc:AlternateContent xmlns:mc="http://schemas.openxmlformats.org/markup-compatibility/2006">
                  <mc:Choice xmlns:v="urn:schemas-microsoft-com:vml" Requires="v">
                    <p:oleObj spid="_x0000_s280878" r:id="rId17" imgW="203288" imgH="254110" progId="Equation.DSMT4">
                      <p:embed/>
                    </p:oleObj>
                  </mc:Choice>
                  <mc:Fallback>
                    <p:oleObj r:id="rId17" imgW="203288" imgH="25411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6" y="1169"/>
                            <a:ext cx="26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0918" name="Object 38"/>
              <p:cNvGraphicFramePr>
                <a:graphicFrameLocks noChangeAspect="1"/>
              </p:cNvGraphicFramePr>
              <p:nvPr/>
            </p:nvGraphicFramePr>
            <p:xfrm>
              <a:off x="812" y="1000"/>
              <a:ext cx="180" cy="285"/>
            </p:xfrm>
            <a:graphic>
              <a:graphicData uri="http://schemas.openxmlformats.org/presentationml/2006/ole">
                <mc:AlternateContent xmlns:mc="http://schemas.openxmlformats.org/markup-compatibility/2006">
                  <mc:Choice xmlns:v="urn:schemas-microsoft-com:vml" Requires="v">
                    <p:oleObj spid="_x0000_s280879" r:id="rId19" imgW="139821" imgH="254221" progId="Equation.DSMT4">
                      <p:embed/>
                    </p:oleObj>
                  </mc:Choice>
                  <mc:Fallback>
                    <p:oleObj r:id="rId19" imgW="139821" imgH="25422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2" y="1000"/>
                            <a:ext cx="180"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0919" name="Group 38"/>
              <p:cNvGrpSpPr>
                <a:grpSpLocks/>
              </p:cNvGrpSpPr>
              <p:nvPr/>
            </p:nvGrpSpPr>
            <p:grpSpPr bwMode="auto">
              <a:xfrm>
                <a:off x="591" y="1673"/>
                <a:ext cx="138" cy="140"/>
                <a:chOff x="0" y="0"/>
                <a:chExt cx="144" cy="144"/>
              </a:xfrm>
            </p:grpSpPr>
            <p:sp>
              <p:nvSpPr>
                <p:cNvPr id="250920" name="Oval 39"/>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0921" name="Oval 40"/>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50922" name="Line 41"/>
              <p:cNvSpPr>
                <a:spLocks noChangeShapeType="1"/>
              </p:cNvSpPr>
              <p:nvPr/>
            </p:nvSpPr>
            <p:spPr bwMode="auto">
              <a:xfrm flipH="1">
                <a:off x="140" y="1743"/>
                <a:ext cx="453"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0923" name="Object 43"/>
              <p:cNvGraphicFramePr>
                <a:graphicFrameLocks noChangeAspect="1"/>
              </p:cNvGraphicFramePr>
              <p:nvPr/>
            </p:nvGraphicFramePr>
            <p:xfrm>
              <a:off x="670" y="2006"/>
              <a:ext cx="231" cy="284"/>
            </p:xfrm>
            <a:graphic>
              <a:graphicData uri="http://schemas.openxmlformats.org/presentationml/2006/ole">
                <mc:AlternateContent xmlns:mc="http://schemas.openxmlformats.org/markup-compatibility/2006">
                  <mc:Choice xmlns:v="urn:schemas-microsoft-com:vml" Requires="v">
                    <p:oleObj spid="_x0000_s280880" r:id="rId21" imgW="177723" imgH="253890" progId="Equation.DSMT4">
                      <p:embed/>
                    </p:oleObj>
                  </mc:Choice>
                  <mc:Fallback>
                    <p:oleObj r:id="rId21" imgW="177723"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0" y="2006"/>
                            <a:ext cx="23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0924" name="Object 44"/>
              <p:cNvGraphicFramePr>
                <a:graphicFrameLocks noChangeAspect="1"/>
              </p:cNvGraphicFramePr>
              <p:nvPr/>
            </p:nvGraphicFramePr>
            <p:xfrm>
              <a:off x="728" y="1607"/>
              <a:ext cx="265" cy="286"/>
            </p:xfrm>
            <a:graphic>
              <a:graphicData uri="http://schemas.openxmlformats.org/presentationml/2006/ole">
                <mc:AlternateContent xmlns:mc="http://schemas.openxmlformats.org/markup-compatibility/2006">
                  <mc:Choice xmlns:v="urn:schemas-microsoft-com:vml" Requires="v">
                    <p:oleObj spid="_x0000_s280881" r:id="rId23" imgW="203288" imgH="254110" progId="Equation.DSMT4">
                      <p:embed/>
                    </p:oleObj>
                  </mc:Choice>
                  <mc:Fallback>
                    <p:oleObj r:id="rId23" imgW="203288" imgH="25411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8" y="1607"/>
                            <a:ext cx="26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0925" name="Object 45"/>
              <p:cNvGraphicFramePr>
                <a:graphicFrameLocks noChangeAspect="1"/>
              </p:cNvGraphicFramePr>
              <p:nvPr/>
            </p:nvGraphicFramePr>
            <p:xfrm>
              <a:off x="185" y="1765"/>
              <a:ext cx="198" cy="285"/>
            </p:xfrm>
            <a:graphic>
              <a:graphicData uri="http://schemas.openxmlformats.org/presentationml/2006/ole">
                <mc:AlternateContent xmlns:mc="http://schemas.openxmlformats.org/markup-compatibility/2006">
                  <mc:Choice xmlns:v="urn:schemas-microsoft-com:vml" Requires="v">
                    <p:oleObj spid="_x0000_s280882" r:id="rId25" imgW="152532" imgH="254221" progId="Equation.DSMT4">
                      <p:embed/>
                    </p:oleObj>
                  </mc:Choice>
                  <mc:Fallback>
                    <p:oleObj r:id="rId25" imgW="152532" imgH="25422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5" y="1765"/>
                            <a:ext cx="19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0926" name="Line 45"/>
              <p:cNvSpPr>
                <a:spLocks noChangeShapeType="1"/>
              </p:cNvSpPr>
              <p:nvPr/>
            </p:nvSpPr>
            <p:spPr bwMode="auto">
              <a:xfrm>
                <a:off x="662" y="1815"/>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0927" name="Object 47"/>
              <p:cNvGraphicFramePr>
                <a:graphicFrameLocks noChangeAspect="1"/>
              </p:cNvGraphicFramePr>
              <p:nvPr/>
            </p:nvGraphicFramePr>
            <p:xfrm>
              <a:off x="1403" y="725"/>
              <a:ext cx="233" cy="286"/>
            </p:xfrm>
            <a:graphic>
              <a:graphicData uri="http://schemas.openxmlformats.org/presentationml/2006/ole">
                <mc:AlternateContent xmlns:mc="http://schemas.openxmlformats.org/markup-compatibility/2006">
                  <mc:Choice xmlns:v="urn:schemas-microsoft-com:vml" Requires="v">
                    <p:oleObj spid="_x0000_s280883" r:id="rId27" imgW="177723" imgH="253890" progId="Equation.DSMT4">
                      <p:embed/>
                    </p:oleObj>
                  </mc:Choice>
                  <mc:Fallback>
                    <p:oleObj r:id="rId27" imgW="177723" imgH="25389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03" y="725"/>
                            <a:ext cx="23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0928" name="Group 47"/>
              <p:cNvGrpSpPr>
                <a:grpSpLocks/>
              </p:cNvGrpSpPr>
              <p:nvPr/>
            </p:nvGrpSpPr>
            <p:grpSpPr bwMode="auto">
              <a:xfrm>
                <a:off x="1345" y="1223"/>
                <a:ext cx="138" cy="140"/>
                <a:chOff x="0" y="0"/>
                <a:chExt cx="144" cy="144"/>
              </a:xfrm>
            </p:grpSpPr>
            <p:sp>
              <p:nvSpPr>
                <p:cNvPr id="250929" name="Oval 48"/>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0930" name="Oval 49"/>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50931" name="Line 50"/>
              <p:cNvSpPr>
                <a:spLocks noChangeShapeType="1"/>
              </p:cNvSpPr>
              <p:nvPr/>
            </p:nvSpPr>
            <p:spPr bwMode="auto">
              <a:xfrm flipV="1">
                <a:off x="1410" y="781"/>
                <a:ext cx="0" cy="442"/>
              </a:xfrm>
              <a:prstGeom prst="line">
                <a:avLst/>
              </a:prstGeom>
              <a:noFill/>
              <a:ln w="381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0932" name="Line 51"/>
              <p:cNvSpPr>
                <a:spLocks noChangeShapeType="1"/>
              </p:cNvSpPr>
              <p:nvPr/>
            </p:nvSpPr>
            <p:spPr bwMode="auto">
              <a:xfrm>
                <a:off x="1463" y="1293"/>
                <a:ext cx="451"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0933" name="Object 53"/>
              <p:cNvGraphicFramePr>
                <a:graphicFrameLocks noChangeAspect="1"/>
              </p:cNvGraphicFramePr>
              <p:nvPr/>
            </p:nvGraphicFramePr>
            <p:xfrm>
              <a:off x="1124" y="1167"/>
              <a:ext cx="264" cy="285"/>
            </p:xfrm>
            <a:graphic>
              <a:graphicData uri="http://schemas.openxmlformats.org/presentationml/2006/ole">
                <mc:AlternateContent xmlns:mc="http://schemas.openxmlformats.org/markup-compatibility/2006">
                  <mc:Choice xmlns:v="urn:schemas-microsoft-com:vml" Requires="v">
                    <p:oleObj spid="_x0000_s280884" r:id="rId29" imgW="203288" imgH="254110" progId="Equation.DSMT4">
                      <p:embed/>
                    </p:oleObj>
                  </mc:Choice>
                  <mc:Fallback>
                    <p:oleObj r:id="rId29" imgW="203288" imgH="25411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24" y="1167"/>
                            <a:ext cx="26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0934" name="Object 54"/>
              <p:cNvGraphicFramePr>
                <a:graphicFrameLocks noChangeAspect="1"/>
              </p:cNvGraphicFramePr>
              <p:nvPr/>
            </p:nvGraphicFramePr>
            <p:xfrm>
              <a:off x="1802" y="998"/>
              <a:ext cx="197" cy="285"/>
            </p:xfrm>
            <a:graphic>
              <a:graphicData uri="http://schemas.openxmlformats.org/presentationml/2006/ole">
                <mc:AlternateContent xmlns:mc="http://schemas.openxmlformats.org/markup-compatibility/2006">
                  <mc:Choice xmlns:v="urn:schemas-microsoft-com:vml" Requires="v">
                    <p:oleObj spid="_x0000_s280885" r:id="rId31" imgW="152532" imgH="254221" progId="Equation.DSMT4">
                      <p:embed/>
                    </p:oleObj>
                  </mc:Choice>
                  <mc:Fallback>
                    <p:oleObj r:id="rId31" imgW="152532" imgH="25422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02" y="998"/>
                            <a:ext cx="19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50935" name="Rectangle 55"/>
          <p:cNvSpPr>
            <a:spLocks noRot="1" noChangeArrowheads="1"/>
          </p:cNvSpPr>
          <p:nvPr/>
        </p:nvSpPr>
        <p:spPr bwMode="auto">
          <a:xfrm>
            <a:off x="1524000" y="115888"/>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600" b="1">
                <a:solidFill>
                  <a:srgbClr val="800000"/>
                </a:solidFill>
              </a:rPr>
              <a:t>8.5 Normal Incidence at a Plane Dielectric Boundary</a:t>
            </a:r>
          </a:p>
        </p:txBody>
      </p:sp>
    </p:spTree>
    <p:extLst>
      <p:ext uri="{BB962C8B-B14F-4D97-AF65-F5344CB8AC3E}">
        <p14:creationId xmlns:p14="http://schemas.microsoft.com/office/powerpoint/2010/main" val="3196894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1"/>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C2199E50-9843-4096-A5CF-D4B39DC10079}" type="slidenum">
              <a:rPr lang="zh-CN" altLang="zh-CN" sz="1400">
                <a:solidFill>
                  <a:srgbClr val="000000"/>
                </a:solidFill>
                <a:latin typeface="Times New Roman" panose="02020603050405020304" pitchFamily="18" charset="0"/>
              </a:rPr>
              <a:pPr algn="r">
                <a:buFont typeface="Arial" panose="020B0604020202020204" pitchFamily="34" charset="0"/>
                <a:buNone/>
              </a:pPr>
              <a:t>84</a:t>
            </a:fld>
            <a:endParaRPr lang="zh-CN" altLang="zh-CN" sz="1400">
              <a:solidFill>
                <a:srgbClr val="000000"/>
              </a:solidFill>
              <a:latin typeface="Times New Roman" panose="02020603050405020304" pitchFamily="18" charset="0"/>
            </a:endParaRPr>
          </a:p>
        </p:txBody>
      </p:sp>
      <p:sp>
        <p:nvSpPr>
          <p:cNvPr id="251907" name="Text Box 2"/>
          <p:cNvSpPr txBox="1">
            <a:spLocks noChangeArrowheads="1"/>
          </p:cNvSpPr>
          <p:nvPr/>
        </p:nvSpPr>
        <p:spPr bwMode="auto">
          <a:xfrm>
            <a:off x="1847851" y="908051"/>
            <a:ext cx="1662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b="1">
                <a:solidFill>
                  <a:srgbClr val="0000CC"/>
                </a:solidFill>
                <a:latin typeface="Times New Roman" panose="02020603050405020304" pitchFamily="18" charset="0"/>
              </a:rPr>
              <a:t>incidence wave</a:t>
            </a:r>
            <a:endParaRPr lang="zh-CN" altLang="zh-CN" b="1">
              <a:solidFill>
                <a:srgbClr val="0000CC"/>
              </a:solidFill>
              <a:latin typeface="Times New Roman" panose="02020603050405020304" pitchFamily="18" charset="0"/>
            </a:endParaRPr>
          </a:p>
        </p:txBody>
      </p:sp>
      <p:sp>
        <p:nvSpPr>
          <p:cNvPr id="251908" name="Text Box 3"/>
          <p:cNvSpPr txBox="1">
            <a:spLocks noChangeArrowheads="1"/>
          </p:cNvSpPr>
          <p:nvPr/>
        </p:nvSpPr>
        <p:spPr bwMode="auto">
          <a:xfrm>
            <a:off x="1847850" y="1916113"/>
            <a:ext cx="172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b="1">
                <a:solidFill>
                  <a:srgbClr val="0000CC"/>
                </a:solidFill>
                <a:latin typeface="Times New Roman" panose="02020603050405020304" pitchFamily="18" charset="0"/>
              </a:rPr>
              <a:t>reflected wave</a:t>
            </a:r>
            <a:r>
              <a:rPr lang="en-US" altLang="zh-CN">
                <a:solidFill>
                  <a:srgbClr val="000000"/>
                </a:solidFill>
                <a:latin typeface="Times New Roman" panose="02020603050405020304" pitchFamily="18" charset="0"/>
              </a:rPr>
              <a:t> </a:t>
            </a:r>
            <a:endParaRPr lang="zh-CN" altLang="zh-CN">
              <a:solidFill>
                <a:srgbClr val="000000"/>
              </a:solidFill>
              <a:latin typeface="Times New Roman" panose="02020603050405020304" pitchFamily="18" charset="0"/>
            </a:endParaRPr>
          </a:p>
        </p:txBody>
      </p:sp>
      <p:sp>
        <p:nvSpPr>
          <p:cNvPr id="251909" name="Text Box 4"/>
          <p:cNvSpPr txBox="1">
            <a:spLocks noChangeArrowheads="1"/>
          </p:cNvSpPr>
          <p:nvPr/>
        </p:nvSpPr>
        <p:spPr bwMode="auto">
          <a:xfrm>
            <a:off x="8256588" y="1412875"/>
            <a:ext cx="16494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b="1">
                <a:solidFill>
                  <a:srgbClr val="0000CC"/>
                </a:solidFill>
                <a:latin typeface="Times New Roman" panose="02020603050405020304" pitchFamily="18" charset="0"/>
              </a:rPr>
              <a:t>transmitted wave </a:t>
            </a:r>
            <a:endParaRPr lang="zh-CN" altLang="zh-CN" b="1">
              <a:solidFill>
                <a:srgbClr val="0000CC"/>
              </a:solidFill>
              <a:latin typeface="Times New Roman" panose="02020603050405020304" pitchFamily="18" charset="0"/>
            </a:endParaRPr>
          </a:p>
        </p:txBody>
      </p:sp>
      <p:grpSp>
        <p:nvGrpSpPr>
          <p:cNvPr id="251910" name="Group 5"/>
          <p:cNvGrpSpPr>
            <a:grpSpLocks/>
          </p:cNvGrpSpPr>
          <p:nvPr/>
        </p:nvGrpSpPr>
        <p:grpSpPr bwMode="auto">
          <a:xfrm>
            <a:off x="3503614" y="476251"/>
            <a:ext cx="4752975" cy="3095625"/>
            <a:chOff x="0" y="0"/>
            <a:chExt cx="4704" cy="2736"/>
          </a:xfrm>
        </p:grpSpPr>
        <p:pic>
          <p:nvPicPr>
            <p:cNvPr id="251911" name="Picture 6"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
              <a:ext cx="4704"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2" name="Rectangle 7"/>
            <p:cNvSpPr>
              <a:spLocks noChangeArrowheads="1"/>
            </p:cNvSpPr>
            <p:nvPr/>
          </p:nvSpPr>
          <p:spPr bwMode="auto">
            <a:xfrm>
              <a:off x="2208" y="0"/>
              <a:ext cx="2496"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ndParaRPr>
            </a:p>
          </p:txBody>
        </p:sp>
        <p:sp>
          <p:nvSpPr>
            <p:cNvPr id="251913" name="Rectangle 8"/>
            <p:cNvSpPr>
              <a:spLocks noChangeArrowheads="1"/>
            </p:cNvSpPr>
            <p:nvPr/>
          </p:nvSpPr>
          <p:spPr bwMode="auto">
            <a:xfrm>
              <a:off x="2208" y="48"/>
              <a:ext cx="2496"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ndParaRPr>
            </a:p>
          </p:txBody>
        </p:sp>
        <p:sp>
          <p:nvSpPr>
            <p:cNvPr id="251914" name="Rectangle 9"/>
            <p:cNvSpPr>
              <a:spLocks noChangeArrowheads="1"/>
            </p:cNvSpPr>
            <p:nvPr/>
          </p:nvSpPr>
          <p:spPr bwMode="auto">
            <a:xfrm>
              <a:off x="2208" y="48"/>
              <a:ext cx="2496" cy="268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ndParaRPr>
            </a:p>
          </p:txBody>
        </p:sp>
        <p:sp>
          <p:nvSpPr>
            <p:cNvPr id="251915" name="Rectangle 10"/>
            <p:cNvSpPr>
              <a:spLocks noChangeArrowheads="1"/>
            </p:cNvSpPr>
            <p:nvPr/>
          </p:nvSpPr>
          <p:spPr bwMode="auto">
            <a:xfrm>
              <a:off x="0" y="48"/>
              <a:ext cx="2208" cy="2688"/>
            </a:xfrm>
            <a:prstGeom prst="rect">
              <a:avLst/>
            </a:prstGeom>
            <a:solidFill>
              <a:srgbClr val="CC99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ndParaRPr>
            </a:p>
          </p:txBody>
        </p:sp>
      </p:grpSp>
      <p:sp>
        <p:nvSpPr>
          <p:cNvPr id="30731" name="Text Box 11"/>
          <p:cNvSpPr txBox="1">
            <a:spLocks noChangeArrowheads="1"/>
          </p:cNvSpPr>
          <p:nvPr/>
        </p:nvSpPr>
        <p:spPr bwMode="auto">
          <a:xfrm>
            <a:off x="2351089" y="3644901"/>
            <a:ext cx="1512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a:solidFill>
                  <a:srgbClr val="000000"/>
                </a:solidFill>
                <a:latin typeface="Times New Roman" panose="02020603050405020304" pitchFamily="18" charset="0"/>
              </a:rPr>
              <a:t>total</a:t>
            </a:r>
            <a:r>
              <a:rPr lang="zh-CN" altLang="zh-CN">
                <a:solidFill>
                  <a:srgbClr val="000000"/>
                </a:solidFill>
                <a:latin typeface="Times New Roman" panose="02020603050405020304" pitchFamily="18" charset="0"/>
              </a:rPr>
              <a:t>：</a:t>
            </a:r>
          </a:p>
        </p:txBody>
      </p:sp>
      <p:grpSp>
        <p:nvGrpSpPr>
          <p:cNvPr id="8" name="Group 12"/>
          <p:cNvGrpSpPr>
            <a:grpSpLocks/>
          </p:cNvGrpSpPr>
          <p:nvPr/>
        </p:nvGrpSpPr>
        <p:grpSpPr bwMode="auto">
          <a:xfrm>
            <a:off x="1676400" y="4724401"/>
            <a:ext cx="8858250" cy="1781175"/>
            <a:chOff x="0" y="0"/>
            <a:chExt cx="5580" cy="1122"/>
          </a:xfrm>
        </p:grpSpPr>
        <p:pic>
          <p:nvPicPr>
            <p:cNvPr id="251918" name="Picture 1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606" cy="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9" name="Rectangle 14"/>
            <p:cNvSpPr>
              <a:spLocks noChangeArrowheads="1"/>
            </p:cNvSpPr>
            <p:nvPr/>
          </p:nvSpPr>
          <p:spPr bwMode="auto">
            <a:xfrm>
              <a:off x="3605" y="0"/>
              <a:ext cx="1975" cy="11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ndParaRPr>
            </a:p>
          </p:txBody>
        </p:sp>
        <p:sp>
          <p:nvSpPr>
            <p:cNvPr id="251920" name="Text Box 15"/>
            <p:cNvSpPr txBox="1">
              <a:spLocks noChangeArrowheads="1"/>
            </p:cNvSpPr>
            <p:nvPr/>
          </p:nvSpPr>
          <p:spPr bwMode="auto">
            <a:xfrm>
              <a:off x="2976" y="745"/>
              <a:ext cx="244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Arial" panose="020B0604020202020204" pitchFamily="34" charset="0"/>
                <a:buNone/>
              </a:pPr>
              <a:r>
                <a:rPr lang="zh-CN" altLang="zh-CN" sz="1400">
                  <a:solidFill>
                    <a:srgbClr val="000000"/>
                  </a:solidFill>
                  <a:latin typeface="Times New Roman" panose="02020603050405020304" pitchFamily="18" charset="0"/>
                  <a:ea typeface="黑体" panose="02010609060101010101" pitchFamily="49" charset="-122"/>
                </a:rPr>
                <a:t>— </a:t>
              </a:r>
              <a:r>
                <a:rPr lang="en-US" altLang="zh-CN" sz="1400">
                  <a:solidFill>
                    <a:srgbClr val="000000"/>
                  </a:solidFill>
                  <a:latin typeface="Times New Roman" panose="02020603050405020304" pitchFamily="18" charset="0"/>
                  <a:ea typeface="黑体" panose="02010609060101010101" pitchFamily="49" charset="-122"/>
                </a:rPr>
                <a:t>the electric field of total field</a:t>
              </a:r>
              <a:endParaRPr lang="zh-CN" altLang="zh-CN" sz="1400">
                <a:solidFill>
                  <a:srgbClr val="000000"/>
                </a:solidFill>
                <a:latin typeface="Times New Roman" panose="02020603050405020304" pitchFamily="18" charset="0"/>
              </a:endParaRPr>
            </a:p>
          </p:txBody>
        </p:sp>
        <p:sp>
          <p:nvSpPr>
            <p:cNvPr id="251921" name="Text Box 16"/>
            <p:cNvSpPr txBox="1">
              <a:spLocks noChangeArrowheads="1"/>
            </p:cNvSpPr>
            <p:nvPr/>
          </p:nvSpPr>
          <p:spPr bwMode="auto">
            <a:xfrm>
              <a:off x="2958" y="80"/>
              <a:ext cx="262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Arial" panose="020B0604020202020204" pitchFamily="34" charset="0"/>
                <a:buNone/>
              </a:pPr>
              <a:r>
                <a:rPr lang="zh-CN" altLang="zh-CN" sz="2000">
                  <a:solidFill>
                    <a:srgbClr val="000000"/>
                  </a:solidFill>
                  <a:latin typeface="Times New Roman" panose="02020603050405020304" pitchFamily="18" charset="0"/>
                  <a:ea typeface="黑体" panose="02010609060101010101" pitchFamily="49" charset="-122"/>
                </a:rPr>
                <a:t>— </a:t>
              </a:r>
              <a:r>
                <a:rPr lang="en-US" altLang="zh-CN" sz="1400">
                  <a:solidFill>
                    <a:srgbClr val="000000"/>
                  </a:solidFill>
                  <a:latin typeface="Times New Roman" panose="02020603050405020304" pitchFamily="18" charset="0"/>
                  <a:ea typeface="黑体" panose="02010609060101010101" pitchFamily="49" charset="-122"/>
                </a:rPr>
                <a:t>the electric field of standing wave</a:t>
              </a:r>
              <a:endParaRPr lang="zh-CN" altLang="zh-CN" sz="1400">
                <a:solidFill>
                  <a:srgbClr val="000000"/>
                </a:solidFill>
                <a:latin typeface="Times New Roman" panose="02020603050405020304" pitchFamily="18" charset="0"/>
              </a:endParaRPr>
            </a:p>
          </p:txBody>
        </p:sp>
        <p:sp>
          <p:nvSpPr>
            <p:cNvPr id="251922" name="Rectangle 17"/>
            <p:cNvSpPr>
              <a:spLocks noChangeArrowheads="1"/>
            </p:cNvSpPr>
            <p:nvPr/>
          </p:nvSpPr>
          <p:spPr bwMode="auto">
            <a:xfrm>
              <a:off x="3653" y="562"/>
              <a:ext cx="140" cy="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latin typeface="Times New Roman" panose="02020603050405020304" pitchFamily="18" charset="0"/>
              </a:endParaRPr>
            </a:p>
          </p:txBody>
        </p:sp>
        <p:sp>
          <p:nvSpPr>
            <p:cNvPr id="251923" name="Text Box 18"/>
            <p:cNvSpPr txBox="1">
              <a:spLocks noChangeArrowheads="1"/>
            </p:cNvSpPr>
            <p:nvPr/>
          </p:nvSpPr>
          <p:spPr bwMode="auto">
            <a:xfrm>
              <a:off x="3419" y="497"/>
              <a:ext cx="280" cy="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Arial" panose="020B0604020202020204" pitchFamily="34" charset="0"/>
                <a:buNone/>
              </a:pPr>
              <a:r>
                <a:rPr lang="zh-CN" altLang="zh-CN" i="1">
                  <a:solidFill>
                    <a:srgbClr val="000000"/>
                  </a:solidFill>
                  <a:latin typeface="Times New Roman" panose="02020603050405020304" pitchFamily="18" charset="0"/>
                  <a:ea typeface="黑体" panose="02010609060101010101" pitchFamily="49" charset="-122"/>
                </a:rPr>
                <a:t>z</a:t>
              </a:r>
              <a:endParaRPr lang="zh-CN" altLang="zh-CN" i="1">
                <a:solidFill>
                  <a:srgbClr val="000000"/>
                </a:solidFill>
                <a:latin typeface="Times New Roman" panose="02020603050405020304" pitchFamily="18" charset="0"/>
              </a:endParaRPr>
            </a:p>
          </p:txBody>
        </p:sp>
        <p:sp>
          <p:nvSpPr>
            <p:cNvPr id="251924" name="Text Box 19"/>
            <p:cNvSpPr txBox="1">
              <a:spLocks noChangeArrowheads="1"/>
            </p:cNvSpPr>
            <p:nvPr/>
          </p:nvSpPr>
          <p:spPr bwMode="auto">
            <a:xfrm>
              <a:off x="2976" y="330"/>
              <a:ext cx="260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2000">
                  <a:solidFill>
                    <a:srgbClr val="000000"/>
                  </a:solidFill>
                  <a:latin typeface="Times New Roman" panose="02020603050405020304" pitchFamily="18" charset="0"/>
                  <a:ea typeface="黑体" panose="02010609060101010101" pitchFamily="49" charset="-122"/>
                </a:rPr>
                <a:t>— </a:t>
              </a:r>
              <a:r>
                <a:rPr lang="en-US" altLang="zh-CN" sz="1400">
                  <a:solidFill>
                    <a:srgbClr val="000000"/>
                  </a:solidFill>
                  <a:latin typeface="Times New Roman" panose="02020603050405020304" pitchFamily="18" charset="0"/>
                  <a:ea typeface="黑体" panose="02010609060101010101" pitchFamily="49" charset="-122"/>
                </a:rPr>
                <a:t>the electric field of travelling wave</a:t>
              </a:r>
              <a:endParaRPr lang="zh-CN" altLang="zh-CN" sz="1400">
                <a:solidFill>
                  <a:srgbClr val="000000"/>
                </a:solidFill>
                <a:latin typeface="Times New Roman" panose="02020603050405020304" pitchFamily="18" charset="0"/>
              </a:endParaRPr>
            </a:p>
          </p:txBody>
        </p:sp>
      </p:grpSp>
      <p:graphicFrame>
        <p:nvGraphicFramePr>
          <p:cNvPr id="30740" name="Object 21"/>
          <p:cNvGraphicFramePr>
            <a:graphicFrameLocks noChangeAspect="1"/>
          </p:cNvGraphicFramePr>
          <p:nvPr/>
        </p:nvGraphicFramePr>
        <p:xfrm>
          <a:off x="3586163" y="3716338"/>
          <a:ext cx="6470650" cy="914400"/>
        </p:xfrm>
        <a:graphic>
          <a:graphicData uri="http://schemas.openxmlformats.org/presentationml/2006/ole">
            <mc:AlternateContent xmlns:mc="http://schemas.openxmlformats.org/markup-compatibility/2006">
              <mc:Choice xmlns:v="urn:schemas-microsoft-com:vml" Requires="v">
                <p:oleObj spid="_x0000_s281622" r:id="rId5" imgW="7284240" imgH="990000" progId="Equation.DSMT4">
                  <p:embed/>
                </p:oleObj>
              </mc:Choice>
              <mc:Fallback>
                <p:oleObj r:id="rId5" imgW="7284240" imgH="990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6163" y="3716338"/>
                        <a:ext cx="64706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41" name="Text Box 21"/>
          <p:cNvSpPr txBox="1">
            <a:spLocks noChangeArrowheads="1"/>
          </p:cNvSpPr>
          <p:nvPr/>
        </p:nvSpPr>
        <p:spPr bwMode="auto">
          <a:xfrm>
            <a:off x="8616950" y="4098926"/>
            <a:ext cx="1822450" cy="650875"/>
          </a:xfrm>
          <a:prstGeom prst="rect">
            <a:avLst/>
          </a:prstGeom>
          <a:solidFill>
            <a:schemeClr val="accent6">
              <a:lumMod val="20000"/>
              <a:lumOff val="80000"/>
            </a:schemeClr>
          </a:solidFill>
          <a:ln w="9525">
            <a:solidFill>
              <a:srgbClr val="9900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a:solidFill>
                  <a:srgbClr val="000000"/>
                </a:solidFill>
                <a:latin typeface="Times New Roman" panose="02020603050405020304" pitchFamily="18" charset="0"/>
              </a:rPr>
              <a:t>travelling-standing wave</a:t>
            </a:r>
            <a:endParaRPr lang="zh-CN" altLang="zh-CN">
              <a:solidFill>
                <a:srgbClr val="000000"/>
              </a:solidFill>
              <a:latin typeface="Times New Roman" panose="02020603050405020304" pitchFamily="18" charset="0"/>
            </a:endParaRPr>
          </a:p>
        </p:txBody>
      </p:sp>
      <p:sp>
        <p:nvSpPr>
          <p:cNvPr id="30742" name="Line 22"/>
          <p:cNvSpPr>
            <a:spLocks noChangeShapeType="1"/>
          </p:cNvSpPr>
          <p:nvPr/>
        </p:nvSpPr>
        <p:spPr bwMode="auto">
          <a:xfrm flipH="1">
            <a:off x="7824788" y="4149725"/>
            <a:ext cx="792162" cy="215900"/>
          </a:xfrm>
          <a:prstGeom prst="line">
            <a:avLst/>
          </a:prstGeom>
          <a:noFill/>
          <a:ln w="9525">
            <a:solidFill>
              <a:srgbClr val="FFFF57"/>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1928" name="Text Box 23"/>
          <p:cNvSpPr txBox="1">
            <a:spLocks noChangeArrowheads="1"/>
          </p:cNvSpPr>
          <p:nvPr/>
        </p:nvSpPr>
        <p:spPr bwMode="auto">
          <a:xfrm>
            <a:off x="5591176" y="419100"/>
            <a:ext cx="288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1600">
                <a:solidFill>
                  <a:srgbClr val="000000"/>
                </a:solidFill>
                <a:latin typeface="Times New Roman" panose="02020603050405020304" pitchFamily="18" charset="0"/>
              </a:rPr>
              <a:t>x</a:t>
            </a:r>
          </a:p>
        </p:txBody>
      </p:sp>
      <p:sp>
        <p:nvSpPr>
          <p:cNvPr id="30744" name="Text Box 24"/>
          <p:cNvSpPr txBox="1">
            <a:spLocks noChangeArrowheads="1"/>
          </p:cNvSpPr>
          <p:nvPr/>
        </p:nvSpPr>
        <p:spPr bwMode="auto">
          <a:xfrm>
            <a:off x="7118351" y="4619625"/>
            <a:ext cx="288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1600">
                <a:solidFill>
                  <a:srgbClr val="000000"/>
                </a:solidFill>
                <a:latin typeface="Times New Roman" panose="02020603050405020304" pitchFamily="18" charset="0"/>
              </a:rPr>
              <a:t>x</a:t>
            </a:r>
          </a:p>
        </p:txBody>
      </p:sp>
    </p:spTree>
    <p:extLst>
      <p:ext uri="{BB962C8B-B14F-4D97-AF65-F5344CB8AC3E}">
        <p14:creationId xmlns:p14="http://schemas.microsoft.com/office/powerpoint/2010/main" val="614909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31"/>
                                        </p:tgtEl>
                                        <p:attrNameLst>
                                          <p:attrName>style.visibility</p:attrName>
                                        </p:attrNameLst>
                                      </p:cBhvr>
                                      <p:to>
                                        <p:strVal val="visible"/>
                                      </p:to>
                                    </p:set>
                                    <p:animEffect transition="in" filter="blinds(horizontal)">
                                      <p:cBhvr>
                                        <p:cTn id="7" dur="500"/>
                                        <p:tgtEl>
                                          <p:spTgt spid="30731"/>
                                        </p:tgtEl>
                                      </p:cBhvr>
                                    </p:animEffect>
                                  </p:childTnLst>
                                </p:cTn>
                              </p:par>
                              <p:par>
                                <p:cTn id="8" presetID="3" presetClass="entr" presetSubtype="10" fill="hold" nodeType="withEffect">
                                  <p:stCondLst>
                                    <p:cond delay="0"/>
                                  </p:stCondLst>
                                  <p:childTnLst>
                                    <p:set>
                                      <p:cBhvr>
                                        <p:cTn id="9" dur="1" fill="hold">
                                          <p:stCondLst>
                                            <p:cond delay="0"/>
                                          </p:stCondLst>
                                        </p:cTn>
                                        <p:tgtEl>
                                          <p:spTgt spid="30740"/>
                                        </p:tgtEl>
                                        <p:attrNameLst>
                                          <p:attrName>style.visibility</p:attrName>
                                        </p:attrNameLst>
                                      </p:cBhvr>
                                      <p:to>
                                        <p:strVal val="visible"/>
                                      </p:to>
                                    </p:set>
                                    <p:animEffect transition="in" filter="blinds(horizontal)">
                                      <p:cBhvr>
                                        <p:cTn id="10" dur="500"/>
                                        <p:tgtEl>
                                          <p:spTgt spid="3074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742"/>
                                        </p:tgtEl>
                                        <p:attrNameLst>
                                          <p:attrName>style.visibility</p:attrName>
                                        </p:attrNameLst>
                                      </p:cBhvr>
                                      <p:to>
                                        <p:strVal val="visible"/>
                                      </p:to>
                                    </p:set>
                                    <p:animEffect transition="in" filter="blinds(horizontal)">
                                      <p:cBhvr>
                                        <p:cTn id="15" dur="500"/>
                                        <p:tgtEl>
                                          <p:spTgt spid="3074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0741"/>
                                        </p:tgtEl>
                                        <p:attrNameLst>
                                          <p:attrName>style.visibility</p:attrName>
                                        </p:attrNameLst>
                                      </p:cBhvr>
                                      <p:to>
                                        <p:strVal val="visible"/>
                                      </p:to>
                                    </p:set>
                                    <p:animEffect transition="in" filter="blinds(horizontal)">
                                      <p:cBhvr>
                                        <p:cTn id="18" dur="500"/>
                                        <p:tgtEl>
                                          <p:spTgt spid="3074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30744"/>
                                        </p:tgtEl>
                                        <p:attrNameLst>
                                          <p:attrName>style.visibility</p:attrName>
                                        </p:attrNameLst>
                                      </p:cBhvr>
                                      <p:to>
                                        <p:strVal val="visible"/>
                                      </p:to>
                                    </p:set>
                                    <p:animEffect transition="in" filter="blinds(horizontal)">
                                      <p:cBhvr>
                                        <p:cTn id="27" dur="500"/>
                                        <p:tgtEl>
                                          <p:spTgt spid="30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autoUpdateAnimBg="0"/>
      <p:bldP spid="30741" grpId="0" animBg="1" autoUpdateAnimBg="0"/>
      <p:bldP spid="30742" grpId="0" animBg="1"/>
      <p:bldP spid="30744"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29CD29A6-FA39-493E-BBBB-7A93B7E5A563}" type="slidenum">
              <a:rPr lang="zh-CN" altLang="zh-CN" sz="1400">
                <a:solidFill>
                  <a:srgbClr val="000000"/>
                </a:solidFill>
              </a:rPr>
              <a:pPr algn="r">
                <a:buFont typeface="Arial" panose="020B0604020202020204" pitchFamily="34" charset="0"/>
                <a:buNone/>
              </a:pPr>
              <a:t>85</a:t>
            </a:fld>
            <a:endParaRPr lang="zh-CN" altLang="zh-CN" sz="1400">
              <a:solidFill>
                <a:srgbClr val="000000"/>
              </a:solidFill>
            </a:endParaRPr>
          </a:p>
        </p:txBody>
      </p:sp>
      <p:graphicFrame>
        <p:nvGraphicFramePr>
          <p:cNvPr id="252931" name="Object 3"/>
          <p:cNvGraphicFramePr>
            <a:graphicFrameLocks noChangeAspect="1"/>
          </p:cNvGraphicFramePr>
          <p:nvPr/>
        </p:nvGraphicFramePr>
        <p:xfrm>
          <a:off x="2711451" y="1125538"/>
          <a:ext cx="6283325" cy="608012"/>
        </p:xfrm>
        <a:graphic>
          <a:graphicData uri="http://schemas.openxmlformats.org/presentationml/2006/ole">
            <mc:AlternateContent xmlns:mc="http://schemas.openxmlformats.org/markup-compatibility/2006">
              <mc:Choice xmlns:v="urn:schemas-microsoft-com:vml" Requires="v">
                <p:oleObj spid="_x0000_s282941" r:id="rId3" imgW="5733360" imgH="495000" progId="Equation.DSMT4">
                  <p:embed/>
                </p:oleObj>
              </mc:Choice>
              <mc:Fallback>
                <p:oleObj r:id="rId3" imgW="5733360" imgH="495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125538"/>
                        <a:ext cx="62833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4"/>
          <p:cNvGraphicFramePr>
            <a:graphicFrameLocks noChangeAspect="1"/>
          </p:cNvGraphicFramePr>
          <p:nvPr/>
        </p:nvGraphicFramePr>
        <p:xfrm>
          <a:off x="2208214" y="2205038"/>
          <a:ext cx="2662237" cy="582612"/>
        </p:xfrm>
        <a:graphic>
          <a:graphicData uri="http://schemas.openxmlformats.org/presentationml/2006/ole">
            <mc:AlternateContent xmlns:mc="http://schemas.openxmlformats.org/markup-compatibility/2006">
              <mc:Choice xmlns:v="urn:schemas-microsoft-com:vml" Requires="v">
                <p:oleObj spid="_x0000_s282942" r:id="rId5" imgW="2326320" imgH="482400" progId="Equation.DSMT4">
                  <p:embed/>
                </p:oleObj>
              </mc:Choice>
              <mc:Fallback>
                <p:oleObj r:id="rId5" imgW="232632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2205038"/>
                        <a:ext cx="2662237"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8" name="Object 5"/>
          <p:cNvGraphicFramePr>
            <a:graphicFrameLocks noChangeAspect="1"/>
          </p:cNvGraphicFramePr>
          <p:nvPr/>
        </p:nvGraphicFramePr>
        <p:xfrm>
          <a:off x="2279650" y="2924175"/>
          <a:ext cx="2647950" cy="584200"/>
        </p:xfrm>
        <a:graphic>
          <a:graphicData uri="http://schemas.openxmlformats.org/presentationml/2006/ole">
            <mc:AlternateContent xmlns:mc="http://schemas.openxmlformats.org/markup-compatibility/2006">
              <mc:Choice xmlns:v="urn:schemas-microsoft-com:vml" Requires="v">
                <p:oleObj spid="_x0000_s282943" r:id="rId7" imgW="2313720" imgH="482400" progId="Equation.DSMT4">
                  <p:embed/>
                </p:oleObj>
              </mc:Choice>
              <mc:Fallback>
                <p:oleObj r:id="rId7" imgW="231372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650" y="2924175"/>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2934" name="Text Box 5" descr="羊皮纸"/>
          <p:cNvSpPr txBox="1">
            <a:spLocks noChangeArrowheads="1"/>
          </p:cNvSpPr>
          <p:nvPr/>
        </p:nvSpPr>
        <p:spPr bwMode="auto">
          <a:xfrm>
            <a:off x="2540794" y="160339"/>
            <a:ext cx="7820025" cy="1052596"/>
          </a:xfrm>
          <a:prstGeom prst="rect">
            <a:avLst/>
          </a:prstGeom>
          <a:blipFill dpi="0" rotWithShape="1">
            <a:blip r:embed="rId9"/>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en-US" altLang="zh-CN" sz="2400" b="1" dirty="0">
                <a:solidFill>
                  <a:srgbClr val="000000"/>
                </a:solidFill>
              </a:rPr>
              <a:t>The amplitude</a:t>
            </a:r>
            <a:r>
              <a:rPr lang="zh-CN" altLang="zh-CN" sz="2400" b="1" dirty="0">
                <a:solidFill>
                  <a:srgbClr val="000000"/>
                </a:solidFill>
              </a:rPr>
              <a:t> </a:t>
            </a:r>
            <a:r>
              <a:rPr lang="en-US" altLang="zh-CN" sz="2400" b="1" dirty="0">
                <a:solidFill>
                  <a:srgbClr val="000000"/>
                </a:solidFill>
              </a:rPr>
              <a:t>change of the total electric field in the ideal dielectric</a:t>
            </a:r>
            <a:endParaRPr lang="zh-CN" altLang="zh-CN" sz="2400" b="1" dirty="0">
              <a:solidFill>
                <a:srgbClr val="000000"/>
              </a:solidFill>
            </a:endParaRPr>
          </a:p>
        </p:txBody>
      </p:sp>
      <p:sp>
        <p:nvSpPr>
          <p:cNvPr id="3" name="Text Box 6"/>
          <p:cNvSpPr txBox="1">
            <a:spLocks noChangeArrowheads="1"/>
          </p:cNvSpPr>
          <p:nvPr/>
        </p:nvSpPr>
        <p:spPr bwMode="auto">
          <a:xfrm>
            <a:off x="1631950" y="1700213"/>
            <a:ext cx="4852988"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Wingdings" panose="05000000000000000000" pitchFamily="2" charset="2"/>
              <a:buChar char="l"/>
            </a:pPr>
            <a:r>
              <a:rPr lang="en-US" altLang="zh-CN" b="1" dirty="0">
                <a:solidFill>
                  <a:srgbClr val="0000CC"/>
                </a:solidFill>
              </a:rPr>
              <a:t> </a:t>
            </a:r>
            <a:r>
              <a:rPr lang="en-US" altLang="zh-CN" sz="2000" b="1" dirty="0">
                <a:solidFill>
                  <a:srgbClr val="0000CC"/>
                </a:solidFill>
              </a:rPr>
              <a:t>optically denser medium</a:t>
            </a:r>
            <a:r>
              <a:rPr lang="zh-CN" altLang="zh-CN" sz="2000" b="1" dirty="0">
                <a:solidFill>
                  <a:srgbClr val="0000CC"/>
                </a:solidFill>
                <a:sym typeface="Symbol" panose="05050102010706020507" pitchFamily="18" charset="2"/>
              </a:rPr>
              <a:t>（</a:t>
            </a:r>
            <a:r>
              <a:rPr lang="zh-CN" altLang="zh-CN" sz="2000" b="1" i="1" dirty="0">
                <a:solidFill>
                  <a:srgbClr val="0000CC"/>
                </a:solidFill>
                <a:sym typeface="Symbol" panose="05050102010706020507" pitchFamily="18" charset="2"/>
              </a:rPr>
              <a:t> </a:t>
            </a:r>
            <a:r>
              <a:rPr lang="zh-CN" altLang="zh-CN" sz="2000" b="1" dirty="0">
                <a:solidFill>
                  <a:srgbClr val="0000CC"/>
                </a:solidFill>
                <a:sym typeface="Symbol" panose="05050102010706020507" pitchFamily="18" charset="2"/>
              </a:rPr>
              <a:t>&lt; 0）</a:t>
            </a:r>
          </a:p>
        </p:txBody>
      </p:sp>
      <p:grpSp>
        <p:nvGrpSpPr>
          <p:cNvPr id="9" name="Group 7"/>
          <p:cNvGrpSpPr>
            <a:grpSpLocks/>
          </p:cNvGrpSpPr>
          <p:nvPr/>
        </p:nvGrpSpPr>
        <p:grpSpPr bwMode="auto">
          <a:xfrm>
            <a:off x="1774825" y="3716338"/>
            <a:ext cx="8280400" cy="2540000"/>
            <a:chOff x="0" y="-13"/>
            <a:chExt cx="5216" cy="1600"/>
          </a:xfrm>
        </p:grpSpPr>
        <p:pic>
          <p:nvPicPr>
            <p:cNvPr id="252937" name="Picture 8" descr="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 y="-13"/>
              <a:ext cx="3629"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2938" name="Group 9"/>
            <p:cNvGrpSpPr>
              <a:grpSpLocks/>
            </p:cNvGrpSpPr>
            <p:nvPr/>
          </p:nvGrpSpPr>
          <p:grpSpPr bwMode="auto">
            <a:xfrm>
              <a:off x="0" y="46"/>
              <a:ext cx="2676" cy="1405"/>
              <a:chOff x="0" y="0"/>
              <a:chExt cx="2676" cy="1668"/>
            </a:xfrm>
          </p:grpSpPr>
          <p:sp>
            <p:nvSpPr>
              <p:cNvPr id="252939" name="Line 10"/>
              <p:cNvSpPr>
                <a:spLocks noChangeShapeType="1"/>
              </p:cNvSpPr>
              <p:nvPr/>
            </p:nvSpPr>
            <p:spPr bwMode="auto">
              <a:xfrm>
                <a:off x="2676" y="39"/>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0" name="Line 11"/>
              <p:cNvSpPr>
                <a:spLocks noChangeShapeType="1"/>
              </p:cNvSpPr>
              <p:nvPr/>
            </p:nvSpPr>
            <p:spPr bwMode="auto">
              <a:xfrm>
                <a:off x="2195" y="39"/>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1" name="Line 12"/>
              <p:cNvSpPr>
                <a:spLocks noChangeShapeType="1"/>
              </p:cNvSpPr>
              <p:nvPr/>
            </p:nvSpPr>
            <p:spPr bwMode="auto">
              <a:xfrm>
                <a:off x="1239" y="10"/>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2" name="Line 13"/>
              <p:cNvSpPr>
                <a:spLocks noChangeShapeType="1"/>
              </p:cNvSpPr>
              <p:nvPr/>
            </p:nvSpPr>
            <p:spPr bwMode="auto">
              <a:xfrm>
                <a:off x="1467" y="10"/>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3" name="Line 14"/>
              <p:cNvSpPr>
                <a:spLocks noChangeShapeType="1"/>
              </p:cNvSpPr>
              <p:nvPr/>
            </p:nvSpPr>
            <p:spPr bwMode="auto">
              <a:xfrm>
                <a:off x="1951" y="19"/>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4" name="Line 15"/>
              <p:cNvSpPr>
                <a:spLocks noChangeShapeType="1"/>
              </p:cNvSpPr>
              <p:nvPr/>
            </p:nvSpPr>
            <p:spPr bwMode="auto">
              <a:xfrm>
                <a:off x="1726" y="10"/>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5" name="Line 16"/>
              <p:cNvSpPr>
                <a:spLocks noChangeShapeType="1"/>
              </p:cNvSpPr>
              <p:nvPr/>
            </p:nvSpPr>
            <p:spPr bwMode="auto">
              <a:xfrm>
                <a:off x="2442" y="39"/>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6" name="Line 17"/>
              <p:cNvSpPr>
                <a:spLocks noChangeShapeType="1"/>
              </p:cNvSpPr>
              <p:nvPr/>
            </p:nvSpPr>
            <p:spPr bwMode="auto">
              <a:xfrm>
                <a:off x="509" y="29"/>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7" name="Line 18"/>
              <p:cNvSpPr>
                <a:spLocks noChangeShapeType="1"/>
              </p:cNvSpPr>
              <p:nvPr/>
            </p:nvSpPr>
            <p:spPr bwMode="auto">
              <a:xfrm>
                <a:off x="758" y="10"/>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8" name="Line 19"/>
              <p:cNvSpPr>
                <a:spLocks noChangeShapeType="1"/>
              </p:cNvSpPr>
              <p:nvPr/>
            </p:nvSpPr>
            <p:spPr bwMode="auto">
              <a:xfrm>
                <a:off x="996" y="10"/>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49" name="Line 20"/>
              <p:cNvSpPr>
                <a:spLocks noChangeShapeType="1"/>
              </p:cNvSpPr>
              <p:nvPr/>
            </p:nvSpPr>
            <p:spPr bwMode="auto">
              <a:xfrm>
                <a:off x="0" y="0"/>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950" name="Line 21"/>
              <p:cNvSpPr>
                <a:spLocks noChangeShapeType="1"/>
              </p:cNvSpPr>
              <p:nvPr/>
            </p:nvSpPr>
            <p:spPr bwMode="auto">
              <a:xfrm>
                <a:off x="260" y="29"/>
                <a:ext cx="0" cy="1630"/>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2951" name="Group 22"/>
            <p:cNvGrpSpPr>
              <a:grpSpLocks noChangeAspect="1"/>
            </p:cNvGrpSpPr>
            <p:nvPr/>
          </p:nvGrpSpPr>
          <p:grpSpPr bwMode="auto">
            <a:xfrm>
              <a:off x="236" y="1344"/>
              <a:ext cx="2385" cy="243"/>
              <a:chOff x="0" y="0"/>
              <a:chExt cx="2385" cy="221"/>
            </a:xfrm>
          </p:grpSpPr>
          <p:graphicFrame>
            <p:nvGraphicFramePr>
              <p:cNvPr id="252952" name="Object 24"/>
              <p:cNvGraphicFramePr>
                <a:graphicFrameLocks noChangeAspect="1"/>
              </p:cNvGraphicFramePr>
              <p:nvPr/>
            </p:nvGraphicFramePr>
            <p:xfrm>
              <a:off x="1980" y="0"/>
              <a:ext cx="405" cy="221"/>
            </p:xfrm>
            <a:graphic>
              <a:graphicData uri="http://schemas.openxmlformats.org/presentationml/2006/ole">
                <mc:AlternateContent xmlns:mc="http://schemas.openxmlformats.org/markup-compatibility/2006">
                  <mc:Choice xmlns:v="urn:schemas-microsoft-com:vml" Requires="v">
                    <p:oleObj spid="_x0000_s282944" r:id="rId11" imgW="355600" imgH="215900" progId="Equation.3">
                      <p:embed/>
                    </p:oleObj>
                  </mc:Choice>
                  <mc:Fallback>
                    <p:oleObj r:id="rId11" imgW="3556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0" y="0"/>
                            <a:ext cx="40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53" name="Object 25"/>
              <p:cNvGraphicFramePr>
                <a:graphicFrameLocks noChangeAspect="1"/>
              </p:cNvGraphicFramePr>
              <p:nvPr/>
            </p:nvGraphicFramePr>
            <p:xfrm>
              <a:off x="1617" y="0"/>
              <a:ext cx="202" cy="221"/>
            </p:xfrm>
            <a:graphic>
              <a:graphicData uri="http://schemas.openxmlformats.org/presentationml/2006/ole">
                <mc:AlternateContent xmlns:mc="http://schemas.openxmlformats.org/markup-compatibility/2006">
                  <mc:Choice xmlns:v="urn:schemas-microsoft-com:vml" Requires="v">
                    <p:oleObj spid="_x0000_s282945" r:id="rId13" imgW="177800" imgH="215900" progId="Equation.3">
                      <p:embed/>
                    </p:oleObj>
                  </mc:Choice>
                  <mc:Fallback>
                    <p:oleObj r:id="rId13" imgW="177800" imgH="215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17" y="0"/>
                            <a:ext cx="2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54" name="Object 26"/>
              <p:cNvGraphicFramePr>
                <a:graphicFrameLocks noChangeAspect="1"/>
              </p:cNvGraphicFramePr>
              <p:nvPr/>
            </p:nvGraphicFramePr>
            <p:xfrm>
              <a:off x="982" y="0"/>
              <a:ext cx="492" cy="221"/>
            </p:xfrm>
            <a:graphic>
              <a:graphicData uri="http://schemas.openxmlformats.org/presentationml/2006/ole">
                <mc:AlternateContent xmlns:mc="http://schemas.openxmlformats.org/markup-compatibility/2006">
                  <mc:Choice xmlns:v="urn:schemas-microsoft-com:vml" Requires="v">
                    <p:oleObj spid="_x0000_s282946" r:id="rId15" imgW="431613" imgH="215806" progId="Equation.3">
                      <p:embed/>
                    </p:oleObj>
                  </mc:Choice>
                  <mc:Fallback>
                    <p:oleObj r:id="rId15" imgW="431613"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2" y="0"/>
                            <a:ext cx="4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55" name="Object 27"/>
              <p:cNvGraphicFramePr>
                <a:graphicFrameLocks noChangeAspect="1"/>
              </p:cNvGraphicFramePr>
              <p:nvPr/>
            </p:nvGraphicFramePr>
            <p:xfrm>
              <a:off x="623" y="0"/>
              <a:ext cx="289" cy="221"/>
            </p:xfrm>
            <a:graphic>
              <a:graphicData uri="http://schemas.openxmlformats.org/presentationml/2006/ole">
                <mc:AlternateContent xmlns:mc="http://schemas.openxmlformats.org/markup-compatibility/2006">
                  <mc:Choice xmlns:v="urn:schemas-microsoft-com:vml" Requires="v">
                    <p:oleObj spid="_x0000_s282947" r:id="rId17" imgW="254000" imgH="215900" progId="Equation.3">
                      <p:embed/>
                    </p:oleObj>
                  </mc:Choice>
                  <mc:Fallback>
                    <p:oleObj r:id="rId17" imgW="254000" imgH="215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3" y="0"/>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56" name="Object 28"/>
              <p:cNvGraphicFramePr>
                <a:graphicFrameLocks noChangeAspect="1"/>
              </p:cNvGraphicFramePr>
              <p:nvPr/>
            </p:nvGraphicFramePr>
            <p:xfrm>
              <a:off x="0" y="0"/>
              <a:ext cx="493" cy="221"/>
            </p:xfrm>
            <a:graphic>
              <a:graphicData uri="http://schemas.openxmlformats.org/presentationml/2006/ole">
                <mc:AlternateContent xmlns:mc="http://schemas.openxmlformats.org/markup-compatibility/2006">
                  <mc:Choice xmlns:v="urn:schemas-microsoft-com:vml" Requires="v">
                    <p:oleObj spid="_x0000_s282948" r:id="rId19" imgW="431613" imgH="215806" progId="Equation.3">
                      <p:embed/>
                    </p:oleObj>
                  </mc:Choice>
                  <mc:Fallback>
                    <p:oleObj r:id="rId19" imgW="431613"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49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2957" name="Group 28"/>
            <p:cNvGrpSpPr>
              <a:grpSpLocks/>
            </p:cNvGrpSpPr>
            <p:nvPr/>
          </p:nvGrpSpPr>
          <p:grpSpPr bwMode="auto">
            <a:xfrm>
              <a:off x="499" y="0"/>
              <a:ext cx="2367" cy="265"/>
              <a:chOff x="0" y="0"/>
              <a:chExt cx="2367" cy="265"/>
            </a:xfrm>
          </p:grpSpPr>
          <p:graphicFrame>
            <p:nvGraphicFramePr>
              <p:cNvPr id="252958" name="Object 30"/>
              <p:cNvGraphicFramePr>
                <a:graphicFrameLocks/>
              </p:cNvGraphicFramePr>
              <p:nvPr/>
            </p:nvGraphicFramePr>
            <p:xfrm>
              <a:off x="1970" y="0"/>
              <a:ext cx="397" cy="265"/>
            </p:xfrm>
            <a:graphic>
              <a:graphicData uri="http://schemas.openxmlformats.org/presentationml/2006/ole">
                <mc:AlternateContent xmlns:mc="http://schemas.openxmlformats.org/markup-compatibility/2006">
                  <mc:Choice xmlns:v="urn:schemas-microsoft-com:vml" Requires="v">
                    <p:oleObj spid="_x0000_s282949" r:id="rId21" imgW="317500" imgH="215900" progId="Equation.3">
                      <p:embed/>
                    </p:oleObj>
                  </mc:Choice>
                  <mc:Fallback>
                    <p:oleObj r:id="rId21" imgW="317500" imgH="21590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70" y="0"/>
                            <a:ext cx="39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59" name="Object 31"/>
              <p:cNvGraphicFramePr>
                <a:graphicFrameLocks/>
              </p:cNvGraphicFramePr>
              <p:nvPr/>
            </p:nvGraphicFramePr>
            <p:xfrm>
              <a:off x="1434" y="0"/>
              <a:ext cx="444" cy="261"/>
            </p:xfrm>
            <a:graphic>
              <a:graphicData uri="http://schemas.openxmlformats.org/presentationml/2006/ole">
                <mc:AlternateContent xmlns:mc="http://schemas.openxmlformats.org/markup-compatibility/2006">
                  <mc:Choice xmlns:v="urn:schemas-microsoft-com:vml" Requires="v">
                    <p:oleObj spid="_x0000_s282950" r:id="rId23" imgW="393529" imgH="215806" progId="Equation.3">
                      <p:embed/>
                    </p:oleObj>
                  </mc:Choice>
                  <mc:Fallback>
                    <p:oleObj r:id="rId23" imgW="393529" imgH="215806"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34" y="0"/>
                            <a:ext cx="44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60" name="Object 32"/>
              <p:cNvGraphicFramePr>
                <a:graphicFrameLocks/>
              </p:cNvGraphicFramePr>
              <p:nvPr/>
            </p:nvGraphicFramePr>
            <p:xfrm>
              <a:off x="987" y="0"/>
              <a:ext cx="414" cy="261"/>
            </p:xfrm>
            <a:graphic>
              <a:graphicData uri="http://schemas.openxmlformats.org/presentationml/2006/ole">
                <mc:AlternateContent xmlns:mc="http://schemas.openxmlformats.org/markup-compatibility/2006">
                  <mc:Choice xmlns:v="urn:schemas-microsoft-com:vml" Requires="v">
                    <p:oleObj spid="_x0000_s282951" r:id="rId25" imgW="393529" imgH="215806" progId="Equation.3">
                      <p:embed/>
                    </p:oleObj>
                  </mc:Choice>
                  <mc:Fallback>
                    <p:oleObj r:id="rId25" imgW="393529" imgH="215806"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 y="0"/>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61" name="Object 33"/>
              <p:cNvGraphicFramePr>
                <a:graphicFrameLocks/>
              </p:cNvGraphicFramePr>
              <p:nvPr/>
            </p:nvGraphicFramePr>
            <p:xfrm>
              <a:off x="0" y="0"/>
              <a:ext cx="449" cy="265"/>
            </p:xfrm>
            <a:graphic>
              <a:graphicData uri="http://schemas.openxmlformats.org/presentationml/2006/ole">
                <mc:AlternateContent xmlns:mc="http://schemas.openxmlformats.org/markup-compatibility/2006">
                  <mc:Choice xmlns:v="urn:schemas-microsoft-com:vml" Requires="v">
                    <p:oleObj spid="_x0000_s282952" r:id="rId27" imgW="393529" imgH="215806" progId="Equation.3">
                      <p:embed/>
                    </p:oleObj>
                  </mc:Choice>
                  <mc:Fallback>
                    <p:oleObj r:id="rId27" imgW="393529" imgH="215806"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44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62" name="Object 34"/>
              <p:cNvGraphicFramePr>
                <a:graphicFrameLocks/>
              </p:cNvGraphicFramePr>
              <p:nvPr/>
            </p:nvGraphicFramePr>
            <p:xfrm>
              <a:off x="502" y="0"/>
              <a:ext cx="414" cy="261"/>
            </p:xfrm>
            <a:graphic>
              <a:graphicData uri="http://schemas.openxmlformats.org/presentationml/2006/ole">
                <mc:AlternateContent xmlns:mc="http://schemas.openxmlformats.org/markup-compatibility/2006">
                  <mc:Choice xmlns:v="urn:schemas-microsoft-com:vml" Requires="v">
                    <p:oleObj spid="_x0000_s282953" r:id="rId29" imgW="393529" imgH="215806" progId="Equation.3">
                      <p:embed/>
                    </p:oleObj>
                  </mc:Choice>
                  <mc:Fallback>
                    <p:oleObj r:id="rId29" imgW="393529" imgH="215806"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2" y="0"/>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2963" name="Rectangle 34"/>
            <p:cNvSpPr>
              <a:spLocks noChangeArrowheads="1"/>
            </p:cNvSpPr>
            <p:nvPr/>
          </p:nvSpPr>
          <p:spPr bwMode="auto">
            <a:xfrm>
              <a:off x="3622" y="-13"/>
              <a:ext cx="1594" cy="1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2964" name="Text Box 35"/>
            <p:cNvSpPr txBox="1">
              <a:spLocks noChangeArrowheads="1"/>
            </p:cNvSpPr>
            <p:nvPr/>
          </p:nvSpPr>
          <p:spPr bwMode="auto">
            <a:xfrm>
              <a:off x="2994" y="154"/>
              <a:ext cx="212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2000">
                  <a:solidFill>
                    <a:srgbClr val="000000"/>
                  </a:solidFill>
                  <a:latin typeface="Times New Roman" panose="02020603050405020304" pitchFamily="18" charset="0"/>
                  <a:ea typeface="黑体" panose="02010609060101010101" pitchFamily="49" charset="-122"/>
                </a:rPr>
                <a:t>——</a:t>
              </a:r>
              <a:r>
                <a:rPr lang="en-US" altLang="zh-CN" sz="2000">
                  <a:solidFill>
                    <a:srgbClr val="000000"/>
                  </a:solidFill>
                  <a:latin typeface="Times New Roman" panose="02020603050405020304" pitchFamily="18" charset="0"/>
                  <a:ea typeface="黑体" panose="02010609060101010101" pitchFamily="49" charset="-122"/>
                </a:rPr>
                <a:t>the amplitude of the total electric field </a:t>
              </a:r>
              <a:r>
                <a:rPr lang="zh-CN" altLang="zh-CN" sz="2000">
                  <a:solidFill>
                    <a:srgbClr val="000000"/>
                  </a:solidFill>
                  <a:latin typeface="黑体" panose="02010609060101010101" pitchFamily="49" charset="-122"/>
                  <a:ea typeface="黑体" panose="02010609060101010101" pitchFamily="49" charset="-122"/>
                </a:rPr>
                <a:t> </a:t>
              </a:r>
              <a:endParaRPr lang="zh-CN" altLang="zh-CN" sz="2000">
                <a:solidFill>
                  <a:srgbClr val="000000"/>
                </a:solidFill>
                <a:latin typeface="楷体_GB2312" pitchFamily="49" charset="-122"/>
              </a:endParaRPr>
            </a:p>
          </p:txBody>
        </p:sp>
        <p:sp>
          <p:nvSpPr>
            <p:cNvPr id="252965" name="Text Box 36"/>
            <p:cNvSpPr txBox="1">
              <a:spLocks noChangeArrowheads="1"/>
            </p:cNvSpPr>
            <p:nvPr/>
          </p:nvSpPr>
          <p:spPr bwMode="auto">
            <a:xfrm>
              <a:off x="2995" y="952"/>
              <a:ext cx="212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2000">
                  <a:solidFill>
                    <a:srgbClr val="000000"/>
                  </a:solidFill>
                  <a:latin typeface="Times New Roman" panose="02020603050405020304" pitchFamily="18" charset="0"/>
                  <a:ea typeface="黑体" panose="02010609060101010101" pitchFamily="49" charset="-122"/>
                </a:rPr>
                <a:t>——</a:t>
              </a:r>
              <a:r>
                <a:rPr lang="zh-CN" altLang="zh-CN" sz="2000">
                  <a:solidFill>
                    <a:srgbClr val="000000"/>
                  </a:solidFill>
                  <a:latin typeface="黑体" panose="02010609060101010101" pitchFamily="49" charset="-122"/>
                  <a:ea typeface="黑体" panose="02010609060101010101" pitchFamily="49" charset="-122"/>
                </a:rPr>
                <a:t> </a:t>
              </a:r>
              <a:r>
                <a:rPr lang="en-US" altLang="zh-CN" sz="2000">
                  <a:solidFill>
                    <a:srgbClr val="000000"/>
                  </a:solidFill>
                  <a:latin typeface="Times New Roman" panose="02020603050405020304" pitchFamily="18" charset="0"/>
                </a:rPr>
                <a:t>the electric field of total field</a:t>
              </a:r>
              <a:endParaRPr lang="zh-CN" altLang="zh-CN" sz="2000">
                <a:solidFill>
                  <a:srgbClr val="000000"/>
                </a:solidFill>
                <a:latin typeface="Times New Roman" panose="02020603050405020304" pitchFamily="18" charset="0"/>
              </a:endParaRPr>
            </a:p>
          </p:txBody>
        </p:sp>
        <p:sp>
          <p:nvSpPr>
            <p:cNvPr id="252966" name="Text Box 37"/>
            <p:cNvSpPr txBox="1">
              <a:spLocks noChangeArrowheads="1"/>
            </p:cNvSpPr>
            <p:nvPr/>
          </p:nvSpPr>
          <p:spPr bwMode="auto">
            <a:xfrm>
              <a:off x="3403" y="683"/>
              <a:ext cx="272" cy="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Arial" panose="020B0604020202020204" pitchFamily="34" charset="0"/>
                <a:buNone/>
              </a:pPr>
              <a:r>
                <a:rPr lang="zh-CN" altLang="zh-CN" i="1">
                  <a:solidFill>
                    <a:srgbClr val="000000"/>
                  </a:solidFill>
                  <a:latin typeface="Times New Roman" panose="02020603050405020304" pitchFamily="18" charset="0"/>
                  <a:ea typeface="黑体" panose="02010609060101010101" pitchFamily="49" charset="-122"/>
                </a:rPr>
                <a:t>z</a:t>
              </a:r>
              <a:endParaRPr lang="zh-CN" altLang="zh-CN" i="1">
                <a:solidFill>
                  <a:srgbClr val="000000"/>
                </a:solidFill>
                <a:latin typeface="Times New Roman" panose="02020603050405020304" pitchFamily="18" charset="0"/>
              </a:endParaRPr>
            </a:p>
          </p:txBody>
        </p:sp>
      </p:grpSp>
      <p:sp>
        <p:nvSpPr>
          <p:cNvPr id="31782" name="Text Box 38"/>
          <p:cNvSpPr txBox="1">
            <a:spLocks noChangeArrowheads="1"/>
          </p:cNvSpPr>
          <p:nvPr/>
        </p:nvSpPr>
        <p:spPr bwMode="auto">
          <a:xfrm>
            <a:off x="5664201" y="2924176"/>
            <a:ext cx="22272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None/>
            </a:pPr>
            <a:r>
              <a:rPr lang="en-US" altLang="zh-CN" i="1">
                <a:solidFill>
                  <a:srgbClr val="000000"/>
                </a:solidFill>
                <a:latin typeface="Times New Roman" panose="02020603050405020304" pitchFamily="18" charset="0"/>
                <a:sym typeface="Symbol" panose="05050102010706020507" pitchFamily="18" charset="2"/>
              </a:rPr>
              <a:t>z </a:t>
            </a:r>
            <a:r>
              <a:rPr lang="en-US" altLang="zh-CN">
                <a:solidFill>
                  <a:srgbClr val="000000"/>
                </a:solidFill>
                <a:latin typeface="Times New Roman" panose="02020603050405020304" pitchFamily="18" charset="0"/>
                <a:sym typeface="Symbol" panose="05050102010706020507" pitchFamily="18" charset="2"/>
              </a:rPr>
              <a:t>=</a:t>
            </a:r>
            <a:r>
              <a:rPr lang="zh-CN" altLang="en-US">
                <a:solidFill>
                  <a:srgbClr val="000000"/>
                </a:solidFill>
                <a:latin typeface="Times New Roman" panose="02020603050405020304" pitchFamily="18" charset="0"/>
                <a:sym typeface="Symbol" panose="05050102010706020507" pitchFamily="18" charset="2"/>
              </a:rPr>
              <a:t>－</a:t>
            </a:r>
            <a:r>
              <a:rPr lang="en-US" altLang="zh-CN" i="1">
                <a:solidFill>
                  <a:srgbClr val="000000"/>
                </a:solidFill>
                <a:latin typeface="Times New Roman" panose="02020603050405020304" pitchFamily="18" charset="0"/>
                <a:sym typeface="Symbol" panose="05050102010706020507" pitchFamily="18" charset="2"/>
              </a:rPr>
              <a:t>n</a:t>
            </a:r>
            <a:r>
              <a:rPr lang="el-GR" altLang="en-US" i="1">
                <a:solidFill>
                  <a:srgbClr val="000000"/>
                </a:solidFill>
                <a:latin typeface="Times New Roman" panose="02020603050405020304" pitchFamily="18" charset="0"/>
                <a:sym typeface="Symbol" panose="05050102010706020507" pitchFamily="18" charset="2"/>
              </a:rPr>
              <a:t>λ</a:t>
            </a:r>
            <a:r>
              <a:rPr lang="en-US" altLang="zh-CN" baseline="-25000">
                <a:solidFill>
                  <a:srgbClr val="000000"/>
                </a:solidFill>
                <a:latin typeface="Times New Roman" panose="02020603050405020304" pitchFamily="18" charset="0"/>
                <a:sym typeface="Symbol" panose="05050102010706020507" pitchFamily="18" charset="2"/>
              </a:rPr>
              <a:t>1</a:t>
            </a:r>
            <a:r>
              <a:rPr lang="en-US" altLang="zh-CN">
                <a:solidFill>
                  <a:srgbClr val="000000"/>
                </a:solidFill>
                <a:latin typeface="Times New Roman" panose="02020603050405020304" pitchFamily="18" charset="0"/>
                <a:sym typeface="Symbol" panose="05050102010706020507" pitchFamily="18" charset="2"/>
              </a:rPr>
              <a:t>/ 2</a:t>
            </a:r>
          </a:p>
        </p:txBody>
      </p:sp>
      <p:graphicFrame>
        <p:nvGraphicFramePr>
          <p:cNvPr id="31783" name="Object 40"/>
          <p:cNvGraphicFramePr>
            <a:graphicFrameLocks noChangeAspect="1"/>
          </p:cNvGraphicFramePr>
          <p:nvPr/>
        </p:nvGraphicFramePr>
        <p:xfrm>
          <a:off x="8328025" y="2997201"/>
          <a:ext cx="1747838" cy="404813"/>
        </p:xfrm>
        <a:graphic>
          <a:graphicData uri="http://schemas.openxmlformats.org/presentationml/2006/ole">
            <mc:AlternateContent xmlns:mc="http://schemas.openxmlformats.org/markup-compatibility/2006">
              <mc:Choice xmlns:v="urn:schemas-microsoft-com:vml" Requires="v">
                <p:oleObj spid="_x0000_s282954" r:id="rId31" imgW="1512720" imgH="304560" progId="Equation.DSMT4">
                  <p:embed/>
                </p:oleObj>
              </mc:Choice>
              <mc:Fallback>
                <p:oleObj r:id="rId31" imgW="1512720" imgH="30456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28025" y="2997201"/>
                        <a:ext cx="17478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84" name="Text Box 40"/>
          <p:cNvSpPr txBox="1">
            <a:spLocks noChangeArrowheads="1"/>
          </p:cNvSpPr>
          <p:nvPr/>
        </p:nvSpPr>
        <p:spPr bwMode="auto">
          <a:xfrm>
            <a:off x="5664201" y="2276476"/>
            <a:ext cx="28098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None/>
            </a:pPr>
            <a:r>
              <a:rPr lang="en-US" altLang="zh-CN" i="1">
                <a:solidFill>
                  <a:srgbClr val="000000"/>
                </a:solidFill>
                <a:latin typeface="Times New Roman" panose="02020603050405020304" pitchFamily="18" charset="0"/>
                <a:sym typeface="Symbol" panose="05050102010706020507" pitchFamily="18" charset="2"/>
              </a:rPr>
              <a:t>z </a:t>
            </a:r>
            <a:r>
              <a:rPr lang="en-US" altLang="zh-CN">
                <a:solidFill>
                  <a:srgbClr val="000000"/>
                </a:solidFill>
                <a:latin typeface="Times New Roman" panose="02020603050405020304" pitchFamily="18" charset="0"/>
                <a:sym typeface="Symbol" panose="05050102010706020507" pitchFamily="18" charset="2"/>
              </a:rPr>
              <a:t>=</a:t>
            </a:r>
            <a:r>
              <a:rPr lang="zh-CN" altLang="en-US">
                <a:solidFill>
                  <a:srgbClr val="000000"/>
                </a:solidFill>
                <a:latin typeface="Times New Roman" panose="02020603050405020304" pitchFamily="18" charset="0"/>
                <a:sym typeface="Symbol" panose="05050102010706020507" pitchFamily="18" charset="2"/>
              </a:rPr>
              <a:t>－</a:t>
            </a:r>
            <a:r>
              <a:rPr lang="en-US" altLang="zh-CN">
                <a:solidFill>
                  <a:srgbClr val="000000"/>
                </a:solidFill>
                <a:latin typeface="Times New Roman" panose="02020603050405020304" pitchFamily="18" charset="0"/>
                <a:sym typeface="Symbol" panose="05050102010706020507" pitchFamily="18" charset="2"/>
              </a:rPr>
              <a:t>(</a:t>
            </a:r>
            <a:r>
              <a:rPr lang="en-US" altLang="zh-CN" i="1">
                <a:solidFill>
                  <a:srgbClr val="000000"/>
                </a:solidFill>
                <a:latin typeface="Times New Roman" panose="02020603050405020304" pitchFamily="18" charset="0"/>
                <a:sym typeface="Symbol" panose="05050102010706020507" pitchFamily="18" charset="2"/>
              </a:rPr>
              <a:t>n</a:t>
            </a:r>
            <a:r>
              <a:rPr lang="en-US" altLang="zh-CN">
                <a:solidFill>
                  <a:srgbClr val="000000"/>
                </a:solidFill>
                <a:latin typeface="Times New Roman" panose="02020603050405020304" pitchFamily="18" charset="0"/>
                <a:sym typeface="Symbol" panose="05050102010706020507" pitchFamily="18" charset="2"/>
              </a:rPr>
              <a:t>/2+1/4)</a:t>
            </a:r>
            <a:r>
              <a:rPr lang="el-GR" altLang="en-US" i="1">
                <a:solidFill>
                  <a:srgbClr val="000000"/>
                </a:solidFill>
                <a:latin typeface="Times New Roman" panose="02020603050405020304" pitchFamily="18" charset="0"/>
                <a:sym typeface="Symbol" panose="05050102010706020507" pitchFamily="18" charset="2"/>
              </a:rPr>
              <a:t>λ</a:t>
            </a:r>
            <a:r>
              <a:rPr lang="en-US" altLang="zh-CN" baseline="-25000">
                <a:solidFill>
                  <a:srgbClr val="000000"/>
                </a:solidFill>
                <a:latin typeface="Times New Roman" panose="02020603050405020304" pitchFamily="18" charset="0"/>
                <a:sym typeface="Symbol" panose="05050102010706020507" pitchFamily="18" charset="2"/>
              </a:rPr>
              <a:t>1</a:t>
            </a:r>
            <a:endParaRPr lang="en-US" altLang="zh-CN">
              <a:solidFill>
                <a:srgbClr val="000000"/>
              </a:solidFill>
              <a:latin typeface="Times New Roman" panose="02020603050405020304" pitchFamily="18" charset="0"/>
              <a:sym typeface="Symbol" panose="05050102010706020507" pitchFamily="18" charset="2"/>
            </a:endParaRPr>
          </a:p>
        </p:txBody>
      </p:sp>
      <p:graphicFrame>
        <p:nvGraphicFramePr>
          <p:cNvPr id="31785" name="Object 42"/>
          <p:cNvGraphicFramePr>
            <a:graphicFrameLocks noChangeAspect="1"/>
          </p:cNvGraphicFramePr>
          <p:nvPr/>
        </p:nvGraphicFramePr>
        <p:xfrm>
          <a:off x="8328025" y="2303463"/>
          <a:ext cx="1747838" cy="404812"/>
        </p:xfrm>
        <a:graphic>
          <a:graphicData uri="http://schemas.openxmlformats.org/presentationml/2006/ole">
            <mc:AlternateContent xmlns:mc="http://schemas.openxmlformats.org/markup-compatibility/2006">
              <mc:Choice xmlns:v="urn:schemas-microsoft-com:vml" Requires="v">
                <p:oleObj spid="_x0000_s282955" r:id="rId33" imgW="1512720" imgH="304560" progId="Equation.DSMT4">
                  <p:embed/>
                </p:oleObj>
              </mc:Choice>
              <mc:Fallback>
                <p:oleObj r:id="rId33" imgW="1512720" imgH="30456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28025" y="2303463"/>
                        <a:ext cx="174783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86" name="Text Box 42"/>
          <p:cNvSpPr txBox="1">
            <a:spLocks noChangeArrowheads="1"/>
          </p:cNvSpPr>
          <p:nvPr/>
        </p:nvSpPr>
        <p:spPr bwMode="auto">
          <a:xfrm>
            <a:off x="7161214" y="3817938"/>
            <a:ext cx="288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1600">
                <a:solidFill>
                  <a:srgbClr val="000000"/>
                </a:solidFill>
              </a:rPr>
              <a:t>x</a:t>
            </a:r>
          </a:p>
        </p:txBody>
      </p:sp>
    </p:spTree>
    <p:extLst>
      <p:ext uri="{BB962C8B-B14F-4D97-AF65-F5344CB8AC3E}">
        <p14:creationId xmlns:p14="http://schemas.microsoft.com/office/powerpoint/2010/main" val="1147160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1786"/>
                                        </p:tgtEl>
                                        <p:attrNameLst>
                                          <p:attrName>style.visibility</p:attrName>
                                        </p:attrNameLst>
                                      </p:cBhvr>
                                      <p:to>
                                        <p:strVal val="visible"/>
                                      </p:to>
                                    </p:set>
                                    <p:animEffect transition="in" filter="blinds(horizontal)">
                                      <p:cBhvr>
                                        <p:cTn id="15" dur="500"/>
                                        <p:tgtEl>
                                          <p:spTgt spid="3178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nodeType="withEffect">
                                  <p:stCondLst>
                                    <p:cond delay="0"/>
                                  </p:stCondLst>
                                  <p:childTnLst>
                                    <p:set>
                                      <p:cBhvr>
                                        <p:cTn id="22" dur="1" fill="hold">
                                          <p:stCondLst>
                                            <p:cond delay="0"/>
                                          </p:stCondLst>
                                        </p:cTn>
                                        <p:tgtEl>
                                          <p:spTgt spid="31748"/>
                                        </p:tgtEl>
                                        <p:attrNameLst>
                                          <p:attrName>style.visibility</p:attrName>
                                        </p:attrNameLst>
                                      </p:cBhvr>
                                      <p:to>
                                        <p:strVal val="visible"/>
                                      </p:to>
                                    </p:set>
                                    <p:animEffect transition="in" filter="blinds(horizontal)">
                                      <p:cBhvr>
                                        <p:cTn id="23" dur="500"/>
                                        <p:tgtEl>
                                          <p:spTgt spid="3174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1784"/>
                                        </p:tgtEl>
                                        <p:attrNameLst>
                                          <p:attrName>style.visibility</p:attrName>
                                        </p:attrNameLst>
                                      </p:cBhvr>
                                      <p:to>
                                        <p:strVal val="visible"/>
                                      </p:to>
                                    </p:set>
                                    <p:animEffect transition="in" filter="blinds(horizontal)">
                                      <p:cBhvr>
                                        <p:cTn id="26" dur="500"/>
                                        <p:tgtEl>
                                          <p:spTgt spid="31784"/>
                                        </p:tgtEl>
                                      </p:cBhvr>
                                    </p:animEffect>
                                  </p:childTnLst>
                                </p:cTn>
                              </p:par>
                              <p:par>
                                <p:cTn id="27" presetID="3" presetClass="entr" presetSubtype="10" fill="hold" nodeType="withEffect">
                                  <p:stCondLst>
                                    <p:cond delay="0"/>
                                  </p:stCondLst>
                                  <p:childTnLst>
                                    <p:set>
                                      <p:cBhvr>
                                        <p:cTn id="28" dur="1" fill="hold">
                                          <p:stCondLst>
                                            <p:cond delay="0"/>
                                          </p:stCondLst>
                                        </p:cTn>
                                        <p:tgtEl>
                                          <p:spTgt spid="31785"/>
                                        </p:tgtEl>
                                        <p:attrNameLst>
                                          <p:attrName>style.visibility</p:attrName>
                                        </p:attrNameLst>
                                      </p:cBhvr>
                                      <p:to>
                                        <p:strVal val="visible"/>
                                      </p:to>
                                    </p:set>
                                    <p:animEffect transition="in" filter="blinds(horizontal)">
                                      <p:cBhvr>
                                        <p:cTn id="29" dur="500"/>
                                        <p:tgtEl>
                                          <p:spTgt spid="31785"/>
                                        </p:tgtEl>
                                      </p:cBhvr>
                                    </p:animEffect>
                                  </p:childTnLst>
                                </p:cTn>
                              </p:par>
                              <p:par>
                                <p:cTn id="30" presetID="3" presetClass="entr" presetSubtype="10" fill="hold" nodeType="withEffect">
                                  <p:stCondLst>
                                    <p:cond delay="0"/>
                                  </p:stCondLst>
                                  <p:childTnLst>
                                    <p:set>
                                      <p:cBhvr>
                                        <p:cTn id="31" dur="1" fill="hold">
                                          <p:stCondLst>
                                            <p:cond delay="0"/>
                                          </p:stCondLst>
                                        </p:cTn>
                                        <p:tgtEl>
                                          <p:spTgt spid="31783"/>
                                        </p:tgtEl>
                                        <p:attrNameLst>
                                          <p:attrName>style.visibility</p:attrName>
                                        </p:attrNameLst>
                                      </p:cBhvr>
                                      <p:to>
                                        <p:strVal val="visible"/>
                                      </p:to>
                                    </p:set>
                                    <p:animEffect transition="in" filter="blinds(horizontal)">
                                      <p:cBhvr>
                                        <p:cTn id="32" dur="500"/>
                                        <p:tgtEl>
                                          <p:spTgt spid="3178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1782"/>
                                        </p:tgtEl>
                                        <p:attrNameLst>
                                          <p:attrName>style.visibility</p:attrName>
                                        </p:attrNameLst>
                                      </p:cBhvr>
                                      <p:to>
                                        <p:strVal val="visible"/>
                                      </p:to>
                                    </p:set>
                                    <p:animEffect transition="in" filter="blinds(horizontal)">
                                      <p:cBhvr>
                                        <p:cTn id="35" dur="500"/>
                                        <p:tgtEl>
                                          <p:spTgt spid="31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31782" grpId="0" autoUpdateAnimBg="0"/>
      <p:bldP spid="31784" grpId="0" autoUpdateAnimBg="0"/>
      <p:bldP spid="31786"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4AFDAE7F-2114-4E39-A19D-D737BC978B4B}" type="slidenum">
              <a:rPr lang="zh-CN" altLang="zh-CN" sz="1400">
                <a:solidFill>
                  <a:srgbClr val="000000"/>
                </a:solidFill>
              </a:rPr>
              <a:pPr algn="r">
                <a:buFont typeface="Arial" panose="020B0604020202020204" pitchFamily="34" charset="0"/>
                <a:buNone/>
              </a:pPr>
              <a:t>86</a:t>
            </a:fld>
            <a:endParaRPr lang="zh-CN" altLang="zh-CN" sz="1400">
              <a:solidFill>
                <a:srgbClr val="000000"/>
              </a:solidFill>
            </a:endParaRPr>
          </a:p>
        </p:txBody>
      </p:sp>
      <p:graphicFrame>
        <p:nvGraphicFramePr>
          <p:cNvPr id="253955" name="Object 3"/>
          <p:cNvGraphicFramePr>
            <a:graphicFrameLocks noChangeAspect="1"/>
          </p:cNvGraphicFramePr>
          <p:nvPr/>
        </p:nvGraphicFramePr>
        <p:xfrm>
          <a:off x="2711451" y="908051"/>
          <a:ext cx="6283325" cy="608013"/>
        </p:xfrm>
        <a:graphic>
          <a:graphicData uri="http://schemas.openxmlformats.org/presentationml/2006/ole">
            <mc:AlternateContent xmlns:mc="http://schemas.openxmlformats.org/markup-compatibility/2006">
              <mc:Choice xmlns:v="urn:schemas-microsoft-com:vml" Requires="v">
                <p:oleObj spid="_x0000_s283965" r:id="rId3" imgW="5733360" imgH="495000" progId="Equation.DSMT4">
                  <p:embed/>
                </p:oleObj>
              </mc:Choice>
              <mc:Fallback>
                <p:oleObj r:id="rId3" imgW="5733360" imgH="495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908051"/>
                        <a:ext cx="628332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4"/>
          <p:cNvGraphicFramePr>
            <a:graphicFrameLocks noChangeAspect="1"/>
          </p:cNvGraphicFramePr>
          <p:nvPr/>
        </p:nvGraphicFramePr>
        <p:xfrm>
          <a:off x="2351089" y="2205038"/>
          <a:ext cx="2662237" cy="582612"/>
        </p:xfrm>
        <a:graphic>
          <a:graphicData uri="http://schemas.openxmlformats.org/presentationml/2006/ole">
            <mc:AlternateContent xmlns:mc="http://schemas.openxmlformats.org/markup-compatibility/2006">
              <mc:Choice xmlns:v="urn:schemas-microsoft-com:vml" Requires="v">
                <p:oleObj spid="_x0000_s283966" r:id="rId5" imgW="2326320" imgH="482400" progId="Equation.DSMT4">
                  <p:embed/>
                </p:oleObj>
              </mc:Choice>
              <mc:Fallback>
                <p:oleObj r:id="rId5" imgW="232632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9" y="2205038"/>
                        <a:ext cx="2662237"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2" name="Object 5"/>
          <p:cNvGraphicFramePr>
            <a:graphicFrameLocks noChangeAspect="1"/>
          </p:cNvGraphicFramePr>
          <p:nvPr/>
        </p:nvGraphicFramePr>
        <p:xfrm>
          <a:off x="2495550" y="2924175"/>
          <a:ext cx="2647950" cy="584200"/>
        </p:xfrm>
        <a:graphic>
          <a:graphicData uri="http://schemas.openxmlformats.org/presentationml/2006/ole">
            <mc:AlternateContent xmlns:mc="http://schemas.openxmlformats.org/markup-compatibility/2006">
              <mc:Choice xmlns:v="urn:schemas-microsoft-com:vml" Requires="v">
                <p:oleObj spid="_x0000_s283967" r:id="rId7" imgW="2313720" imgH="482400" progId="Equation.DSMT4">
                  <p:embed/>
                </p:oleObj>
              </mc:Choice>
              <mc:Fallback>
                <p:oleObj r:id="rId7" imgW="231372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50" y="2924175"/>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3958" name="Text Box 5" descr="羊皮纸"/>
          <p:cNvSpPr txBox="1">
            <a:spLocks noChangeArrowheads="1"/>
          </p:cNvSpPr>
          <p:nvPr/>
        </p:nvSpPr>
        <p:spPr bwMode="auto">
          <a:xfrm>
            <a:off x="1370807" y="268924"/>
            <a:ext cx="10668000" cy="492443"/>
          </a:xfrm>
          <a:prstGeom prst="rect">
            <a:avLst/>
          </a:prstGeom>
          <a:blipFill dpi="0" rotWithShape="1">
            <a:blip r:embed="rId9"/>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zh-CN" sz="1600" dirty="0">
                <a:solidFill>
                  <a:srgbClr val="000000"/>
                </a:solidFill>
              </a:rPr>
              <a:t> </a:t>
            </a:r>
            <a:r>
              <a:rPr lang="en-US" altLang="zh-CN" sz="2000" dirty="0">
                <a:solidFill>
                  <a:srgbClr val="000000"/>
                </a:solidFill>
              </a:rPr>
              <a:t>The </a:t>
            </a:r>
            <a:r>
              <a:rPr lang="zh-CN" altLang="zh-CN" sz="2000" dirty="0">
                <a:solidFill>
                  <a:srgbClr val="000000"/>
                </a:solidFill>
              </a:rPr>
              <a:t> </a:t>
            </a:r>
            <a:r>
              <a:rPr lang="en-US" altLang="zh-CN" sz="2000" dirty="0">
                <a:solidFill>
                  <a:srgbClr val="000000"/>
                </a:solidFill>
              </a:rPr>
              <a:t>change rule in the space for the amplitude of the total electric field in the ideal dielectric </a:t>
            </a:r>
            <a:endParaRPr lang="zh-CN" altLang="zh-CN" sz="2000" dirty="0">
              <a:solidFill>
                <a:srgbClr val="000000"/>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3" name="Text Box 6"/>
          <p:cNvSpPr txBox="1">
            <a:spLocks noChangeArrowheads="1"/>
          </p:cNvSpPr>
          <p:nvPr/>
        </p:nvSpPr>
        <p:spPr bwMode="auto">
          <a:xfrm>
            <a:off x="1631950" y="1557338"/>
            <a:ext cx="8599488"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Wingdings" panose="05000000000000000000" pitchFamily="2" charset="2"/>
              <a:buChar char="l"/>
            </a:pPr>
            <a:r>
              <a:rPr lang="en-US" altLang="zh-CN" b="1" dirty="0">
                <a:solidFill>
                  <a:srgbClr val="0000CC"/>
                </a:solidFill>
              </a:rPr>
              <a:t> </a:t>
            </a:r>
            <a:r>
              <a:rPr lang="en-US" altLang="zh-CN" sz="2000" b="1" dirty="0">
                <a:solidFill>
                  <a:srgbClr val="0000CC"/>
                </a:solidFill>
              </a:rPr>
              <a:t>Light thin medium</a:t>
            </a:r>
            <a:r>
              <a:rPr lang="zh-CN" altLang="zh-CN" sz="2000" b="1" dirty="0">
                <a:solidFill>
                  <a:srgbClr val="0000CC"/>
                </a:solidFill>
                <a:sym typeface="Symbol" panose="05050102010706020507" pitchFamily="18" charset="2"/>
              </a:rPr>
              <a:t>（</a:t>
            </a:r>
            <a:r>
              <a:rPr lang="zh-CN" altLang="zh-CN" sz="2000" b="1" i="1" dirty="0">
                <a:solidFill>
                  <a:srgbClr val="0000CC"/>
                </a:solidFill>
                <a:sym typeface="Symbol" panose="05050102010706020507" pitchFamily="18" charset="2"/>
              </a:rPr>
              <a:t> </a:t>
            </a:r>
            <a:r>
              <a:rPr lang="zh-CN" altLang="zh-CN" sz="2000" b="1" dirty="0">
                <a:solidFill>
                  <a:srgbClr val="0000CC"/>
                </a:solidFill>
                <a:sym typeface="Symbol" panose="05050102010706020507" pitchFamily="18" charset="2"/>
              </a:rPr>
              <a:t>&gt; 0）</a:t>
            </a:r>
          </a:p>
        </p:txBody>
      </p:sp>
      <p:sp>
        <p:nvSpPr>
          <p:cNvPr id="32775" name="Text Box 7"/>
          <p:cNvSpPr txBox="1">
            <a:spLocks noChangeArrowheads="1"/>
          </p:cNvSpPr>
          <p:nvPr/>
        </p:nvSpPr>
        <p:spPr bwMode="auto">
          <a:xfrm>
            <a:off x="5591176" y="2205038"/>
            <a:ext cx="22272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None/>
            </a:pPr>
            <a:r>
              <a:rPr lang="en-US" altLang="zh-CN" i="1">
                <a:solidFill>
                  <a:srgbClr val="000000"/>
                </a:solidFill>
                <a:latin typeface="Times New Roman" panose="02020603050405020304" pitchFamily="18" charset="0"/>
                <a:sym typeface="Symbol" panose="05050102010706020507" pitchFamily="18" charset="2"/>
              </a:rPr>
              <a:t>z </a:t>
            </a:r>
            <a:r>
              <a:rPr lang="en-US" altLang="zh-CN">
                <a:solidFill>
                  <a:srgbClr val="000000"/>
                </a:solidFill>
                <a:latin typeface="Times New Roman" panose="02020603050405020304" pitchFamily="18" charset="0"/>
                <a:sym typeface="Symbol" panose="05050102010706020507" pitchFamily="18" charset="2"/>
              </a:rPr>
              <a:t>=</a:t>
            </a:r>
            <a:r>
              <a:rPr lang="zh-CN" altLang="en-US">
                <a:solidFill>
                  <a:srgbClr val="000000"/>
                </a:solidFill>
                <a:latin typeface="Times New Roman" panose="02020603050405020304" pitchFamily="18" charset="0"/>
                <a:sym typeface="Symbol" panose="05050102010706020507" pitchFamily="18" charset="2"/>
              </a:rPr>
              <a:t>－</a:t>
            </a:r>
            <a:r>
              <a:rPr lang="en-US" altLang="zh-CN" i="1">
                <a:solidFill>
                  <a:srgbClr val="000000"/>
                </a:solidFill>
                <a:latin typeface="Times New Roman" panose="02020603050405020304" pitchFamily="18" charset="0"/>
                <a:sym typeface="Symbol" panose="05050102010706020507" pitchFamily="18" charset="2"/>
              </a:rPr>
              <a:t>n</a:t>
            </a:r>
            <a:r>
              <a:rPr lang="el-GR" altLang="en-US" i="1">
                <a:solidFill>
                  <a:srgbClr val="000000"/>
                </a:solidFill>
                <a:latin typeface="Times New Roman" panose="02020603050405020304" pitchFamily="18" charset="0"/>
                <a:sym typeface="Symbol" panose="05050102010706020507" pitchFamily="18" charset="2"/>
              </a:rPr>
              <a:t>λ</a:t>
            </a:r>
            <a:r>
              <a:rPr lang="en-US" altLang="zh-CN" baseline="-25000">
                <a:solidFill>
                  <a:srgbClr val="000000"/>
                </a:solidFill>
                <a:latin typeface="Times New Roman" panose="02020603050405020304" pitchFamily="18" charset="0"/>
                <a:sym typeface="Symbol" panose="05050102010706020507" pitchFamily="18" charset="2"/>
              </a:rPr>
              <a:t>1</a:t>
            </a:r>
            <a:r>
              <a:rPr lang="en-US" altLang="zh-CN">
                <a:solidFill>
                  <a:srgbClr val="000000"/>
                </a:solidFill>
                <a:latin typeface="Times New Roman" panose="02020603050405020304" pitchFamily="18" charset="0"/>
                <a:sym typeface="Symbol" panose="05050102010706020507" pitchFamily="18" charset="2"/>
              </a:rPr>
              <a:t>/ 2</a:t>
            </a:r>
          </a:p>
        </p:txBody>
      </p:sp>
      <p:graphicFrame>
        <p:nvGraphicFramePr>
          <p:cNvPr id="32776" name="Object 9"/>
          <p:cNvGraphicFramePr>
            <a:graphicFrameLocks noChangeAspect="1"/>
          </p:cNvGraphicFramePr>
          <p:nvPr/>
        </p:nvGraphicFramePr>
        <p:xfrm>
          <a:off x="7967664" y="2997201"/>
          <a:ext cx="1747837" cy="404813"/>
        </p:xfrm>
        <a:graphic>
          <a:graphicData uri="http://schemas.openxmlformats.org/presentationml/2006/ole">
            <mc:AlternateContent xmlns:mc="http://schemas.openxmlformats.org/markup-compatibility/2006">
              <mc:Choice xmlns:v="urn:schemas-microsoft-com:vml" Requires="v">
                <p:oleObj spid="_x0000_s283968" r:id="rId10" imgW="1512720" imgH="304560" progId="Equation.DSMT4">
                  <p:embed/>
                </p:oleObj>
              </mc:Choice>
              <mc:Fallback>
                <p:oleObj r:id="rId10" imgW="1512720" imgH="3045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7664" y="2997201"/>
                        <a:ext cx="17478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7" name="Text Box 9"/>
          <p:cNvSpPr txBox="1">
            <a:spLocks noChangeArrowheads="1"/>
          </p:cNvSpPr>
          <p:nvPr/>
        </p:nvSpPr>
        <p:spPr bwMode="auto">
          <a:xfrm>
            <a:off x="5591176" y="2924176"/>
            <a:ext cx="28098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None/>
            </a:pPr>
            <a:r>
              <a:rPr lang="en-US" altLang="zh-CN" i="1">
                <a:solidFill>
                  <a:srgbClr val="000000"/>
                </a:solidFill>
                <a:latin typeface="Times New Roman" panose="02020603050405020304" pitchFamily="18" charset="0"/>
                <a:sym typeface="Symbol" panose="05050102010706020507" pitchFamily="18" charset="2"/>
              </a:rPr>
              <a:t>z </a:t>
            </a:r>
            <a:r>
              <a:rPr lang="en-US" altLang="zh-CN">
                <a:solidFill>
                  <a:srgbClr val="000000"/>
                </a:solidFill>
                <a:latin typeface="Times New Roman" panose="02020603050405020304" pitchFamily="18" charset="0"/>
                <a:sym typeface="Symbol" panose="05050102010706020507" pitchFamily="18" charset="2"/>
              </a:rPr>
              <a:t>=</a:t>
            </a:r>
            <a:r>
              <a:rPr lang="zh-CN" altLang="en-US">
                <a:solidFill>
                  <a:srgbClr val="000000"/>
                </a:solidFill>
                <a:latin typeface="Times New Roman" panose="02020603050405020304" pitchFamily="18" charset="0"/>
                <a:sym typeface="Symbol" panose="05050102010706020507" pitchFamily="18" charset="2"/>
              </a:rPr>
              <a:t>－</a:t>
            </a:r>
            <a:r>
              <a:rPr lang="en-US" altLang="zh-CN">
                <a:solidFill>
                  <a:srgbClr val="000000"/>
                </a:solidFill>
                <a:latin typeface="Times New Roman" panose="02020603050405020304" pitchFamily="18" charset="0"/>
                <a:sym typeface="Symbol" panose="05050102010706020507" pitchFamily="18" charset="2"/>
              </a:rPr>
              <a:t>(</a:t>
            </a:r>
            <a:r>
              <a:rPr lang="en-US" altLang="zh-CN" i="1">
                <a:solidFill>
                  <a:srgbClr val="000000"/>
                </a:solidFill>
                <a:latin typeface="Times New Roman" panose="02020603050405020304" pitchFamily="18" charset="0"/>
                <a:sym typeface="Symbol" panose="05050102010706020507" pitchFamily="18" charset="2"/>
              </a:rPr>
              <a:t>n</a:t>
            </a:r>
            <a:r>
              <a:rPr lang="en-US" altLang="zh-CN">
                <a:solidFill>
                  <a:srgbClr val="000000"/>
                </a:solidFill>
                <a:latin typeface="Times New Roman" panose="02020603050405020304" pitchFamily="18" charset="0"/>
                <a:sym typeface="Symbol" panose="05050102010706020507" pitchFamily="18" charset="2"/>
              </a:rPr>
              <a:t>/2+1/4)</a:t>
            </a:r>
            <a:r>
              <a:rPr lang="el-GR" altLang="en-US" i="1">
                <a:solidFill>
                  <a:srgbClr val="000000"/>
                </a:solidFill>
                <a:latin typeface="Times New Roman" panose="02020603050405020304" pitchFamily="18" charset="0"/>
                <a:sym typeface="Symbol" panose="05050102010706020507" pitchFamily="18" charset="2"/>
              </a:rPr>
              <a:t>λ</a:t>
            </a:r>
            <a:r>
              <a:rPr lang="en-US" altLang="zh-CN" baseline="-25000">
                <a:solidFill>
                  <a:srgbClr val="000000"/>
                </a:solidFill>
                <a:latin typeface="Times New Roman" panose="02020603050405020304" pitchFamily="18" charset="0"/>
                <a:sym typeface="Symbol" panose="05050102010706020507" pitchFamily="18" charset="2"/>
              </a:rPr>
              <a:t>1</a:t>
            </a:r>
            <a:endParaRPr lang="en-US" altLang="zh-CN">
              <a:solidFill>
                <a:srgbClr val="000000"/>
              </a:solidFill>
              <a:latin typeface="Times New Roman" panose="02020603050405020304" pitchFamily="18" charset="0"/>
              <a:sym typeface="Symbol" panose="05050102010706020507" pitchFamily="18" charset="2"/>
            </a:endParaRPr>
          </a:p>
        </p:txBody>
      </p:sp>
      <p:graphicFrame>
        <p:nvGraphicFramePr>
          <p:cNvPr id="32778" name="Object 11"/>
          <p:cNvGraphicFramePr>
            <a:graphicFrameLocks noChangeAspect="1"/>
          </p:cNvGraphicFramePr>
          <p:nvPr/>
        </p:nvGraphicFramePr>
        <p:xfrm>
          <a:off x="7896225" y="2276476"/>
          <a:ext cx="1747838" cy="404813"/>
        </p:xfrm>
        <a:graphic>
          <a:graphicData uri="http://schemas.openxmlformats.org/presentationml/2006/ole">
            <mc:AlternateContent xmlns:mc="http://schemas.openxmlformats.org/markup-compatibility/2006">
              <mc:Choice xmlns:v="urn:schemas-microsoft-com:vml" Requires="v">
                <p:oleObj spid="_x0000_s283969" r:id="rId12" imgW="1512720" imgH="304560" progId="Equation.DSMT4">
                  <p:embed/>
                </p:oleObj>
              </mc:Choice>
              <mc:Fallback>
                <p:oleObj r:id="rId12" imgW="1512720" imgH="3045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96225" y="2276476"/>
                        <a:ext cx="17478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1"/>
          <p:cNvGrpSpPr>
            <a:grpSpLocks/>
          </p:cNvGrpSpPr>
          <p:nvPr/>
        </p:nvGrpSpPr>
        <p:grpSpPr bwMode="auto">
          <a:xfrm>
            <a:off x="1631951" y="3865563"/>
            <a:ext cx="8716963" cy="2595562"/>
            <a:chOff x="0" y="0"/>
            <a:chExt cx="5491" cy="1635"/>
          </a:xfrm>
        </p:grpSpPr>
        <p:grpSp>
          <p:nvGrpSpPr>
            <p:cNvPr id="253965" name="Group 12"/>
            <p:cNvGrpSpPr>
              <a:grpSpLocks/>
            </p:cNvGrpSpPr>
            <p:nvPr/>
          </p:nvGrpSpPr>
          <p:grpSpPr bwMode="auto">
            <a:xfrm>
              <a:off x="0" y="0"/>
              <a:ext cx="5491" cy="1635"/>
              <a:chOff x="0" y="0"/>
              <a:chExt cx="5491" cy="1725"/>
            </a:xfrm>
          </p:grpSpPr>
          <p:grpSp>
            <p:nvGrpSpPr>
              <p:cNvPr id="253966" name="Group 13"/>
              <p:cNvGrpSpPr>
                <a:grpSpLocks/>
              </p:cNvGrpSpPr>
              <p:nvPr/>
            </p:nvGrpSpPr>
            <p:grpSpPr bwMode="auto">
              <a:xfrm>
                <a:off x="0" y="0"/>
                <a:ext cx="3737" cy="1725"/>
                <a:chOff x="0" y="0"/>
                <a:chExt cx="3737" cy="1725"/>
              </a:xfrm>
            </p:grpSpPr>
            <p:pic>
              <p:nvPicPr>
                <p:cNvPr id="253967" name="Picture 14" descr="3"/>
                <p:cNvPicPr preferRelativeResize="0">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737" cy="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8" name="Line 15"/>
                <p:cNvSpPr>
                  <a:spLocks noChangeShapeType="1"/>
                </p:cNvSpPr>
                <p:nvPr/>
              </p:nvSpPr>
              <p:spPr bwMode="auto">
                <a:xfrm>
                  <a:off x="2738" y="39"/>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69" name="Line 16"/>
                <p:cNvSpPr>
                  <a:spLocks noChangeShapeType="1"/>
                </p:cNvSpPr>
                <p:nvPr/>
              </p:nvSpPr>
              <p:spPr bwMode="auto">
                <a:xfrm>
                  <a:off x="2251" y="39"/>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0" name="Line 17"/>
                <p:cNvSpPr>
                  <a:spLocks noChangeShapeType="1"/>
                </p:cNvSpPr>
                <p:nvPr/>
              </p:nvSpPr>
              <p:spPr bwMode="auto">
                <a:xfrm>
                  <a:off x="1255" y="10"/>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1" name="Line 18"/>
                <p:cNvSpPr>
                  <a:spLocks noChangeShapeType="1"/>
                </p:cNvSpPr>
                <p:nvPr/>
              </p:nvSpPr>
              <p:spPr bwMode="auto">
                <a:xfrm>
                  <a:off x="1515" y="10"/>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2" name="Line 19"/>
                <p:cNvSpPr>
                  <a:spLocks noChangeShapeType="1"/>
                </p:cNvSpPr>
                <p:nvPr/>
              </p:nvSpPr>
              <p:spPr bwMode="auto">
                <a:xfrm>
                  <a:off x="1991" y="19"/>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3" name="Line 20"/>
                <p:cNvSpPr>
                  <a:spLocks noChangeShapeType="1"/>
                </p:cNvSpPr>
                <p:nvPr/>
              </p:nvSpPr>
              <p:spPr bwMode="auto">
                <a:xfrm>
                  <a:off x="1742" y="10"/>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4" name="Line 21"/>
                <p:cNvSpPr>
                  <a:spLocks noChangeShapeType="1"/>
                </p:cNvSpPr>
                <p:nvPr/>
              </p:nvSpPr>
              <p:spPr bwMode="auto">
                <a:xfrm>
                  <a:off x="2489" y="39"/>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5" name="Line 22"/>
                <p:cNvSpPr>
                  <a:spLocks noChangeShapeType="1"/>
                </p:cNvSpPr>
                <p:nvPr/>
              </p:nvSpPr>
              <p:spPr bwMode="auto">
                <a:xfrm>
                  <a:off x="509" y="29"/>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6" name="Line 23"/>
                <p:cNvSpPr>
                  <a:spLocks noChangeShapeType="1"/>
                </p:cNvSpPr>
                <p:nvPr/>
              </p:nvSpPr>
              <p:spPr bwMode="auto">
                <a:xfrm>
                  <a:off x="758" y="10"/>
                  <a:ext cx="0" cy="1629"/>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7" name="Line 24"/>
                <p:cNvSpPr>
                  <a:spLocks noChangeShapeType="1"/>
                </p:cNvSpPr>
                <p:nvPr/>
              </p:nvSpPr>
              <p:spPr bwMode="auto">
                <a:xfrm>
                  <a:off x="996" y="10"/>
                  <a:ext cx="0" cy="1629"/>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8" name="Line 25"/>
                <p:cNvSpPr>
                  <a:spLocks noChangeShapeType="1"/>
                </p:cNvSpPr>
                <p:nvPr/>
              </p:nvSpPr>
              <p:spPr bwMode="auto">
                <a:xfrm>
                  <a:off x="0" y="0"/>
                  <a:ext cx="0" cy="163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979" name="Line 26"/>
                <p:cNvSpPr>
                  <a:spLocks noChangeShapeType="1"/>
                </p:cNvSpPr>
                <p:nvPr/>
              </p:nvSpPr>
              <p:spPr bwMode="auto">
                <a:xfrm>
                  <a:off x="260" y="29"/>
                  <a:ext cx="0" cy="1630"/>
                </a:xfrm>
                <a:prstGeom prst="line">
                  <a:avLst/>
                </a:prstGeom>
                <a:noFill/>
                <a:ln w="9525">
                  <a:solidFill>
                    <a:srgbClr val="33CC3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3980" name="Object 28"/>
                <p:cNvGraphicFramePr>
                  <a:graphicFrameLocks noChangeAspect="1"/>
                </p:cNvGraphicFramePr>
                <p:nvPr/>
              </p:nvGraphicFramePr>
              <p:xfrm>
                <a:off x="2322" y="1474"/>
                <a:ext cx="405" cy="221"/>
              </p:xfrm>
              <a:graphic>
                <a:graphicData uri="http://schemas.openxmlformats.org/presentationml/2006/ole">
                  <mc:AlternateContent xmlns:mc="http://schemas.openxmlformats.org/markup-compatibility/2006">
                    <mc:Choice xmlns:v="urn:schemas-microsoft-com:vml" Requires="v">
                      <p:oleObj spid="_x0000_s283970" r:id="rId15" imgW="355600" imgH="215900" progId="Equation.3">
                        <p:embed/>
                      </p:oleObj>
                    </mc:Choice>
                    <mc:Fallback>
                      <p:oleObj r:id="rId15" imgW="355600" imgH="215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2" y="1474"/>
                              <a:ext cx="40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1" name="Object 29"/>
                <p:cNvGraphicFramePr>
                  <a:graphicFrameLocks noChangeAspect="1"/>
                </p:cNvGraphicFramePr>
                <p:nvPr/>
              </p:nvGraphicFramePr>
              <p:xfrm>
                <a:off x="1905" y="1474"/>
                <a:ext cx="202" cy="221"/>
              </p:xfrm>
              <a:graphic>
                <a:graphicData uri="http://schemas.openxmlformats.org/presentationml/2006/ole">
                  <mc:AlternateContent xmlns:mc="http://schemas.openxmlformats.org/markup-compatibility/2006">
                    <mc:Choice xmlns:v="urn:schemas-microsoft-com:vml" Requires="v">
                      <p:oleObj spid="_x0000_s283971" r:id="rId17" imgW="177800" imgH="215900" progId="Equation.3">
                        <p:embed/>
                      </p:oleObj>
                    </mc:Choice>
                    <mc:Fallback>
                      <p:oleObj r:id="rId17" imgW="177800" imgH="215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05" y="1474"/>
                              <a:ext cx="2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2" name="Object 30"/>
                <p:cNvGraphicFramePr>
                  <a:graphicFrameLocks noChangeAspect="1"/>
                </p:cNvGraphicFramePr>
                <p:nvPr/>
              </p:nvGraphicFramePr>
              <p:xfrm>
                <a:off x="1270" y="1474"/>
                <a:ext cx="492" cy="221"/>
              </p:xfrm>
              <a:graphic>
                <a:graphicData uri="http://schemas.openxmlformats.org/presentationml/2006/ole">
                  <mc:AlternateContent xmlns:mc="http://schemas.openxmlformats.org/markup-compatibility/2006">
                    <mc:Choice xmlns:v="urn:schemas-microsoft-com:vml" Requires="v">
                      <p:oleObj spid="_x0000_s283972" r:id="rId19" imgW="431613" imgH="215806" progId="Equation.3">
                        <p:embed/>
                      </p:oleObj>
                    </mc:Choice>
                    <mc:Fallback>
                      <p:oleObj r:id="rId19" imgW="431613"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70" y="1474"/>
                              <a:ext cx="4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3" name="Object 31"/>
                <p:cNvGraphicFramePr>
                  <a:graphicFrameLocks noChangeAspect="1"/>
                </p:cNvGraphicFramePr>
                <p:nvPr/>
              </p:nvGraphicFramePr>
              <p:xfrm>
                <a:off x="866" y="1474"/>
                <a:ext cx="289" cy="221"/>
              </p:xfrm>
              <a:graphic>
                <a:graphicData uri="http://schemas.openxmlformats.org/presentationml/2006/ole">
                  <mc:AlternateContent xmlns:mc="http://schemas.openxmlformats.org/markup-compatibility/2006">
                    <mc:Choice xmlns:v="urn:schemas-microsoft-com:vml" Requires="v">
                      <p:oleObj spid="_x0000_s283973" r:id="rId21" imgW="254000" imgH="215900" progId="Equation.3">
                        <p:embed/>
                      </p:oleObj>
                    </mc:Choice>
                    <mc:Fallback>
                      <p:oleObj r:id="rId21" imgW="254000" imgH="215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6" y="1474"/>
                              <a:ext cx="28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4" name="Object 32"/>
                <p:cNvGraphicFramePr>
                  <a:graphicFrameLocks noChangeAspect="1"/>
                </p:cNvGraphicFramePr>
                <p:nvPr/>
              </p:nvGraphicFramePr>
              <p:xfrm>
                <a:off x="243" y="1474"/>
                <a:ext cx="493" cy="221"/>
              </p:xfrm>
              <a:graphic>
                <a:graphicData uri="http://schemas.openxmlformats.org/presentationml/2006/ole">
                  <mc:AlternateContent xmlns:mc="http://schemas.openxmlformats.org/markup-compatibility/2006">
                    <mc:Choice xmlns:v="urn:schemas-microsoft-com:vml" Requires="v">
                      <p:oleObj spid="_x0000_s283974" r:id="rId23" imgW="431613" imgH="215806" progId="Equation.3">
                        <p:embed/>
                      </p:oleObj>
                    </mc:Choice>
                    <mc:Fallback>
                      <p:oleObj r:id="rId23" imgW="431613" imgH="215806"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3" y="1474"/>
                              <a:ext cx="49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5" name="Object 33"/>
                <p:cNvGraphicFramePr>
                  <a:graphicFrameLocks/>
                </p:cNvGraphicFramePr>
                <p:nvPr/>
              </p:nvGraphicFramePr>
              <p:xfrm>
                <a:off x="2540" y="0"/>
                <a:ext cx="397" cy="265"/>
              </p:xfrm>
              <a:graphic>
                <a:graphicData uri="http://schemas.openxmlformats.org/presentationml/2006/ole">
                  <mc:AlternateContent xmlns:mc="http://schemas.openxmlformats.org/markup-compatibility/2006">
                    <mc:Choice xmlns:v="urn:schemas-microsoft-com:vml" Requires="v">
                      <p:oleObj spid="_x0000_s283975" r:id="rId25" imgW="317500" imgH="215900" progId="Equation.3">
                        <p:embed/>
                      </p:oleObj>
                    </mc:Choice>
                    <mc:Fallback>
                      <p:oleObj r:id="rId25" imgW="317500" imgH="21590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40" y="0"/>
                              <a:ext cx="39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6" name="Object 34"/>
                <p:cNvGraphicFramePr>
                  <a:graphicFrameLocks/>
                </p:cNvGraphicFramePr>
                <p:nvPr/>
              </p:nvGraphicFramePr>
              <p:xfrm>
                <a:off x="2027" y="0"/>
                <a:ext cx="444" cy="261"/>
              </p:xfrm>
              <a:graphic>
                <a:graphicData uri="http://schemas.openxmlformats.org/presentationml/2006/ole">
                  <mc:AlternateContent xmlns:mc="http://schemas.openxmlformats.org/markup-compatibility/2006">
                    <mc:Choice xmlns:v="urn:schemas-microsoft-com:vml" Requires="v">
                      <p:oleObj spid="_x0000_s283976" r:id="rId27" imgW="393529" imgH="215806" progId="Equation.3">
                        <p:embed/>
                      </p:oleObj>
                    </mc:Choice>
                    <mc:Fallback>
                      <p:oleObj r:id="rId27" imgW="393529" imgH="215806"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27" y="0"/>
                              <a:ext cx="44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7" name="Object 35"/>
                <p:cNvGraphicFramePr>
                  <a:graphicFrameLocks/>
                </p:cNvGraphicFramePr>
                <p:nvPr/>
              </p:nvGraphicFramePr>
              <p:xfrm>
                <a:off x="1536" y="0"/>
                <a:ext cx="414" cy="261"/>
              </p:xfrm>
              <a:graphic>
                <a:graphicData uri="http://schemas.openxmlformats.org/presentationml/2006/ole">
                  <mc:AlternateContent xmlns:mc="http://schemas.openxmlformats.org/markup-compatibility/2006">
                    <mc:Choice xmlns:v="urn:schemas-microsoft-com:vml" Requires="v">
                      <p:oleObj spid="_x0000_s283977" r:id="rId29" imgW="393529" imgH="215806" progId="Equation.3">
                        <p:embed/>
                      </p:oleObj>
                    </mc:Choice>
                    <mc:Fallback>
                      <p:oleObj r:id="rId29" imgW="393529" imgH="215806"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36" y="0"/>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8" name="Object 36"/>
                <p:cNvGraphicFramePr>
                  <a:graphicFrameLocks/>
                </p:cNvGraphicFramePr>
                <p:nvPr/>
              </p:nvGraphicFramePr>
              <p:xfrm>
                <a:off x="525" y="0"/>
                <a:ext cx="449" cy="265"/>
              </p:xfrm>
              <a:graphic>
                <a:graphicData uri="http://schemas.openxmlformats.org/presentationml/2006/ole">
                  <mc:AlternateContent xmlns:mc="http://schemas.openxmlformats.org/markup-compatibility/2006">
                    <mc:Choice xmlns:v="urn:schemas-microsoft-com:vml" Requires="v">
                      <p:oleObj spid="_x0000_s283978" r:id="rId31" imgW="393529" imgH="215806" progId="Equation.3">
                        <p:embed/>
                      </p:oleObj>
                    </mc:Choice>
                    <mc:Fallback>
                      <p:oleObj r:id="rId31" imgW="393529" imgH="215806" progId="Equation.3">
                        <p:embed/>
                        <p:pic>
                          <p:nvPicPr>
                            <p:cNvPr id="0" name=""/>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5" y="0"/>
                              <a:ext cx="44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3989" name="Object 37"/>
                <p:cNvGraphicFramePr>
                  <a:graphicFrameLocks/>
                </p:cNvGraphicFramePr>
                <p:nvPr/>
              </p:nvGraphicFramePr>
              <p:xfrm>
                <a:off x="1043" y="0"/>
                <a:ext cx="414" cy="261"/>
              </p:xfrm>
              <a:graphic>
                <a:graphicData uri="http://schemas.openxmlformats.org/presentationml/2006/ole">
                  <mc:AlternateContent xmlns:mc="http://schemas.openxmlformats.org/markup-compatibility/2006">
                    <mc:Choice xmlns:v="urn:schemas-microsoft-com:vml" Requires="v">
                      <p:oleObj spid="_x0000_s283979" r:id="rId33" imgW="393529" imgH="215806" progId="Equation.3">
                        <p:embed/>
                      </p:oleObj>
                    </mc:Choice>
                    <mc:Fallback>
                      <p:oleObj r:id="rId33" imgW="393529" imgH="215806" progId="Equation.3">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43" y="0"/>
                              <a:ext cx="41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3990" name="Rectangle 37"/>
              <p:cNvSpPr>
                <a:spLocks noChangeArrowheads="1"/>
              </p:cNvSpPr>
              <p:nvPr/>
            </p:nvSpPr>
            <p:spPr bwMode="auto">
              <a:xfrm>
                <a:off x="3719" y="0"/>
                <a:ext cx="1772" cy="17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53991" name="Rectangle 40"/>
            <p:cNvSpPr>
              <a:spLocks noChangeArrowheads="1"/>
            </p:cNvSpPr>
            <p:nvPr/>
          </p:nvSpPr>
          <p:spPr bwMode="auto">
            <a:xfrm>
              <a:off x="3584" y="653"/>
              <a:ext cx="136" cy="2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53992" name="Text Box 41"/>
            <p:cNvSpPr txBox="1">
              <a:spLocks noChangeArrowheads="1"/>
            </p:cNvSpPr>
            <p:nvPr/>
          </p:nvSpPr>
          <p:spPr bwMode="auto">
            <a:xfrm>
              <a:off x="3447" y="683"/>
              <a:ext cx="272" cy="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Font typeface="Arial" panose="020B0604020202020204" pitchFamily="34" charset="0"/>
                <a:buNone/>
              </a:pPr>
              <a:r>
                <a:rPr lang="zh-CN" altLang="zh-CN" i="1">
                  <a:solidFill>
                    <a:srgbClr val="000000"/>
                  </a:solidFill>
                  <a:latin typeface="Times New Roman" panose="02020603050405020304" pitchFamily="18" charset="0"/>
                  <a:ea typeface="黑体" panose="02010609060101010101" pitchFamily="49" charset="-122"/>
                </a:rPr>
                <a:t>z</a:t>
              </a:r>
              <a:endParaRPr lang="zh-CN" altLang="zh-CN" i="1">
                <a:solidFill>
                  <a:srgbClr val="000000"/>
                </a:solidFill>
                <a:latin typeface="Times New Roman" panose="02020603050405020304" pitchFamily="18" charset="0"/>
              </a:endParaRPr>
            </a:p>
          </p:txBody>
        </p:sp>
      </p:grpSp>
      <p:sp>
        <p:nvSpPr>
          <p:cNvPr id="32810" name="Text Box 42"/>
          <p:cNvSpPr txBox="1">
            <a:spLocks noChangeArrowheads="1"/>
          </p:cNvSpPr>
          <p:nvPr/>
        </p:nvSpPr>
        <p:spPr bwMode="auto">
          <a:xfrm>
            <a:off x="7232651" y="3775075"/>
            <a:ext cx="288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1600">
                <a:solidFill>
                  <a:srgbClr val="000000"/>
                </a:solidFill>
              </a:rPr>
              <a:t>x</a:t>
            </a:r>
          </a:p>
        </p:txBody>
      </p:sp>
      <p:sp>
        <p:nvSpPr>
          <p:cNvPr id="253994" name="Text Box 35"/>
          <p:cNvSpPr txBox="1">
            <a:spLocks noChangeArrowheads="1"/>
          </p:cNvSpPr>
          <p:nvPr/>
        </p:nvSpPr>
        <p:spPr bwMode="auto">
          <a:xfrm>
            <a:off x="6529388" y="4135438"/>
            <a:ext cx="33766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2000">
                <a:solidFill>
                  <a:srgbClr val="000000"/>
                </a:solidFill>
                <a:latin typeface="Times New Roman" panose="02020603050405020304" pitchFamily="18" charset="0"/>
                <a:ea typeface="黑体" panose="02010609060101010101" pitchFamily="49" charset="-122"/>
              </a:rPr>
              <a:t>——</a:t>
            </a:r>
            <a:r>
              <a:rPr lang="en-US" altLang="zh-CN" sz="2000">
                <a:solidFill>
                  <a:srgbClr val="000000"/>
                </a:solidFill>
                <a:latin typeface="Times New Roman" panose="02020603050405020304" pitchFamily="18" charset="0"/>
                <a:ea typeface="黑体" panose="02010609060101010101" pitchFamily="49" charset="-122"/>
              </a:rPr>
              <a:t>the amplitude of the total electric field </a:t>
            </a:r>
            <a:r>
              <a:rPr lang="zh-CN" altLang="zh-CN" sz="2000">
                <a:solidFill>
                  <a:srgbClr val="000000"/>
                </a:solidFill>
                <a:latin typeface="黑体" panose="02010609060101010101" pitchFamily="49" charset="-122"/>
                <a:ea typeface="黑体" panose="02010609060101010101" pitchFamily="49" charset="-122"/>
              </a:rPr>
              <a:t> </a:t>
            </a:r>
            <a:endParaRPr lang="zh-CN" altLang="zh-CN" sz="2000">
              <a:solidFill>
                <a:srgbClr val="000000"/>
              </a:solidFill>
              <a:latin typeface="楷体_GB2312" pitchFamily="49" charset="-122"/>
            </a:endParaRPr>
          </a:p>
        </p:txBody>
      </p:sp>
      <p:sp>
        <p:nvSpPr>
          <p:cNvPr id="253995" name="Text Box 36"/>
          <p:cNvSpPr txBox="1">
            <a:spLocks noChangeArrowheads="1"/>
          </p:cNvSpPr>
          <p:nvPr/>
        </p:nvSpPr>
        <p:spPr bwMode="auto">
          <a:xfrm>
            <a:off x="6534151" y="5387975"/>
            <a:ext cx="33750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zh-CN" sz="2000">
                <a:solidFill>
                  <a:srgbClr val="000000"/>
                </a:solidFill>
                <a:latin typeface="Times New Roman" panose="02020603050405020304" pitchFamily="18" charset="0"/>
                <a:ea typeface="黑体" panose="02010609060101010101" pitchFamily="49" charset="-122"/>
              </a:rPr>
              <a:t>——</a:t>
            </a:r>
            <a:r>
              <a:rPr lang="zh-CN" altLang="zh-CN" sz="2000">
                <a:solidFill>
                  <a:srgbClr val="000000"/>
                </a:solidFill>
                <a:latin typeface="黑体" panose="02010609060101010101" pitchFamily="49" charset="-122"/>
                <a:ea typeface="黑体" panose="02010609060101010101" pitchFamily="49" charset="-122"/>
              </a:rPr>
              <a:t> </a:t>
            </a:r>
            <a:r>
              <a:rPr lang="en-US" altLang="zh-CN" sz="2000">
                <a:solidFill>
                  <a:srgbClr val="000000"/>
                </a:solidFill>
                <a:latin typeface="Times New Roman" panose="02020603050405020304" pitchFamily="18" charset="0"/>
              </a:rPr>
              <a:t>the electric field of total field</a:t>
            </a:r>
            <a:endParaRPr lang="zh-CN" altLang="zh-CN" sz="20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6818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2810"/>
                                        </p:tgtEl>
                                        <p:attrNameLst>
                                          <p:attrName>style.visibility</p:attrName>
                                        </p:attrNameLst>
                                      </p:cBhvr>
                                      <p:to>
                                        <p:strVal val="visible"/>
                                      </p:to>
                                    </p:set>
                                    <p:animEffect transition="in" filter="blinds(horizontal)">
                                      <p:cBhvr>
                                        <p:cTn id="15" dur="500"/>
                                        <p:tgtEl>
                                          <p:spTgt spid="328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nodeType="withEffect">
                                  <p:stCondLst>
                                    <p:cond delay="0"/>
                                  </p:stCondLst>
                                  <p:childTnLst>
                                    <p:set>
                                      <p:cBhvr>
                                        <p:cTn id="22" dur="1" fill="hold">
                                          <p:stCondLst>
                                            <p:cond delay="0"/>
                                          </p:stCondLst>
                                        </p:cTn>
                                        <p:tgtEl>
                                          <p:spTgt spid="32772"/>
                                        </p:tgtEl>
                                        <p:attrNameLst>
                                          <p:attrName>style.visibility</p:attrName>
                                        </p:attrNameLst>
                                      </p:cBhvr>
                                      <p:to>
                                        <p:strVal val="visible"/>
                                      </p:to>
                                    </p:set>
                                    <p:animEffect transition="in" filter="blinds(horizontal)">
                                      <p:cBhvr>
                                        <p:cTn id="23" dur="500"/>
                                        <p:tgtEl>
                                          <p:spTgt spid="3277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775"/>
                                        </p:tgtEl>
                                        <p:attrNameLst>
                                          <p:attrName>style.visibility</p:attrName>
                                        </p:attrNameLst>
                                      </p:cBhvr>
                                      <p:to>
                                        <p:strVal val="visible"/>
                                      </p:to>
                                    </p:set>
                                    <p:animEffect transition="in" filter="blinds(horizontal)">
                                      <p:cBhvr>
                                        <p:cTn id="26" dur="500"/>
                                        <p:tgtEl>
                                          <p:spTgt spid="32775"/>
                                        </p:tgtEl>
                                      </p:cBhvr>
                                    </p:animEffect>
                                  </p:childTnLst>
                                </p:cTn>
                              </p:par>
                              <p:par>
                                <p:cTn id="27" presetID="3" presetClass="entr" presetSubtype="10" fill="hold" nodeType="withEffect">
                                  <p:stCondLst>
                                    <p:cond delay="0"/>
                                  </p:stCondLst>
                                  <p:childTnLst>
                                    <p:set>
                                      <p:cBhvr>
                                        <p:cTn id="28" dur="1" fill="hold">
                                          <p:stCondLst>
                                            <p:cond delay="0"/>
                                          </p:stCondLst>
                                        </p:cTn>
                                        <p:tgtEl>
                                          <p:spTgt spid="32776"/>
                                        </p:tgtEl>
                                        <p:attrNameLst>
                                          <p:attrName>style.visibility</p:attrName>
                                        </p:attrNameLst>
                                      </p:cBhvr>
                                      <p:to>
                                        <p:strVal val="visible"/>
                                      </p:to>
                                    </p:set>
                                    <p:animEffect transition="in" filter="blinds(horizontal)">
                                      <p:cBhvr>
                                        <p:cTn id="29" dur="500"/>
                                        <p:tgtEl>
                                          <p:spTgt spid="3277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2777"/>
                                        </p:tgtEl>
                                        <p:attrNameLst>
                                          <p:attrName>style.visibility</p:attrName>
                                        </p:attrNameLst>
                                      </p:cBhvr>
                                      <p:to>
                                        <p:strVal val="visible"/>
                                      </p:to>
                                    </p:set>
                                    <p:animEffect transition="in" filter="blinds(horizontal)">
                                      <p:cBhvr>
                                        <p:cTn id="32" dur="500"/>
                                        <p:tgtEl>
                                          <p:spTgt spid="32777"/>
                                        </p:tgtEl>
                                      </p:cBhvr>
                                    </p:animEffect>
                                  </p:childTnLst>
                                </p:cTn>
                              </p:par>
                              <p:par>
                                <p:cTn id="33" presetID="3" presetClass="entr" presetSubtype="10" fill="hold" nodeType="withEffect">
                                  <p:stCondLst>
                                    <p:cond delay="0"/>
                                  </p:stCondLst>
                                  <p:childTnLst>
                                    <p:set>
                                      <p:cBhvr>
                                        <p:cTn id="34" dur="1" fill="hold">
                                          <p:stCondLst>
                                            <p:cond delay="0"/>
                                          </p:stCondLst>
                                        </p:cTn>
                                        <p:tgtEl>
                                          <p:spTgt spid="32778"/>
                                        </p:tgtEl>
                                        <p:attrNameLst>
                                          <p:attrName>style.visibility</p:attrName>
                                        </p:attrNameLst>
                                      </p:cBhvr>
                                      <p:to>
                                        <p:strVal val="visible"/>
                                      </p:to>
                                    </p:set>
                                    <p:animEffect transition="in" filter="blinds(horizontal)">
                                      <p:cBhvr>
                                        <p:cTn id="35" dur="500"/>
                                        <p:tgtEl>
                                          <p:spTgt spid="32778"/>
                                        </p:tgtEl>
                                      </p:cBhvr>
                                    </p:animEffect>
                                  </p:childTnLst>
                                </p:cTn>
                              </p:par>
                              <p:par>
                                <p:cTn id="36" presetID="3" presetClass="entr" presetSubtype="10" fill="hold" grpId="1" nodeType="withEffect">
                                  <p:stCondLst>
                                    <p:cond delay="0"/>
                                  </p:stCondLst>
                                  <p:childTnLst>
                                    <p:set>
                                      <p:cBhvr>
                                        <p:cTn id="37" dur="1" fill="hold">
                                          <p:stCondLst>
                                            <p:cond delay="0"/>
                                          </p:stCondLst>
                                        </p:cTn>
                                        <p:tgtEl>
                                          <p:spTgt spid="32810"/>
                                        </p:tgtEl>
                                        <p:attrNameLst>
                                          <p:attrName>style.visibility</p:attrName>
                                        </p:attrNameLst>
                                      </p:cBhvr>
                                      <p:to>
                                        <p:strVal val="visible"/>
                                      </p:to>
                                    </p:set>
                                    <p:animEffect transition="in" filter="blinds(horizontal)">
                                      <p:cBhvr>
                                        <p:cTn id="38" dur="500"/>
                                        <p:tgtEl>
                                          <p:spTgt spid="32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32775" grpId="0" autoUpdateAnimBg="0"/>
      <p:bldP spid="32777" grpId="0" autoUpdateAnimBg="0"/>
      <p:bldP spid="32810" grpId="0" autoUpdateAnimBg="0"/>
      <p:bldP spid="32810" grpId="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6E586AA4-75F0-4A1A-BD38-2D8866F893CC}" type="slidenum">
              <a:rPr lang="zh-CN" altLang="zh-CN" sz="1400"/>
              <a:pPr algn="r">
                <a:buFont typeface="Arial" panose="020B0604020202020204" pitchFamily="34" charset="0"/>
                <a:buNone/>
              </a:pPr>
              <a:t>87</a:t>
            </a:fld>
            <a:endParaRPr lang="zh-CN" altLang="zh-CN" sz="1400"/>
          </a:p>
        </p:txBody>
      </p:sp>
      <p:sp>
        <p:nvSpPr>
          <p:cNvPr id="2" name="Text Box 2" descr="羊皮纸"/>
          <p:cNvSpPr txBox="1">
            <a:spLocks noChangeArrowheads="1"/>
          </p:cNvSpPr>
          <p:nvPr/>
        </p:nvSpPr>
        <p:spPr bwMode="auto">
          <a:xfrm>
            <a:off x="1524000" y="425450"/>
            <a:ext cx="10377488" cy="6344044"/>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zh-CN" b="1" dirty="0">
                <a:solidFill>
                  <a:srgbClr val="000000"/>
                </a:solidFill>
              </a:rPr>
              <a:t> </a:t>
            </a:r>
            <a:r>
              <a:rPr lang="en-US" altLang="zh-CN" sz="2800" b="1" dirty="0">
                <a:solidFill>
                  <a:srgbClr val="000000"/>
                </a:solidFill>
                <a:ea typeface="黑体" panose="02010609060101010101" pitchFamily="49" charset="-122"/>
              </a:rPr>
              <a:t>Question and Thinking</a:t>
            </a:r>
            <a:r>
              <a:rPr lang="zh-CN" altLang="zh-CN" sz="2800" b="1" dirty="0">
                <a:solidFill>
                  <a:srgbClr val="000000"/>
                </a:solidFill>
                <a:ea typeface="黑体" panose="02010609060101010101" pitchFamily="49" charset="-122"/>
              </a:rPr>
              <a:t>：</a:t>
            </a:r>
          </a:p>
          <a:p>
            <a:pPr algn="ctr">
              <a:lnSpc>
                <a:spcPct val="130000"/>
              </a:lnSpc>
              <a:buFont typeface="Arial" panose="020B0604020202020204" pitchFamily="34" charset="0"/>
              <a:buNone/>
            </a:pPr>
            <a:endParaRPr lang="zh-CN" altLang="zh-CN" b="1" dirty="0">
              <a:solidFill>
                <a:srgbClr val="000000"/>
              </a:solidFill>
            </a:endParaRPr>
          </a:p>
          <a:p>
            <a:pPr lvl="1">
              <a:lnSpc>
                <a:spcPct val="130000"/>
              </a:lnSpc>
            </a:pPr>
            <a:r>
              <a:rPr lang="zh-CN" altLang="zh-CN" b="1" dirty="0">
                <a:solidFill>
                  <a:srgbClr val="0000CC"/>
                </a:solidFill>
              </a:rPr>
              <a:t>1</a:t>
            </a:r>
            <a:r>
              <a:rPr lang="zh-CN" altLang="zh-CN" sz="2000" b="1" dirty="0">
                <a:solidFill>
                  <a:srgbClr val="0000CC"/>
                </a:solidFill>
              </a:rPr>
              <a:t>）</a:t>
            </a:r>
            <a:r>
              <a:rPr lang="zh-CN" altLang="en-US" sz="2000" b="1" dirty="0">
                <a:solidFill>
                  <a:srgbClr val="0000CC"/>
                </a:solidFill>
              </a:rPr>
              <a:t> </a:t>
            </a:r>
            <a:r>
              <a:rPr lang="en-US" altLang="zh-CN" sz="2000" b="1" dirty="0">
                <a:solidFill>
                  <a:srgbClr val="0000CC"/>
                </a:solidFill>
              </a:rPr>
              <a:t>Whether the amplitude of travelling wave in the ideal dielectric will by change with different space position?</a:t>
            </a:r>
          </a:p>
          <a:p>
            <a:pPr lvl="1">
              <a:lnSpc>
                <a:spcPct val="130000"/>
              </a:lnSpc>
            </a:pPr>
            <a:endParaRPr lang="zh-CN" altLang="zh-CN" sz="1050" b="1" dirty="0">
              <a:solidFill>
                <a:srgbClr val="0000CC"/>
              </a:solidFill>
            </a:endParaRPr>
          </a:p>
          <a:p>
            <a:pPr lvl="1">
              <a:lnSpc>
                <a:spcPct val="130000"/>
              </a:lnSpc>
              <a:buFont typeface="Arial" panose="020B0604020202020204" pitchFamily="34" charset="0"/>
              <a:buNone/>
            </a:pPr>
            <a:r>
              <a:rPr lang="zh-CN" altLang="zh-CN" sz="2000" b="1" dirty="0">
                <a:solidFill>
                  <a:srgbClr val="0000CC"/>
                </a:solidFill>
              </a:rPr>
              <a:t>2）</a:t>
            </a:r>
            <a:r>
              <a:rPr lang="en-US" altLang="zh-CN" sz="2000" b="1" dirty="0">
                <a:solidFill>
                  <a:srgbClr val="0000CC"/>
                </a:solidFill>
              </a:rPr>
              <a:t>What is the standing wave?</a:t>
            </a:r>
            <a:endParaRPr lang="zh-CN" altLang="zh-CN" sz="2000" b="1" dirty="0">
              <a:solidFill>
                <a:srgbClr val="0000CC"/>
              </a:solidFill>
            </a:endParaRPr>
          </a:p>
          <a:p>
            <a:pPr lvl="1">
              <a:lnSpc>
                <a:spcPct val="130000"/>
              </a:lnSpc>
              <a:buFont typeface="Arial" panose="020B0604020202020204" pitchFamily="34" charset="0"/>
              <a:buNone/>
            </a:pPr>
            <a:endParaRPr lang="zh-CN" altLang="zh-CN" sz="1050" b="1" dirty="0">
              <a:solidFill>
                <a:srgbClr val="0000CC"/>
              </a:solidFill>
            </a:endParaRPr>
          </a:p>
          <a:p>
            <a:pPr lvl="1">
              <a:lnSpc>
                <a:spcPct val="130000"/>
              </a:lnSpc>
              <a:buFont typeface="Arial" panose="020B0604020202020204" pitchFamily="34" charset="0"/>
              <a:buNone/>
            </a:pPr>
            <a:r>
              <a:rPr lang="zh-CN" altLang="zh-CN" sz="2000" b="1" dirty="0">
                <a:solidFill>
                  <a:srgbClr val="0000CC"/>
                </a:solidFill>
              </a:rPr>
              <a:t>3）</a:t>
            </a:r>
            <a:r>
              <a:rPr lang="en-US" altLang="zh-CN" sz="2000" b="1" dirty="0">
                <a:solidFill>
                  <a:srgbClr val="0000CC"/>
                </a:solidFill>
              </a:rPr>
              <a:t>Reflected wave is travelling wave or standing wave?</a:t>
            </a:r>
            <a:endParaRPr lang="zh-CN" altLang="zh-CN" sz="2000" b="1" dirty="0">
              <a:solidFill>
                <a:srgbClr val="0000CC"/>
              </a:solidFill>
            </a:endParaRPr>
          </a:p>
          <a:p>
            <a:pPr lvl="1">
              <a:lnSpc>
                <a:spcPct val="130000"/>
              </a:lnSpc>
              <a:buFont typeface="Arial" panose="020B0604020202020204" pitchFamily="34" charset="0"/>
              <a:buNone/>
            </a:pPr>
            <a:endParaRPr lang="zh-CN" altLang="zh-CN" sz="1050" b="1" dirty="0">
              <a:solidFill>
                <a:srgbClr val="0000CC"/>
              </a:solidFill>
            </a:endParaRPr>
          </a:p>
          <a:p>
            <a:pPr lvl="1">
              <a:lnSpc>
                <a:spcPct val="130000"/>
              </a:lnSpc>
              <a:buFont typeface="Arial" panose="020B0604020202020204" pitchFamily="34" charset="0"/>
              <a:buNone/>
            </a:pPr>
            <a:r>
              <a:rPr lang="zh-CN" altLang="zh-CN" sz="2000" b="1" dirty="0">
                <a:solidFill>
                  <a:srgbClr val="0000CC"/>
                </a:solidFill>
              </a:rPr>
              <a:t>4）</a:t>
            </a:r>
            <a:r>
              <a:rPr lang="en-US" altLang="zh-CN" sz="2000" b="1" dirty="0">
                <a:solidFill>
                  <a:srgbClr val="0000CC"/>
                </a:solidFill>
              </a:rPr>
              <a:t>what wave is the total field wave</a:t>
            </a:r>
            <a:r>
              <a:rPr lang="zh-CN" altLang="zh-CN" sz="2000" b="1" dirty="0">
                <a:solidFill>
                  <a:srgbClr val="0000CC"/>
                </a:solidFill>
              </a:rPr>
              <a:t>？</a:t>
            </a:r>
          </a:p>
          <a:p>
            <a:pPr lvl="1">
              <a:lnSpc>
                <a:spcPct val="130000"/>
              </a:lnSpc>
              <a:buFont typeface="Arial" panose="020B0604020202020204" pitchFamily="34" charset="0"/>
              <a:buNone/>
            </a:pPr>
            <a:endParaRPr lang="zh-CN" altLang="zh-CN" sz="1050" b="1" dirty="0">
              <a:solidFill>
                <a:srgbClr val="0000CC"/>
              </a:solidFill>
            </a:endParaRPr>
          </a:p>
          <a:p>
            <a:pPr lvl="1">
              <a:lnSpc>
                <a:spcPct val="130000"/>
              </a:lnSpc>
            </a:pPr>
            <a:r>
              <a:rPr lang="zh-CN" altLang="zh-CN" sz="2000" b="1" dirty="0">
                <a:solidFill>
                  <a:srgbClr val="0000CC"/>
                </a:solidFill>
              </a:rPr>
              <a:t>5）</a:t>
            </a:r>
            <a:r>
              <a:rPr lang="en-US" altLang="zh-CN" sz="2000" b="1" dirty="0">
                <a:solidFill>
                  <a:srgbClr val="0000CC"/>
                </a:solidFill>
              </a:rPr>
              <a:t>Why the amplitude of total field will by changed with different space position?</a:t>
            </a:r>
            <a:endParaRPr lang="zh-CN" altLang="zh-CN" sz="2000" b="1" dirty="0">
              <a:solidFill>
                <a:srgbClr val="0000CC"/>
              </a:solidFill>
            </a:endParaRPr>
          </a:p>
          <a:p>
            <a:pPr lvl="1">
              <a:lnSpc>
                <a:spcPct val="130000"/>
              </a:lnSpc>
              <a:buFont typeface="Arial" panose="020B0604020202020204" pitchFamily="34" charset="0"/>
              <a:buNone/>
            </a:pPr>
            <a:endParaRPr lang="zh-CN" altLang="zh-CN" sz="1050" b="1" dirty="0">
              <a:solidFill>
                <a:srgbClr val="0000CC"/>
              </a:solidFill>
            </a:endParaRPr>
          </a:p>
          <a:p>
            <a:pPr lvl="1">
              <a:lnSpc>
                <a:spcPct val="130000"/>
              </a:lnSpc>
            </a:pPr>
            <a:r>
              <a:rPr lang="zh-CN" altLang="zh-CN" sz="2000" b="1" dirty="0">
                <a:solidFill>
                  <a:srgbClr val="0000CC"/>
                </a:solidFill>
              </a:rPr>
              <a:t>6）</a:t>
            </a:r>
            <a:r>
              <a:rPr lang="en-US" altLang="zh-CN" sz="2000" b="1" dirty="0">
                <a:solidFill>
                  <a:srgbClr val="0000CC"/>
                </a:solidFill>
              </a:rPr>
              <a:t>What is the reason for standing wave</a:t>
            </a:r>
            <a:r>
              <a:rPr lang="zh-CN" altLang="zh-CN" sz="2000" b="1" dirty="0">
                <a:solidFill>
                  <a:srgbClr val="0000CC"/>
                </a:solidFill>
              </a:rPr>
              <a:t>？</a:t>
            </a:r>
            <a:endParaRPr lang="zh-CN" altLang="zh-CN" sz="1000" b="1" dirty="0">
              <a:solidFill>
                <a:srgbClr val="0000CC"/>
              </a:solidFill>
            </a:endParaRPr>
          </a:p>
          <a:p>
            <a:pPr lvl="1">
              <a:lnSpc>
                <a:spcPct val="130000"/>
              </a:lnSpc>
              <a:buFont typeface="Arial" panose="020B0604020202020204" pitchFamily="34" charset="0"/>
              <a:buNone/>
            </a:pPr>
            <a:r>
              <a:rPr lang="zh-CN" altLang="zh-CN" sz="1000" dirty="0"/>
              <a:t>                              </a:t>
            </a:r>
          </a:p>
          <a:p>
            <a:pPr lvl="1">
              <a:lnSpc>
                <a:spcPct val="130000"/>
              </a:lnSpc>
              <a:buFont typeface="Arial" panose="020B0604020202020204" pitchFamily="34" charset="0"/>
              <a:buNone/>
            </a:pPr>
            <a:r>
              <a:rPr lang="zh-CN" altLang="zh-CN" b="1" dirty="0">
                <a:solidFill>
                  <a:srgbClr val="000000"/>
                </a:solidFill>
              </a:rPr>
              <a:t>                   </a:t>
            </a:r>
            <a:r>
              <a:rPr lang="en-US" altLang="zh-CN" sz="3200" b="1" dirty="0">
                <a:solidFill>
                  <a:srgbClr val="000000"/>
                </a:solidFill>
                <a:ea typeface="幼圆" panose="02010509060101010101" pitchFamily="49" charset="-122"/>
              </a:rPr>
              <a:t>reflection</a:t>
            </a:r>
            <a:r>
              <a:rPr lang="zh-CN" altLang="zh-CN" sz="3200" b="1" dirty="0">
                <a:solidFill>
                  <a:srgbClr val="000000"/>
                </a:solidFill>
                <a:ea typeface="幼圆" panose="02010509060101010101" pitchFamily="49" charset="-122"/>
              </a:rPr>
              <a:t>    </a:t>
            </a:r>
            <a:r>
              <a:rPr lang="en-US" altLang="zh-CN" sz="3200" b="1" dirty="0">
                <a:solidFill>
                  <a:srgbClr val="000000"/>
                </a:solidFill>
                <a:ea typeface="幼圆" panose="02010509060101010101" pitchFamily="49" charset="-122"/>
              </a:rPr>
              <a:t>          standing wave</a:t>
            </a:r>
            <a:endParaRPr lang="zh-CN" altLang="zh-CN" sz="3200" b="1" dirty="0">
              <a:solidFill>
                <a:srgbClr val="000000"/>
              </a:solidFill>
              <a:ea typeface="幼圆" panose="02010509060101010101" pitchFamily="49" charset="-122"/>
            </a:endParaRPr>
          </a:p>
          <a:p>
            <a:pPr lvl="1">
              <a:lnSpc>
                <a:spcPct val="130000"/>
              </a:lnSpc>
              <a:buFont typeface="Arial" panose="020B0604020202020204" pitchFamily="34" charset="0"/>
              <a:buNone/>
            </a:pPr>
            <a:endParaRPr lang="zh-CN" altLang="zh-CN" sz="3200" b="1" dirty="0">
              <a:solidFill>
                <a:srgbClr val="000000"/>
              </a:solidFill>
              <a:ea typeface="幼圆" panose="02010509060101010101" pitchFamily="49" charset="-122"/>
            </a:endParaRPr>
          </a:p>
        </p:txBody>
      </p:sp>
      <p:sp>
        <p:nvSpPr>
          <p:cNvPr id="33795" name="AutoShape 3"/>
          <p:cNvSpPr>
            <a:spLocks noChangeArrowheads="1"/>
          </p:cNvSpPr>
          <p:nvPr/>
        </p:nvSpPr>
        <p:spPr bwMode="auto">
          <a:xfrm>
            <a:off x="5591175" y="5661026"/>
            <a:ext cx="647700" cy="333375"/>
          </a:xfrm>
          <a:prstGeom prst="leftRightArrow">
            <a:avLst>
              <a:gd name="adj1" fmla="val 50000"/>
              <a:gd name="adj2" fmla="val 38857"/>
            </a:avLst>
          </a:prstGeom>
          <a:solidFill>
            <a:schemeClr val="accent2"/>
          </a:solidFill>
          <a:ln w="9525">
            <a:solidFill>
              <a:schemeClr val="accent2"/>
            </a:solidFill>
            <a:miter lim="800000"/>
            <a:headEnd/>
            <a:tailEnd/>
          </a:ln>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Font typeface="Arial" panose="020B0604020202020204" pitchFamily="34" charset="0"/>
              <a:buNone/>
            </a:pPr>
            <a:endParaRPr lang="zh-CN" altLang="zh-CN">
              <a:solidFill>
                <a:schemeClr val="accent2"/>
              </a:solidFill>
            </a:endParaRPr>
          </a:p>
        </p:txBody>
      </p:sp>
    </p:spTree>
    <p:extLst>
      <p:ext uri="{BB962C8B-B14F-4D97-AF65-F5344CB8AC3E}">
        <p14:creationId xmlns:p14="http://schemas.microsoft.com/office/powerpoint/2010/main" val="2091117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blinds(horizontal)">
                                      <p:cBhvr>
                                        <p:cTn id="17" dur="500"/>
                                        <p:tgtEl>
                                          <p:spTgt spid="2">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blinds(horizontal)">
                                      <p:cBhvr>
                                        <p:cTn id="22" dur="500"/>
                                        <p:tgtEl>
                                          <p:spTgt spid="2">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blinds(horizontal)">
                                      <p:cBhvr>
                                        <p:cTn id="27" dur="500"/>
                                        <p:tgtEl>
                                          <p:spTgt spid="2">
                                            <p:txEl>
                                              <p:pRg st="10" end="1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animEffect transition="in" filter="blinds(horizontal)">
                                      <p:cBhvr>
                                        <p:cTn id="32" dur="500"/>
                                        <p:tgtEl>
                                          <p:spTgt spid="2">
                                            <p:txEl>
                                              <p:pRg st="12" end="1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animEffect transition="in" filter="blinds(horizontal)">
                                      <p:cBhvr>
                                        <p:cTn id="37" dur="500"/>
                                        <p:tgtEl>
                                          <p:spTgt spid="2">
                                            <p:txEl>
                                              <p:pRg st="14" end="14"/>
                                            </p:txEl>
                                          </p:spTgt>
                                        </p:tgtEl>
                                      </p:cBhvr>
                                    </p:animEffect>
                                  </p:childTnLst>
                                </p:cTn>
                              </p:par>
                            </p:childTnLst>
                          </p:cTn>
                        </p:par>
                        <p:par>
                          <p:cTn id="38" fill="hold" nodeType="afterGroup">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33795"/>
                                        </p:tgtEl>
                                        <p:attrNameLst>
                                          <p:attrName>style.visibility</p:attrName>
                                        </p:attrNameLst>
                                      </p:cBhvr>
                                      <p:to>
                                        <p:strVal val="visible"/>
                                      </p:to>
                                    </p:set>
                                    <p:animEffect transition="in" filter="blinds(horizontal)">
                                      <p:cBhvr>
                                        <p:cTn id="41"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BEE9A518-D7D0-4E12-AE60-826C92AC25BB}" type="slidenum">
              <a:rPr lang="zh-CN" altLang="zh-CN" sz="1400">
                <a:solidFill>
                  <a:srgbClr val="000000"/>
                </a:solidFill>
              </a:rPr>
              <a:pPr algn="r">
                <a:buFont typeface="Arial" panose="020B0604020202020204" pitchFamily="34" charset="0"/>
                <a:buNone/>
              </a:pPr>
              <a:t>88</a:t>
            </a:fld>
            <a:endParaRPr lang="zh-CN" altLang="zh-CN" sz="1400">
              <a:solidFill>
                <a:srgbClr val="000000"/>
              </a:solidFill>
            </a:endParaRPr>
          </a:p>
        </p:txBody>
      </p:sp>
      <p:graphicFrame>
        <p:nvGraphicFramePr>
          <p:cNvPr id="2" name="Object 3"/>
          <p:cNvGraphicFramePr>
            <a:graphicFrameLocks noChangeAspect="1"/>
          </p:cNvGraphicFramePr>
          <p:nvPr/>
        </p:nvGraphicFramePr>
        <p:xfrm>
          <a:off x="6599239" y="2138363"/>
          <a:ext cx="1343025" cy="785812"/>
        </p:xfrm>
        <a:graphic>
          <a:graphicData uri="http://schemas.openxmlformats.org/presentationml/2006/ole">
            <mc:AlternateContent xmlns:mc="http://schemas.openxmlformats.org/markup-compatibility/2006">
              <mc:Choice xmlns:v="urn:schemas-microsoft-com:vml" Requires="v">
                <p:oleObj spid="_x0000_s284737" r:id="rId3" imgW="1156680" imgH="647280" progId="Equation.DSMT4">
                  <p:embed/>
                </p:oleObj>
              </mc:Choice>
              <mc:Fallback>
                <p:oleObj r:id="rId3" imgW="1156680" imgH="647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9" y="2138363"/>
                        <a:ext cx="134302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19" name="Text Box 3"/>
          <p:cNvSpPr txBox="1">
            <a:spLocks noChangeArrowheads="1"/>
          </p:cNvSpPr>
          <p:nvPr/>
        </p:nvSpPr>
        <p:spPr bwMode="auto">
          <a:xfrm>
            <a:off x="2279650" y="1196975"/>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r>
              <a:rPr lang="zh-CN" altLang="zh-CN" sz="2400" dirty="0">
                <a:solidFill>
                  <a:srgbClr val="000000"/>
                </a:solidFill>
                <a:latin typeface="Times New Roman" panose="02020603050405020304" pitchFamily="18" charset="0"/>
              </a:rPr>
              <a:t> </a:t>
            </a:r>
            <a:r>
              <a:rPr lang="en-US" altLang="zh-CN" sz="2400" b="1" dirty="0">
                <a:solidFill>
                  <a:srgbClr val="800000"/>
                </a:solidFill>
                <a:latin typeface="Times New Roman" panose="02020603050405020304" pitchFamily="18" charset="0"/>
              </a:rPr>
              <a:t>standing-wave ratio </a:t>
            </a:r>
            <a:r>
              <a:rPr lang="zh-CN" altLang="zh-CN" sz="2400" b="1" dirty="0">
                <a:solidFill>
                  <a:srgbClr val="800000"/>
                </a:solidFill>
                <a:latin typeface="Times New Roman" panose="02020603050405020304" pitchFamily="18" charset="0"/>
              </a:rPr>
              <a:t>(</a:t>
            </a:r>
            <a:r>
              <a:rPr lang="en-US" altLang="zh-CN" sz="2400" b="1" dirty="0">
                <a:solidFill>
                  <a:srgbClr val="800000"/>
                </a:solidFill>
                <a:latin typeface="Times New Roman" panose="02020603050405020304" pitchFamily="18" charset="0"/>
              </a:rPr>
              <a:t>SWR</a:t>
            </a:r>
            <a:r>
              <a:rPr lang="zh-CN" altLang="zh-CN" sz="2400" b="1" dirty="0">
                <a:solidFill>
                  <a:srgbClr val="800000"/>
                </a:solidFill>
                <a:latin typeface="Times New Roman" panose="02020603050405020304" pitchFamily="18" charset="0"/>
              </a:rPr>
              <a:t>) </a:t>
            </a:r>
            <a:r>
              <a:rPr lang="zh-CN" altLang="zh-CN" sz="2400" b="1" i="1" dirty="0">
                <a:solidFill>
                  <a:srgbClr val="800000"/>
                </a:solidFill>
                <a:latin typeface="Times New Roman" panose="02020603050405020304" pitchFamily="18" charset="0"/>
              </a:rPr>
              <a:t>S</a:t>
            </a:r>
            <a:endParaRPr lang="zh-CN" altLang="zh-CN" sz="2400" b="1" dirty="0">
              <a:solidFill>
                <a:srgbClr val="800000"/>
              </a:solidFill>
              <a:latin typeface="Times New Roman" panose="02020603050405020304" pitchFamily="18" charset="0"/>
            </a:endParaRPr>
          </a:p>
        </p:txBody>
      </p:sp>
      <p:graphicFrame>
        <p:nvGraphicFramePr>
          <p:cNvPr id="34820" name="Object 5"/>
          <p:cNvGraphicFramePr>
            <a:graphicFrameLocks noChangeAspect="1"/>
          </p:cNvGraphicFramePr>
          <p:nvPr/>
        </p:nvGraphicFramePr>
        <p:xfrm>
          <a:off x="2855914" y="1916113"/>
          <a:ext cx="2359025" cy="1166812"/>
        </p:xfrm>
        <a:graphic>
          <a:graphicData uri="http://schemas.openxmlformats.org/presentationml/2006/ole">
            <mc:AlternateContent xmlns:mc="http://schemas.openxmlformats.org/markup-compatibility/2006">
              <mc:Choice xmlns:v="urn:schemas-microsoft-com:vml" Requires="v">
                <p:oleObj spid="_x0000_s284738" r:id="rId5" imgW="2059560" imgH="990000" progId="Equation.DSMT4">
                  <p:embed/>
                </p:oleObj>
              </mc:Choice>
              <mc:Fallback>
                <p:oleObj r:id="rId5" imgW="2059560" imgH="990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914" y="1916113"/>
                        <a:ext cx="23590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1" name="AutoShape 5"/>
          <p:cNvSpPr>
            <a:spLocks noChangeArrowheads="1"/>
          </p:cNvSpPr>
          <p:nvPr/>
        </p:nvSpPr>
        <p:spPr bwMode="auto">
          <a:xfrm>
            <a:off x="5519738" y="2427288"/>
            <a:ext cx="863600" cy="215900"/>
          </a:xfrm>
          <a:prstGeom prst="leftRightArrow">
            <a:avLst>
              <a:gd name="adj1" fmla="val 50000"/>
              <a:gd name="adj2" fmla="val 80000"/>
            </a:avLst>
          </a:prstGeom>
          <a:solidFill>
            <a:srgbClr val="FFCC99"/>
          </a:solidFill>
          <a:ln w="25400">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34822" name="Text Box 6"/>
          <p:cNvSpPr txBox="1">
            <a:spLocks noChangeArrowheads="1"/>
          </p:cNvSpPr>
          <p:nvPr/>
        </p:nvSpPr>
        <p:spPr bwMode="auto">
          <a:xfrm>
            <a:off x="1631951" y="3213101"/>
            <a:ext cx="2773363" cy="45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Arial" panose="020B0604020202020204" pitchFamily="34" charset="0"/>
              <a:buBlip>
                <a:blip r:embed="rId7"/>
              </a:buBlip>
            </a:pPr>
            <a:r>
              <a:rPr lang="zh-CN" altLang="zh-CN" sz="2000" dirty="0">
                <a:solidFill>
                  <a:srgbClr val="000000"/>
                </a:solidFill>
              </a:rPr>
              <a:t>  </a:t>
            </a:r>
            <a:r>
              <a:rPr lang="en-US" altLang="zh-CN" sz="2000" dirty="0">
                <a:solidFill>
                  <a:srgbClr val="000000"/>
                </a:solidFill>
              </a:rPr>
              <a:t>Discuss</a:t>
            </a:r>
            <a:endParaRPr lang="zh-CN" altLang="zh-CN" sz="2000" dirty="0">
              <a:solidFill>
                <a:srgbClr val="000000"/>
              </a:solidFill>
            </a:endParaRPr>
          </a:p>
        </p:txBody>
      </p:sp>
      <p:sp>
        <p:nvSpPr>
          <p:cNvPr id="34823" name="Text Box 7"/>
          <p:cNvSpPr txBox="1">
            <a:spLocks noChangeArrowheads="1"/>
          </p:cNvSpPr>
          <p:nvPr/>
        </p:nvSpPr>
        <p:spPr bwMode="auto">
          <a:xfrm>
            <a:off x="1992314" y="3789363"/>
            <a:ext cx="8453437"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 typeface="Arial" panose="020B0604020202020204" pitchFamily="34" charset="0"/>
              <a:buBlip>
                <a:blip r:embed="rId8"/>
              </a:buBlip>
            </a:pPr>
            <a:r>
              <a:rPr lang="en-US" altLang="zh-CN" sz="2000" i="1"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when </a:t>
            </a:r>
            <a:r>
              <a:rPr lang="ru-RU" altLang="en-US" sz="2000" b="1" i="1" dirty="0">
                <a:solidFill>
                  <a:srgbClr val="000000"/>
                </a:solidFill>
                <a:latin typeface="Times New Roman" panose="02020603050405020304" pitchFamily="18" charset="0"/>
              </a:rPr>
              <a:t>Г</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0 ,  </a:t>
            </a:r>
            <a:r>
              <a:rPr lang="en-US" altLang="zh-CN" sz="2000" b="1" i="1" dirty="0">
                <a:solidFill>
                  <a:srgbClr val="000000"/>
                </a:solidFill>
                <a:latin typeface="Times New Roman" panose="02020603050405020304" pitchFamily="18" charset="0"/>
              </a:rPr>
              <a:t>S </a:t>
            </a:r>
            <a:r>
              <a:rPr lang="zh-CN" altLang="en-US" sz="2000" b="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1, travelling wave.</a:t>
            </a:r>
          </a:p>
        </p:txBody>
      </p:sp>
      <p:sp>
        <p:nvSpPr>
          <p:cNvPr id="34824" name="Text Box 8"/>
          <p:cNvSpPr txBox="1">
            <a:spLocks noChangeArrowheads="1"/>
          </p:cNvSpPr>
          <p:nvPr/>
        </p:nvSpPr>
        <p:spPr bwMode="auto">
          <a:xfrm>
            <a:off x="1992313" y="4518026"/>
            <a:ext cx="83820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8"/>
              </a:buBlip>
            </a:pPr>
            <a:r>
              <a:rPr lang="en-US" altLang="zh-CN" sz="2000" b="1" dirty="0">
                <a:solidFill>
                  <a:srgbClr val="800000"/>
                </a:solidFill>
                <a:latin typeface="Times New Roman" panose="02020603050405020304" pitchFamily="18" charset="0"/>
              </a:rPr>
              <a:t>   when </a:t>
            </a:r>
            <a:r>
              <a:rPr lang="ru-RU" altLang="en-US" sz="2000" b="1" i="1" dirty="0">
                <a:solidFill>
                  <a:srgbClr val="800000"/>
                </a:solidFill>
                <a:latin typeface="Times New Roman" panose="02020603050405020304" pitchFamily="18" charset="0"/>
              </a:rPr>
              <a:t>Г</a:t>
            </a:r>
            <a:r>
              <a:rPr lang="zh-CN" altLang="en-US" sz="2000" b="1" dirty="0">
                <a:solidFill>
                  <a:srgbClr val="800000"/>
                </a:solidFill>
                <a:latin typeface="Times New Roman" panose="02020603050405020304" pitchFamily="18" charset="0"/>
              </a:rPr>
              <a:t>＝</a:t>
            </a:r>
            <a:r>
              <a:rPr lang="en-US" altLang="zh-CN" sz="2000" b="1" dirty="0">
                <a:solidFill>
                  <a:srgbClr val="800000"/>
                </a:solidFill>
                <a:latin typeface="Times New Roman" panose="02020603050405020304" pitchFamily="18" charset="0"/>
              </a:rPr>
              <a:t>±1 ,  </a:t>
            </a:r>
            <a:r>
              <a:rPr lang="en-US" altLang="zh-CN" sz="2000" b="1" i="1" dirty="0">
                <a:solidFill>
                  <a:srgbClr val="800000"/>
                </a:solidFill>
                <a:latin typeface="Times New Roman" panose="02020603050405020304" pitchFamily="18" charset="0"/>
              </a:rPr>
              <a:t>S </a:t>
            </a:r>
            <a:r>
              <a:rPr lang="en-US" altLang="zh-CN" sz="2000" b="1" dirty="0">
                <a:solidFill>
                  <a:srgbClr val="800000"/>
                </a:solidFill>
                <a:latin typeface="Times New Roman" panose="02020603050405020304" pitchFamily="18" charset="0"/>
              </a:rPr>
              <a:t>= </a:t>
            </a:r>
            <a:r>
              <a:rPr lang="en-US" altLang="zh-CN" sz="2000" b="1" dirty="0">
                <a:solidFill>
                  <a:srgbClr val="800000"/>
                </a:solidFill>
                <a:latin typeface="Times New Roman" panose="02020603050405020304" pitchFamily="18" charset="0"/>
                <a:sym typeface="Symbol" panose="05050102010706020507" pitchFamily="18" charset="2"/>
              </a:rPr>
              <a:t> , Pure standing-wave</a:t>
            </a:r>
            <a:r>
              <a:rPr lang="en-US" altLang="zh-CN" sz="2000" b="1" dirty="0">
                <a:solidFill>
                  <a:srgbClr val="800000"/>
                </a:solidFill>
                <a:latin typeface="Times New Roman" panose="02020603050405020304" pitchFamily="18" charset="0"/>
              </a:rPr>
              <a:t>.</a:t>
            </a:r>
          </a:p>
        </p:txBody>
      </p:sp>
      <p:grpSp>
        <p:nvGrpSpPr>
          <p:cNvPr id="3" name="Group 9"/>
          <p:cNvGrpSpPr>
            <a:grpSpLocks/>
          </p:cNvGrpSpPr>
          <p:nvPr/>
        </p:nvGrpSpPr>
        <p:grpSpPr bwMode="auto">
          <a:xfrm>
            <a:off x="1992314" y="5195889"/>
            <a:ext cx="8455025" cy="1252537"/>
            <a:chOff x="0" y="0"/>
            <a:chExt cx="5326" cy="789"/>
          </a:xfrm>
        </p:grpSpPr>
        <p:sp>
          <p:nvSpPr>
            <p:cNvPr id="256011" name="Text Box 10"/>
            <p:cNvSpPr txBox="1">
              <a:spLocks noChangeArrowheads="1"/>
            </p:cNvSpPr>
            <p:nvPr/>
          </p:nvSpPr>
          <p:spPr bwMode="auto">
            <a:xfrm>
              <a:off x="0" y="0"/>
              <a:ext cx="5326"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buFontTx/>
                <a:buBlip>
                  <a:blip r:embed="rId8"/>
                </a:buBlip>
              </a:pPr>
              <a:r>
                <a:rPr lang="zh-CN" altLang="zh-CN"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when        </a:t>
              </a:r>
              <a:r>
                <a:rPr lang="zh-CN" altLang="zh-CN" sz="2000"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 </a:t>
              </a:r>
              <a:r>
                <a:rPr lang="zh-CN" altLang="zh-CN" sz="2000" b="1" dirty="0">
                  <a:solidFill>
                    <a:srgbClr val="0000CC"/>
                  </a:solidFill>
                  <a:latin typeface="Times New Roman" panose="02020603050405020304" pitchFamily="18" charset="0"/>
                </a:rPr>
                <a:t>1&lt; S &lt;</a:t>
              </a:r>
              <a:r>
                <a:rPr lang="zh-CN" altLang="zh-CN" sz="2000" b="1" dirty="0">
                  <a:solidFill>
                    <a:srgbClr val="0000CC"/>
                  </a:solidFill>
                  <a:latin typeface="Times New Roman" panose="02020603050405020304" pitchFamily="18" charset="0"/>
                  <a:sym typeface="Symbol" panose="05050102010706020507" pitchFamily="18" charset="2"/>
                </a:rPr>
                <a:t> ，</a:t>
              </a:r>
              <a:r>
                <a:rPr lang="en-US" altLang="zh-CN" sz="2000" b="1" dirty="0">
                  <a:solidFill>
                    <a:srgbClr val="0000CC"/>
                  </a:solidFill>
                  <a:latin typeface="Times New Roman" panose="02020603050405020304" pitchFamily="18" charset="0"/>
                  <a:sym typeface="Symbol" panose="05050102010706020507" pitchFamily="18" charset="2"/>
                </a:rPr>
                <a:t>Mixed wave.  With the value of </a:t>
              </a:r>
              <a:r>
                <a:rPr lang="zh-CN" altLang="zh-CN" sz="2000" b="1" dirty="0">
                  <a:solidFill>
                    <a:srgbClr val="0000CC"/>
                  </a:solidFill>
                  <a:latin typeface="Times New Roman" panose="02020603050405020304" pitchFamily="18" charset="0"/>
                </a:rPr>
                <a:t>S </a:t>
              </a:r>
              <a:r>
                <a:rPr lang="en-US" altLang="zh-CN" sz="2000" b="1" dirty="0">
                  <a:solidFill>
                    <a:srgbClr val="0000CC"/>
                  </a:solidFill>
                  <a:latin typeface="Times New Roman" panose="02020603050405020304" pitchFamily="18" charset="0"/>
                </a:rPr>
                <a:t>increase, the component of standing wave increase ,and the component of the </a:t>
              </a:r>
              <a:r>
                <a:rPr lang="en-US" altLang="zh-CN" sz="2000" b="1" dirty="0" err="1">
                  <a:solidFill>
                    <a:srgbClr val="0000CC"/>
                  </a:solidFill>
                  <a:latin typeface="Times New Roman" panose="02020603050405020304" pitchFamily="18" charset="0"/>
                </a:rPr>
                <a:t>travellling</a:t>
              </a:r>
              <a:r>
                <a:rPr lang="en-US" altLang="zh-CN" sz="2000" b="1" dirty="0">
                  <a:solidFill>
                    <a:srgbClr val="0000CC"/>
                  </a:solidFill>
                  <a:latin typeface="Times New Roman" panose="02020603050405020304" pitchFamily="18" charset="0"/>
                </a:rPr>
                <a:t> wave reduce.</a:t>
              </a:r>
              <a:endParaRPr lang="zh-CN" altLang="zh-CN" sz="2000" b="1" dirty="0">
                <a:solidFill>
                  <a:srgbClr val="0000CC"/>
                </a:solidFill>
                <a:latin typeface="Times New Roman" panose="02020603050405020304" pitchFamily="18" charset="0"/>
              </a:endParaRPr>
            </a:p>
          </p:txBody>
        </p:sp>
        <p:graphicFrame>
          <p:nvGraphicFramePr>
            <p:cNvPr id="256012" name="Object 12"/>
            <p:cNvGraphicFramePr>
              <a:graphicFrameLocks noChangeAspect="1"/>
            </p:cNvGraphicFramePr>
            <p:nvPr/>
          </p:nvGraphicFramePr>
          <p:xfrm>
            <a:off x="595" y="0"/>
            <a:ext cx="814" cy="319"/>
          </p:xfrm>
          <a:graphic>
            <a:graphicData uri="http://schemas.openxmlformats.org/presentationml/2006/ole">
              <mc:AlternateContent xmlns:mc="http://schemas.openxmlformats.org/markup-compatibility/2006">
                <mc:Choice xmlns:v="urn:schemas-microsoft-com:vml" Requires="v">
                  <p:oleObj spid="_x0000_s284739" r:id="rId9" imgW="1105920" imgH="406080" progId="Equation.DSMT4">
                    <p:embed/>
                  </p:oleObj>
                </mc:Choice>
                <mc:Fallback>
                  <p:oleObj r:id="rId9" imgW="1105920" imgH="4060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 y="0"/>
                          <a:ext cx="81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6013" name="Text Box 12" descr="羊皮纸"/>
          <p:cNvSpPr txBox="1">
            <a:spLocks noChangeArrowheads="1"/>
          </p:cNvSpPr>
          <p:nvPr/>
        </p:nvSpPr>
        <p:spPr bwMode="auto">
          <a:xfrm>
            <a:off x="1668464" y="547371"/>
            <a:ext cx="9861550" cy="492443"/>
          </a:xfrm>
          <a:prstGeom prst="rect">
            <a:avLst/>
          </a:prstGeom>
          <a:blipFill dpi="0" rotWithShape="1">
            <a:blip r:embed="rId11"/>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en-US" altLang="zh-CN" sz="2000" b="1" dirty="0">
                <a:solidFill>
                  <a:srgbClr val="0000CC"/>
                </a:solidFill>
              </a:rPr>
              <a:t>Introducing a new quantity to express standing wave or the degree of reflection</a:t>
            </a:r>
            <a:endParaRPr lang="zh-CN" altLang="zh-CN" sz="2000" b="1" dirty="0">
              <a:solidFill>
                <a:srgbClr val="0000CC"/>
              </a:solidFill>
              <a:latin typeface="Times New Roman" panose="02020603050405020304" pitchFamily="18" charset="0"/>
              <a:ea typeface="幼圆" panose="02010509060101010101" pitchFamily="49" charset="-122"/>
              <a:sym typeface="Symbol" panose="05050102010706020507" pitchFamily="18" charset="2"/>
            </a:endParaRPr>
          </a:p>
        </p:txBody>
      </p:sp>
    </p:spTree>
    <p:extLst>
      <p:ext uri="{BB962C8B-B14F-4D97-AF65-F5344CB8AC3E}">
        <p14:creationId xmlns:p14="http://schemas.microsoft.com/office/powerpoint/2010/main" val="1509191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linds(horizontal)">
                                      <p:cBhvr>
                                        <p:cTn id="7" dur="500"/>
                                        <p:tgtEl>
                                          <p:spTgt spid="34819"/>
                                        </p:tgtEl>
                                      </p:cBhvr>
                                    </p:animEffect>
                                  </p:childTnLst>
                                </p:cTn>
                              </p:par>
                              <p:par>
                                <p:cTn id="8" presetID="3" presetClass="entr" presetSubtype="10" fill="hold" nodeType="withEffect">
                                  <p:stCondLst>
                                    <p:cond delay="0"/>
                                  </p:stCondLst>
                                  <p:childTnLst>
                                    <p:set>
                                      <p:cBhvr>
                                        <p:cTn id="9" dur="1" fill="hold">
                                          <p:stCondLst>
                                            <p:cond delay="0"/>
                                          </p:stCondLst>
                                        </p:cTn>
                                        <p:tgtEl>
                                          <p:spTgt spid="34820"/>
                                        </p:tgtEl>
                                        <p:attrNameLst>
                                          <p:attrName>style.visibility</p:attrName>
                                        </p:attrNameLst>
                                      </p:cBhvr>
                                      <p:to>
                                        <p:strVal val="visible"/>
                                      </p:to>
                                    </p:set>
                                    <p:animEffect transition="in" filter="blinds(horizontal)">
                                      <p:cBhvr>
                                        <p:cTn id="10" dur="500"/>
                                        <p:tgtEl>
                                          <p:spTgt spid="348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4821"/>
                                        </p:tgtEl>
                                        <p:attrNameLst>
                                          <p:attrName>style.visibility</p:attrName>
                                        </p:attrNameLst>
                                      </p:cBhvr>
                                      <p:to>
                                        <p:strVal val="visible"/>
                                      </p:to>
                                    </p:set>
                                    <p:animEffect transition="in" filter="blinds(horizontal)">
                                      <p:cBhvr>
                                        <p:cTn id="15" dur="500"/>
                                        <p:tgtEl>
                                          <p:spTgt spid="34821"/>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822"/>
                                        </p:tgtEl>
                                        <p:attrNameLst>
                                          <p:attrName>style.visibility</p:attrName>
                                        </p:attrNameLst>
                                      </p:cBhvr>
                                      <p:to>
                                        <p:strVal val="visible"/>
                                      </p:to>
                                    </p:set>
                                    <p:animEffect transition="in" filter="blinds(horizontal)">
                                      <p:cBhvr>
                                        <p:cTn id="23" dur="500"/>
                                        <p:tgtEl>
                                          <p:spTgt spid="348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4823"/>
                                        </p:tgtEl>
                                        <p:attrNameLst>
                                          <p:attrName>style.visibility</p:attrName>
                                        </p:attrNameLst>
                                      </p:cBhvr>
                                      <p:to>
                                        <p:strVal val="visible"/>
                                      </p:to>
                                    </p:set>
                                    <p:animEffect transition="in" filter="blinds(horizontal)">
                                      <p:cBhvr>
                                        <p:cTn id="26" dur="500"/>
                                        <p:tgtEl>
                                          <p:spTgt spid="3482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4824"/>
                                        </p:tgtEl>
                                        <p:attrNameLst>
                                          <p:attrName>style.visibility</p:attrName>
                                        </p:attrNameLst>
                                      </p:cBhvr>
                                      <p:to>
                                        <p:strVal val="visible"/>
                                      </p:to>
                                    </p:set>
                                    <p:animEffect transition="in" filter="blinds(horizontal)">
                                      <p:cBhvr>
                                        <p:cTn id="29" dur="500"/>
                                        <p:tgtEl>
                                          <p:spTgt spid="34824"/>
                                        </p:tgtEl>
                                      </p:cBhvr>
                                    </p:animEffect>
                                  </p:childTnLst>
                                </p:cTn>
                              </p:par>
                              <p:par>
                                <p:cTn id="30" presetID="3" presetClass="entr" presetSubtype="1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P spid="34821" grpId="0" animBg="1"/>
      <p:bldP spid="34822" grpId="0" autoUpdateAnimBg="0"/>
      <p:bldP spid="34823" grpId="0" autoUpdateAnimBg="0"/>
      <p:bldP spid="34824"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F070736E-B205-4059-A122-7B4E4DCD7D69}" type="slidenum">
              <a:rPr lang="zh-CN" altLang="zh-CN" sz="1400">
                <a:solidFill>
                  <a:srgbClr val="000000"/>
                </a:solidFill>
              </a:rPr>
              <a:pPr algn="r">
                <a:buFont typeface="Arial" panose="020B0604020202020204" pitchFamily="34" charset="0"/>
                <a:buNone/>
              </a:pPr>
              <a:t>89</a:t>
            </a:fld>
            <a:endParaRPr lang="zh-CN" altLang="zh-CN" sz="1400">
              <a:solidFill>
                <a:srgbClr val="000000"/>
              </a:solidFill>
            </a:endParaRPr>
          </a:p>
        </p:txBody>
      </p:sp>
      <p:sp>
        <p:nvSpPr>
          <p:cNvPr id="2" name="Rectangle 2"/>
          <p:cNvSpPr>
            <a:spLocks noChangeArrowheads="1"/>
          </p:cNvSpPr>
          <p:nvPr/>
        </p:nvSpPr>
        <p:spPr bwMode="auto">
          <a:xfrm>
            <a:off x="2208213" y="4365626"/>
            <a:ext cx="777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a:solidFill>
                  <a:srgbClr val="000000"/>
                </a:solidFill>
                <a:latin typeface="Times New Roman" panose="02020603050405020304" pitchFamily="18" charset="0"/>
              </a:rPr>
              <a:t>The average power density in the dielectric 2</a:t>
            </a:r>
            <a:endParaRPr lang="zh-CN" altLang="zh-CN" sz="2000" b="1">
              <a:solidFill>
                <a:srgbClr val="000000"/>
              </a:solidFill>
              <a:latin typeface="Times New Roman" panose="02020603050405020304" pitchFamily="18" charset="0"/>
            </a:endParaRPr>
          </a:p>
        </p:txBody>
      </p:sp>
      <p:sp>
        <p:nvSpPr>
          <p:cNvPr id="257028" name="Rectangle 3"/>
          <p:cNvSpPr>
            <a:spLocks noChangeArrowheads="1"/>
          </p:cNvSpPr>
          <p:nvPr/>
        </p:nvSpPr>
        <p:spPr bwMode="auto">
          <a:xfrm>
            <a:off x="2208214" y="1125539"/>
            <a:ext cx="712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000" b="1" dirty="0">
                <a:solidFill>
                  <a:srgbClr val="000000"/>
                </a:solidFill>
                <a:latin typeface="Times New Roman" panose="02020603050405020304" pitchFamily="18" charset="0"/>
              </a:rPr>
              <a:t>The average power density propagate along Z in the dielectric </a:t>
            </a:r>
            <a:r>
              <a:rPr lang="zh-CN" altLang="zh-CN" sz="2000" b="1" dirty="0">
                <a:solidFill>
                  <a:srgbClr val="000000"/>
                </a:solidFill>
                <a:latin typeface="Times New Roman" panose="02020603050405020304" pitchFamily="18" charset="0"/>
              </a:rPr>
              <a:t>1</a:t>
            </a:r>
          </a:p>
        </p:txBody>
      </p:sp>
      <p:graphicFrame>
        <p:nvGraphicFramePr>
          <p:cNvPr id="35844" name="Object 5"/>
          <p:cNvGraphicFramePr>
            <a:graphicFrameLocks noChangeAspect="1"/>
          </p:cNvGraphicFramePr>
          <p:nvPr/>
        </p:nvGraphicFramePr>
        <p:xfrm>
          <a:off x="2640014" y="1557338"/>
          <a:ext cx="4321175" cy="887412"/>
        </p:xfrm>
        <a:graphic>
          <a:graphicData uri="http://schemas.openxmlformats.org/presentationml/2006/ole">
            <mc:AlternateContent xmlns:mc="http://schemas.openxmlformats.org/markup-compatibility/2006">
              <mc:Choice xmlns:v="urn:schemas-microsoft-com:vml" Requires="v">
                <p:oleObj spid="_x0000_s285818" r:id="rId3" imgW="3559680" imgH="710640" progId="Equation.DSMT4">
                  <p:embed/>
                </p:oleObj>
              </mc:Choice>
              <mc:Fallback>
                <p:oleObj r:id="rId3" imgW="3559680" imgH="710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1557338"/>
                        <a:ext cx="432117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30" name="Text Box 5"/>
          <p:cNvSpPr txBox="1">
            <a:spLocks noChangeArrowheads="1"/>
          </p:cNvSpPr>
          <p:nvPr/>
        </p:nvSpPr>
        <p:spPr bwMode="auto">
          <a:xfrm>
            <a:off x="1919289" y="476250"/>
            <a:ext cx="648017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Tx/>
              <a:buBlip>
                <a:blip r:embed="rId5"/>
              </a:buBlip>
            </a:pPr>
            <a:r>
              <a:rPr lang="zh-CN" altLang="zh-CN" dirty="0">
                <a:solidFill>
                  <a:srgbClr val="000000"/>
                </a:solidFill>
              </a:rPr>
              <a:t>   </a:t>
            </a:r>
            <a:r>
              <a:rPr lang="en-US" altLang="zh-CN" sz="2400" b="1" dirty="0">
                <a:solidFill>
                  <a:srgbClr val="0000CC"/>
                </a:solidFill>
              </a:rPr>
              <a:t>Electromagnetic energy flow density</a:t>
            </a:r>
            <a:endParaRPr lang="zh-CN" altLang="zh-CN" sz="2400" b="1" dirty="0">
              <a:solidFill>
                <a:srgbClr val="0000CC"/>
              </a:solidFill>
            </a:endParaRPr>
          </a:p>
        </p:txBody>
      </p:sp>
      <p:grpSp>
        <p:nvGrpSpPr>
          <p:cNvPr id="6" name="Group 6"/>
          <p:cNvGrpSpPr>
            <a:grpSpLocks/>
          </p:cNvGrpSpPr>
          <p:nvPr/>
        </p:nvGrpSpPr>
        <p:grpSpPr bwMode="auto">
          <a:xfrm>
            <a:off x="1992314" y="5661025"/>
            <a:ext cx="4321175" cy="852488"/>
            <a:chOff x="0" y="0"/>
            <a:chExt cx="2722" cy="537"/>
          </a:xfrm>
        </p:grpSpPr>
        <p:graphicFrame>
          <p:nvGraphicFramePr>
            <p:cNvPr id="257032" name="Object 8"/>
            <p:cNvGraphicFramePr>
              <a:graphicFrameLocks noChangeAspect="1"/>
            </p:cNvGraphicFramePr>
            <p:nvPr/>
          </p:nvGraphicFramePr>
          <p:xfrm>
            <a:off x="362" y="0"/>
            <a:ext cx="2360" cy="537"/>
          </p:xfrm>
          <a:graphic>
            <a:graphicData uri="http://schemas.openxmlformats.org/presentationml/2006/ole">
              <mc:AlternateContent xmlns:mc="http://schemas.openxmlformats.org/markup-compatibility/2006">
                <mc:Choice xmlns:v="urn:schemas-microsoft-com:vml" Requires="v">
                  <p:oleObj spid="_x0000_s285819" r:id="rId6" imgW="3254400" imgH="710640" progId="Equation.DSMT4">
                    <p:embed/>
                  </p:oleObj>
                </mc:Choice>
                <mc:Fallback>
                  <p:oleObj r:id="rId6" imgW="3254400" imgH="710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 y="0"/>
                          <a:ext cx="2360"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33" name="Rectangle 8"/>
            <p:cNvSpPr>
              <a:spLocks noChangeArrowheads="1"/>
            </p:cNvSpPr>
            <p:nvPr/>
          </p:nvSpPr>
          <p:spPr bwMode="auto">
            <a:xfrm>
              <a:off x="0" y="120"/>
              <a:ext cx="14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a:solidFill>
                    <a:srgbClr val="000000"/>
                  </a:solidFill>
                  <a:latin typeface="Times New Roman" panose="02020603050405020304" pitchFamily="18" charset="0"/>
                </a:rPr>
                <a:t>due </a:t>
              </a:r>
              <a:endParaRPr lang="zh-CN" altLang="zh-CN">
                <a:solidFill>
                  <a:srgbClr val="000000"/>
                </a:solidFill>
                <a:latin typeface="Times New Roman" panose="02020603050405020304" pitchFamily="18" charset="0"/>
              </a:endParaRPr>
            </a:p>
          </p:txBody>
        </p:sp>
      </p:grpSp>
      <p:grpSp>
        <p:nvGrpSpPr>
          <p:cNvPr id="7" name="Group 9"/>
          <p:cNvGrpSpPr>
            <a:grpSpLocks/>
          </p:cNvGrpSpPr>
          <p:nvPr/>
        </p:nvGrpSpPr>
        <p:grpSpPr bwMode="auto">
          <a:xfrm>
            <a:off x="6743700" y="5819775"/>
            <a:ext cx="2179638" cy="488950"/>
            <a:chOff x="0" y="0"/>
            <a:chExt cx="1373" cy="308"/>
          </a:xfrm>
        </p:grpSpPr>
        <p:sp>
          <p:nvSpPr>
            <p:cNvPr id="257035" name="AutoShape 10"/>
            <p:cNvSpPr>
              <a:spLocks noChangeArrowheads="1"/>
            </p:cNvSpPr>
            <p:nvPr/>
          </p:nvSpPr>
          <p:spPr bwMode="auto">
            <a:xfrm>
              <a:off x="0" y="127"/>
              <a:ext cx="454" cy="136"/>
            </a:xfrm>
            <a:prstGeom prst="rightArrow">
              <a:avLst>
                <a:gd name="adj1" fmla="val 50000"/>
                <a:gd name="adj2" fmla="val 83456"/>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aphicFrame>
          <p:nvGraphicFramePr>
            <p:cNvPr id="257036" name="Object 12"/>
            <p:cNvGraphicFramePr>
              <a:graphicFrameLocks noChangeAspect="1"/>
            </p:cNvGraphicFramePr>
            <p:nvPr/>
          </p:nvGraphicFramePr>
          <p:xfrm>
            <a:off x="524" y="0"/>
            <a:ext cx="849" cy="308"/>
          </p:xfrm>
          <a:graphic>
            <a:graphicData uri="http://schemas.openxmlformats.org/presentationml/2006/ole">
              <mc:AlternateContent xmlns:mc="http://schemas.openxmlformats.org/markup-compatibility/2006">
                <mc:Choice xmlns:v="urn:schemas-microsoft-com:vml" Requires="v">
                  <p:oleObj spid="_x0000_s285820" r:id="rId8" imgW="1093320" imgH="406080" progId="Equation.DSMT4">
                    <p:embed/>
                  </p:oleObj>
                </mc:Choice>
                <mc:Fallback>
                  <p:oleObj r:id="rId8" imgW="1093320" imgH="4060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 y="0"/>
                          <a:ext cx="84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5852" name="Object 13"/>
          <p:cNvGraphicFramePr>
            <a:graphicFrameLocks noChangeAspect="1"/>
          </p:cNvGraphicFramePr>
          <p:nvPr/>
        </p:nvGraphicFramePr>
        <p:xfrm>
          <a:off x="2640014" y="2492375"/>
          <a:ext cx="4943475" cy="909638"/>
        </p:xfrm>
        <a:graphic>
          <a:graphicData uri="http://schemas.openxmlformats.org/presentationml/2006/ole">
            <mc:AlternateContent xmlns:mc="http://schemas.openxmlformats.org/markup-compatibility/2006">
              <mc:Choice xmlns:v="urn:schemas-microsoft-com:vml" Requires="v">
                <p:oleObj spid="_x0000_s285821" r:id="rId10" imgW="4068000" imgH="710640" progId="Equation.DSMT4">
                  <p:embed/>
                </p:oleObj>
              </mc:Choice>
              <mc:Fallback>
                <p:oleObj r:id="rId10" imgW="4068000" imgH="710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0014" y="2492375"/>
                        <a:ext cx="494347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3" name="Object 14"/>
          <p:cNvGraphicFramePr>
            <a:graphicFrameLocks noChangeAspect="1"/>
          </p:cNvGraphicFramePr>
          <p:nvPr/>
        </p:nvGraphicFramePr>
        <p:xfrm>
          <a:off x="2640014" y="3357564"/>
          <a:ext cx="5133975" cy="928687"/>
        </p:xfrm>
        <a:graphic>
          <a:graphicData uri="http://schemas.openxmlformats.org/presentationml/2006/ole">
            <mc:AlternateContent xmlns:mc="http://schemas.openxmlformats.org/markup-compatibility/2006">
              <mc:Choice xmlns:v="urn:schemas-microsoft-com:vml" Requires="v">
                <p:oleObj spid="_x0000_s285822" r:id="rId12" imgW="4106160" imgH="761400" progId="Equation.DSMT4">
                  <p:embed/>
                </p:oleObj>
              </mc:Choice>
              <mc:Fallback>
                <p:oleObj r:id="rId12" imgW="4106160" imgH="761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014" y="3357564"/>
                        <a:ext cx="513397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4" name="Object 15"/>
          <p:cNvGraphicFramePr>
            <a:graphicFrameLocks noChangeAspect="1"/>
          </p:cNvGraphicFramePr>
          <p:nvPr/>
        </p:nvGraphicFramePr>
        <p:xfrm>
          <a:off x="2640014" y="4843464"/>
          <a:ext cx="4321175" cy="962025"/>
        </p:xfrm>
        <a:graphic>
          <a:graphicData uri="http://schemas.openxmlformats.org/presentationml/2006/ole">
            <mc:AlternateContent xmlns:mc="http://schemas.openxmlformats.org/markup-compatibility/2006">
              <mc:Choice xmlns:v="urn:schemas-microsoft-com:vml" Requires="v">
                <p:oleObj spid="_x0000_s285823" r:id="rId14" imgW="3546720" imgH="761400" progId="Equation.DSMT4">
                  <p:embed/>
                </p:oleObj>
              </mc:Choice>
              <mc:Fallback>
                <p:oleObj r:id="rId14" imgW="3546720" imgH="7614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40014" y="4843464"/>
                        <a:ext cx="43211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6125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57030">
                                            <p:txEl>
                                              <p:pRg st="0" end="0"/>
                                            </p:txEl>
                                          </p:spTgt>
                                        </p:tgtEl>
                                        <p:attrNameLst>
                                          <p:attrName>style.visibility</p:attrName>
                                        </p:attrNameLst>
                                      </p:cBhvr>
                                      <p:to>
                                        <p:strVal val="visible"/>
                                      </p:to>
                                    </p:set>
                                    <p:animEffect transition="in" filter="wipe(up)">
                                      <p:cBhvr>
                                        <p:cTn id="7" dur="2000"/>
                                        <p:tgtEl>
                                          <p:spTgt spid="2570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7028"/>
                                        </p:tgtEl>
                                        <p:attrNameLst>
                                          <p:attrName>style.visibility</p:attrName>
                                        </p:attrNameLst>
                                      </p:cBhvr>
                                      <p:to>
                                        <p:strVal val="visible"/>
                                      </p:to>
                                    </p:set>
                                    <p:animEffect transition="in" filter="wipe(up)">
                                      <p:cBhvr>
                                        <p:cTn id="12" dur="2000"/>
                                        <p:tgtEl>
                                          <p:spTgt spid="2570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up)">
                                      <p:cBhvr>
                                        <p:cTn id="17" dur="2000"/>
                                        <p:tgtEl>
                                          <p:spTgt spid="358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wipe(up)">
                                      <p:cBhvr>
                                        <p:cTn id="22" dur="2000"/>
                                        <p:tgtEl>
                                          <p:spTgt spid="358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5853"/>
                                        </p:tgtEl>
                                        <p:attrNameLst>
                                          <p:attrName>style.visibility</p:attrName>
                                        </p:attrNameLst>
                                      </p:cBhvr>
                                      <p:to>
                                        <p:strVal val="visible"/>
                                      </p:to>
                                    </p:set>
                                    <p:animEffect transition="in" filter="wipe(up)">
                                      <p:cBhvr>
                                        <p:cTn id="27" dur="2000"/>
                                        <p:tgtEl>
                                          <p:spTgt spid="358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2000"/>
                                        <p:tgtEl>
                                          <p:spTgt spid="2"/>
                                        </p:tgtEl>
                                      </p:cBhvr>
                                    </p:animEffect>
                                  </p:childTnLst>
                                </p:cTn>
                              </p:par>
                            </p:childTnLst>
                          </p:cTn>
                        </p:par>
                        <p:par>
                          <p:cTn id="33" fill="hold" nodeType="afterGroup">
                            <p:stCondLst>
                              <p:cond delay="2000"/>
                            </p:stCondLst>
                            <p:childTnLst>
                              <p:par>
                                <p:cTn id="34" presetID="22" presetClass="entr" presetSubtype="1" fill="hold" nodeType="afterEffect">
                                  <p:stCondLst>
                                    <p:cond delay="0"/>
                                  </p:stCondLst>
                                  <p:childTnLst>
                                    <p:set>
                                      <p:cBhvr>
                                        <p:cTn id="35" dur="1" fill="hold">
                                          <p:stCondLst>
                                            <p:cond delay="0"/>
                                          </p:stCondLst>
                                        </p:cTn>
                                        <p:tgtEl>
                                          <p:spTgt spid="35854"/>
                                        </p:tgtEl>
                                        <p:attrNameLst>
                                          <p:attrName>style.visibility</p:attrName>
                                        </p:attrNameLst>
                                      </p:cBhvr>
                                      <p:to>
                                        <p:strVal val="visible"/>
                                      </p:to>
                                    </p:set>
                                    <p:animEffect transition="in" filter="wipe(up)">
                                      <p:cBhvr>
                                        <p:cTn id="36" dur="2000"/>
                                        <p:tgtEl>
                                          <p:spTgt spid="3585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2000"/>
                                        <p:tgtEl>
                                          <p:spTgt spid="6"/>
                                        </p:tgtEl>
                                      </p:cBhvr>
                                    </p:animEffect>
                                  </p:childTnLst>
                                </p:cTn>
                              </p:par>
                            </p:childTnLst>
                          </p:cTn>
                        </p:par>
                        <p:par>
                          <p:cTn id="42" fill="hold" nodeType="afterGroup">
                            <p:stCondLst>
                              <p:cond delay="2000"/>
                            </p:stCondLst>
                            <p:childTnLst>
                              <p:par>
                                <p:cTn id="43" presetID="2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2570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02" name="Object 2"/>
          <p:cNvGraphicFramePr>
            <a:graphicFrameLocks noGrp="1" noChangeAspect="1"/>
          </p:cNvGraphicFramePr>
          <p:nvPr>
            <p:ph sz="half" idx="4294967295"/>
            <p:extLst>
              <p:ext uri="{D42A27DB-BD31-4B8C-83A1-F6EECF244321}">
                <p14:modId xmlns:p14="http://schemas.microsoft.com/office/powerpoint/2010/main" val="3519155004"/>
              </p:ext>
            </p:extLst>
          </p:nvPr>
        </p:nvGraphicFramePr>
        <p:xfrm>
          <a:off x="6669002" y="3025360"/>
          <a:ext cx="2067035" cy="453995"/>
        </p:xfrm>
        <a:graphic>
          <a:graphicData uri="http://schemas.openxmlformats.org/presentationml/2006/ole">
            <mc:AlternateContent xmlns:mc="http://schemas.openxmlformats.org/markup-compatibility/2006">
              <mc:Choice xmlns:v="urn:schemas-microsoft-com:vml" Requires="v">
                <p:oleObj spid="_x0000_s210006" name="Equation" r:id="rId3" imgW="1296720" imgH="304560" progId="Equation.DSMT4">
                  <p:embed/>
                </p:oleObj>
              </mc:Choice>
              <mc:Fallback>
                <p:oleObj name="Equation" r:id="rId3" imgW="1296720" imgH="3045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002" y="3025360"/>
                        <a:ext cx="2067035" cy="453995"/>
                      </a:xfrm>
                      <a:prstGeom prst="rect">
                        <a:avLst/>
                      </a:prstGeom>
                      <a:noFill/>
                      <a:ln>
                        <a:noFill/>
                      </a:ln>
                      <a:effectLst/>
                    </p:spPr>
                  </p:pic>
                </p:oleObj>
              </mc:Fallback>
            </mc:AlternateContent>
          </a:graphicData>
        </a:graphic>
      </p:graphicFrame>
      <p:graphicFrame>
        <p:nvGraphicFramePr>
          <p:cNvPr id="153603" name="Object 3"/>
          <p:cNvGraphicFramePr>
            <a:graphicFrameLocks noGrp="1" noChangeAspect="1"/>
          </p:cNvGraphicFramePr>
          <p:nvPr>
            <p:ph sz="half" idx="4294967295"/>
            <p:extLst>
              <p:ext uri="{D42A27DB-BD31-4B8C-83A1-F6EECF244321}">
                <p14:modId xmlns:p14="http://schemas.microsoft.com/office/powerpoint/2010/main" val="3019218929"/>
              </p:ext>
            </p:extLst>
          </p:nvPr>
        </p:nvGraphicFramePr>
        <p:xfrm>
          <a:off x="3961606" y="2926080"/>
          <a:ext cx="2197162" cy="553276"/>
        </p:xfrm>
        <a:graphic>
          <a:graphicData uri="http://schemas.openxmlformats.org/presentationml/2006/ole">
            <mc:AlternateContent xmlns:mc="http://schemas.openxmlformats.org/markup-compatibility/2006">
              <mc:Choice xmlns:v="urn:schemas-microsoft-com:vml" Requires="v">
                <p:oleObj spid="_x0000_s210007" name="Equation" r:id="rId5" imgW="1194840" imgH="330120" progId="Equation.DSMT4">
                  <p:embed/>
                </p:oleObj>
              </mc:Choice>
              <mc:Fallback>
                <p:oleObj name="Equation" r:id="rId5" imgW="1194840" imgH="33012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1606" y="2926080"/>
                        <a:ext cx="2197162" cy="553276"/>
                      </a:xfrm>
                      <a:prstGeom prst="rect">
                        <a:avLst/>
                      </a:prstGeom>
                      <a:noFill/>
                      <a:ln>
                        <a:noFill/>
                      </a:ln>
                      <a:effectLst/>
                    </p:spPr>
                  </p:pic>
                </p:oleObj>
              </mc:Fallback>
            </mc:AlternateContent>
          </a:graphicData>
        </a:graphic>
      </p:graphicFrame>
      <p:sp>
        <p:nvSpPr>
          <p:cNvPr id="13462" name="灯片编号占位符 4"/>
          <p:cNvSpPr txBox="1">
            <a:spLocks noGrp="1"/>
          </p:cNvSpPr>
          <p:nvPr/>
        </p:nvSpPr>
        <p:spPr bwMode="auto">
          <a:xfrm>
            <a:off x="9480550" y="1"/>
            <a:ext cx="1054100" cy="333375"/>
          </a:xfrm>
          <a:prstGeom prst="rect">
            <a:avLst/>
          </a:prstGeom>
          <a:noFill/>
          <a:ln>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4EB19CF-0989-49D7-82A9-F5995621CB21}" type="slidenum">
              <a:rPr lang="en-US" altLang="zh-CN" sz="1400">
                <a:solidFill>
                  <a:srgbClr val="000000"/>
                </a:solidFill>
              </a:rPr>
              <a:pPr algn="r"/>
              <a:t>9</a:t>
            </a:fld>
            <a:endParaRPr lang="en-US" altLang="zh-CN" sz="1400">
              <a:solidFill>
                <a:srgbClr val="000000"/>
              </a:solidFill>
            </a:endParaRPr>
          </a:p>
        </p:txBody>
      </p:sp>
      <p:sp>
        <p:nvSpPr>
          <p:cNvPr id="153605" name="Text Box 2"/>
          <p:cNvSpPr txBox="1">
            <a:spLocks noChangeArrowheads="1"/>
          </p:cNvSpPr>
          <p:nvPr/>
        </p:nvSpPr>
        <p:spPr bwMode="auto">
          <a:xfrm>
            <a:off x="1880869" y="1449522"/>
            <a:ext cx="9359216" cy="4893647"/>
          </a:xfrm>
          <a:prstGeom prst="rect">
            <a:avLst/>
          </a:prstGeom>
          <a:noFill/>
          <a:ln w="158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endParaRPr kumimoji="1" lang="en-US" altLang="zh-CN" sz="2400" b="1" dirty="0">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dirty="0">
                <a:solidFill>
                  <a:srgbClr val="000000"/>
                </a:solidFill>
                <a:latin typeface="Times New Roman" panose="02020603050405020304" pitchFamily="18" charset="0"/>
                <a:ea typeface="楷体_GB2312" pitchFamily="49" charset="-122"/>
              </a:rPr>
              <a:t>The complex electromagnetic field vector of uniform plane wave that propagating along the z direction  can express as </a:t>
            </a:r>
            <a:r>
              <a:rPr kumimoji="1" lang="zh-CN" altLang="en-US" sz="2400" b="1" dirty="0">
                <a:solidFill>
                  <a:srgbClr val="000000"/>
                </a:solidFill>
                <a:latin typeface="Times New Roman" panose="02020603050405020304" pitchFamily="18" charset="0"/>
                <a:ea typeface="楷体_GB2312" pitchFamily="49" charset="-122"/>
              </a:rPr>
              <a:t>：</a:t>
            </a:r>
            <a:endParaRPr kumimoji="1" lang="en-US" altLang="zh-CN" sz="2400" b="1" dirty="0">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endParaRPr kumimoji="1" lang="zh-CN" altLang="en-US" sz="2400" b="1" dirty="0">
              <a:solidFill>
                <a:srgbClr val="000000"/>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dirty="0">
                <a:solidFill>
                  <a:srgbClr val="0000CC"/>
                </a:solidFill>
                <a:latin typeface="Times New Roman" panose="02020603050405020304" pitchFamily="18" charset="0"/>
                <a:ea typeface="楷体_GB2312" pitchFamily="49" charset="-122"/>
              </a:rPr>
              <a:t>Uniform plane wave is transverse electromagnetic waves</a:t>
            </a:r>
            <a:r>
              <a:rPr kumimoji="1" lang="zh-CN" altLang="en-US" sz="2400" b="1" dirty="0">
                <a:solidFill>
                  <a:srgbClr val="0000CC"/>
                </a:solidFill>
                <a:latin typeface="Times New Roman" panose="02020603050405020304" pitchFamily="18" charset="0"/>
                <a:ea typeface="楷体_GB2312" pitchFamily="49" charset="-122"/>
              </a:rPr>
              <a:t>（</a:t>
            </a:r>
            <a:r>
              <a:rPr kumimoji="1" lang="en-US" altLang="zh-CN" sz="2400" b="1" dirty="0">
                <a:solidFill>
                  <a:srgbClr val="0000CC"/>
                </a:solidFill>
                <a:latin typeface="Times New Roman" panose="02020603050405020304" pitchFamily="18" charset="0"/>
                <a:ea typeface="楷体_GB2312" pitchFamily="49" charset="-122"/>
              </a:rPr>
              <a:t>TEM wave</a:t>
            </a:r>
            <a:r>
              <a:rPr kumimoji="1" lang="zh-CN" altLang="en-US" sz="2400" b="1" dirty="0">
                <a:solidFill>
                  <a:srgbClr val="0000CC"/>
                </a:solidFill>
                <a:latin typeface="Times New Roman" panose="02020603050405020304" pitchFamily="18" charset="0"/>
                <a:ea typeface="楷体_GB2312" pitchFamily="49" charset="-122"/>
              </a:rPr>
              <a:t>）</a:t>
            </a:r>
            <a:endParaRPr kumimoji="1" lang="en-US" altLang="zh-CN" sz="2400" b="1" dirty="0">
              <a:solidFill>
                <a:srgbClr val="0000CC"/>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endParaRPr kumimoji="1" lang="zh-CN" altLang="en-US" sz="2400" b="1" dirty="0">
              <a:solidFill>
                <a:srgbClr val="0000CC"/>
              </a:solidFill>
              <a:latin typeface="Times New Roman" panose="02020603050405020304" pitchFamily="18" charset="0"/>
              <a:ea typeface="楷体_GB2312" pitchFamily="49" charset="-122"/>
            </a:endParaRPr>
          </a:p>
          <a:p>
            <a:pPr>
              <a:spcBef>
                <a:spcPct val="50000"/>
              </a:spcBef>
              <a:buFont typeface="Wingdings" panose="05000000000000000000" pitchFamily="2" charset="2"/>
              <a:buChar char="l"/>
            </a:pPr>
            <a:r>
              <a:rPr kumimoji="1" lang="en-US" altLang="zh-CN" sz="2400" b="1" dirty="0">
                <a:solidFill>
                  <a:srgbClr val="000000"/>
                </a:solidFill>
                <a:latin typeface="Times New Roman" panose="02020603050405020304" pitchFamily="18" charset="0"/>
                <a:ea typeface="楷体_GB2312" pitchFamily="49" charset="-122"/>
              </a:rPr>
              <a:t>The EM wave propagate along the direction of the spatial  phase lagging.</a:t>
            </a:r>
          </a:p>
          <a:p>
            <a:pPr>
              <a:spcBef>
                <a:spcPct val="50000"/>
              </a:spcBef>
              <a:buFont typeface="Wingdings" panose="05000000000000000000" pitchFamily="2" charset="2"/>
              <a:buChar char="l"/>
            </a:pPr>
            <a:endParaRPr lang="en-US" altLang="zh-CN" sz="2400" dirty="0">
              <a:solidFill>
                <a:srgbClr val="000000"/>
              </a:solidFill>
              <a:latin typeface="Times New Roman" panose="02020603050405020304" pitchFamily="18" charset="0"/>
              <a:ea typeface="楷体_GB2312" pitchFamily="49" charset="-122"/>
            </a:endParaRPr>
          </a:p>
        </p:txBody>
      </p:sp>
      <p:graphicFrame>
        <p:nvGraphicFramePr>
          <p:cNvPr id="153606" name="Object 6"/>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10008"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6813" name="Rectangle 77"/>
          <p:cNvSpPr>
            <a:spLocks noChangeArrowheads="1"/>
          </p:cNvSpPr>
          <p:nvPr/>
        </p:nvSpPr>
        <p:spPr bwMode="auto">
          <a:xfrm>
            <a:off x="4727575" y="476250"/>
            <a:ext cx="2952750" cy="579438"/>
          </a:xfrm>
          <a:prstGeom prst="rect">
            <a:avLst/>
          </a:prstGeom>
          <a:noFill/>
          <a:ln>
            <a:noFill/>
          </a:ln>
          <a:effec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3200" b="1">
                <a:solidFill>
                  <a:srgbClr val="800000"/>
                </a:solidFill>
                <a:ea typeface="楷体_GB2312" pitchFamily="49" charset="-122"/>
              </a:rPr>
              <a:t>Summary</a:t>
            </a:r>
            <a:endParaRPr lang="en-US" altLang="zh-CN" sz="3200" b="1">
              <a:solidFill>
                <a:srgbClr val="800000"/>
              </a:solidFill>
              <a:effectLst>
                <a:outerShdw blurRad="38100" dist="38100" dir="2700000" algn="tl">
                  <a:srgbClr val="C0C0C0"/>
                </a:outerShdw>
              </a:effectLst>
              <a:ea typeface="楷体_GB2312" pitchFamily="49" charset="-122"/>
            </a:endParaRPr>
          </a:p>
        </p:txBody>
      </p:sp>
      <p:graphicFrame>
        <p:nvGraphicFramePr>
          <p:cNvPr id="153608" name="Object 8"/>
          <p:cNvGraphicFramePr>
            <a:graphicFrameLocks noChangeAspect="1"/>
          </p:cNvGraphicFramePr>
          <p:nvPr>
            <p:extLst>
              <p:ext uri="{D42A27DB-BD31-4B8C-83A1-F6EECF244321}">
                <p14:modId xmlns:p14="http://schemas.microsoft.com/office/powerpoint/2010/main" val="1270851581"/>
              </p:ext>
            </p:extLst>
          </p:nvPr>
        </p:nvGraphicFramePr>
        <p:xfrm>
          <a:off x="4916487" y="4037428"/>
          <a:ext cx="2952335" cy="536953"/>
        </p:xfrm>
        <a:graphic>
          <a:graphicData uri="http://schemas.openxmlformats.org/presentationml/2006/ole">
            <mc:AlternateContent xmlns:mc="http://schemas.openxmlformats.org/markup-compatibility/2006">
              <mc:Choice xmlns:v="urn:schemas-microsoft-com:vml" Requires="v">
                <p:oleObj spid="_x0000_s210009" name="Equation" r:id="rId9" imgW="1754280" imgH="304560" progId="Equation.DSMT4">
                  <p:embed/>
                </p:oleObj>
              </mc:Choice>
              <mc:Fallback>
                <p:oleObj name="Equation" r:id="rId9" imgW="1754280" imgH="3045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6487" y="4037428"/>
                        <a:ext cx="2952335" cy="53695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945869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799D7201-E8AF-4B3E-A3C8-C2F768C7DDC7}" type="slidenum">
              <a:rPr lang="zh-CN" altLang="zh-CN" sz="1400">
                <a:solidFill>
                  <a:srgbClr val="000000"/>
                </a:solidFill>
              </a:rPr>
              <a:pPr algn="r">
                <a:buFont typeface="Arial" panose="020B0604020202020204" pitchFamily="34" charset="0"/>
                <a:buNone/>
              </a:pPr>
              <a:t>90</a:t>
            </a:fld>
            <a:endParaRPr lang="zh-CN" altLang="zh-CN" sz="1400">
              <a:solidFill>
                <a:srgbClr val="000000"/>
              </a:solidFill>
            </a:endParaRPr>
          </a:p>
        </p:txBody>
      </p:sp>
      <p:sp>
        <p:nvSpPr>
          <p:cNvPr id="259075" name="Rectangle 2"/>
          <p:cNvSpPr>
            <a:spLocks noChangeArrowheads="1"/>
          </p:cNvSpPr>
          <p:nvPr/>
        </p:nvSpPr>
        <p:spPr bwMode="auto">
          <a:xfrm>
            <a:off x="1847851" y="549276"/>
            <a:ext cx="96313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571500" algn="l"/>
                <a:tab pos="990600" algn="l"/>
              </a:tabLst>
              <a:defRPr>
                <a:solidFill>
                  <a:schemeClr val="tx1"/>
                </a:solidFill>
                <a:latin typeface="Arial" panose="020B0604020202020204" pitchFamily="34" charset="0"/>
                <a:ea typeface="宋体" panose="02010600030101010101" pitchFamily="2" charset="-122"/>
              </a:defRPr>
            </a:lvl1pPr>
            <a:lvl2pPr marL="742950" indent="-285750">
              <a:tabLst>
                <a:tab pos="571500" algn="l"/>
                <a:tab pos="990600" algn="l"/>
              </a:tabLst>
              <a:defRPr>
                <a:solidFill>
                  <a:schemeClr val="tx1"/>
                </a:solidFill>
                <a:latin typeface="Arial" panose="020B0604020202020204" pitchFamily="34" charset="0"/>
                <a:ea typeface="宋体" panose="02010600030101010101" pitchFamily="2" charset="-122"/>
              </a:defRPr>
            </a:lvl2pPr>
            <a:lvl3pPr marL="1143000" indent="-228600">
              <a:tabLst>
                <a:tab pos="571500" algn="l"/>
                <a:tab pos="990600" algn="l"/>
              </a:tabLst>
              <a:defRPr>
                <a:solidFill>
                  <a:schemeClr val="tx1"/>
                </a:solidFill>
                <a:latin typeface="Arial" panose="020B0604020202020204" pitchFamily="34" charset="0"/>
                <a:ea typeface="宋体" panose="02010600030101010101" pitchFamily="2" charset="-122"/>
              </a:defRPr>
            </a:lvl3pPr>
            <a:lvl4pPr marL="1600200" indent="-228600">
              <a:tabLst>
                <a:tab pos="571500" algn="l"/>
                <a:tab pos="990600" algn="l"/>
              </a:tabLst>
              <a:defRPr>
                <a:solidFill>
                  <a:schemeClr val="tx1"/>
                </a:solidFill>
                <a:latin typeface="Arial" panose="020B0604020202020204" pitchFamily="34" charset="0"/>
                <a:ea typeface="宋体" panose="02010600030101010101" pitchFamily="2" charset="-122"/>
              </a:defRPr>
            </a:lvl4pPr>
            <a:lvl5pPr marL="2057400" indent="-228600">
              <a:tabLst>
                <a:tab pos="571500" algn="l"/>
                <a:tab pos="990600" algn="l"/>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00CC"/>
                </a:solidFill>
                <a:latin typeface="Times New Roman" panose="02020603050405020304" pitchFamily="18" charset="0"/>
                <a:ea typeface="幼圆" panose="02010509060101010101" pitchFamily="49" charset="-122"/>
              </a:rPr>
              <a:t>Ex.</a:t>
            </a:r>
            <a:r>
              <a:rPr lang="zh-CN" altLang="zh-CN" b="1" dirty="0">
                <a:solidFill>
                  <a:srgbClr val="0000CC"/>
                </a:solidFill>
                <a:latin typeface="Times New Roman" panose="02020603050405020304" pitchFamily="18" charset="0"/>
                <a:ea typeface="幼圆" panose="02010509060101010101" pitchFamily="49" charset="-122"/>
              </a:rPr>
              <a:t>   </a:t>
            </a:r>
            <a:r>
              <a:rPr lang="en-US" altLang="zh-CN" sz="2000" b="1" dirty="0">
                <a:solidFill>
                  <a:srgbClr val="0000CC"/>
                </a:solidFill>
                <a:latin typeface="Times New Roman" panose="02020603050405020304" pitchFamily="18" charset="0"/>
                <a:ea typeface="幼圆" panose="02010509060101010101" pitchFamily="49" charset="-122"/>
              </a:rPr>
              <a:t>uniform plane wave propagate along +Z, the electric field intensity vector is</a:t>
            </a:r>
            <a:r>
              <a:rPr lang="en-US" altLang="zh-CN" sz="2000" dirty="0">
                <a:solidFill>
                  <a:srgbClr val="000000"/>
                </a:solidFill>
                <a:latin typeface="Times New Roman" panose="02020603050405020304" pitchFamily="18" charset="0"/>
                <a:ea typeface="幼圆" panose="02010509060101010101" pitchFamily="49" charset="-122"/>
              </a:rPr>
              <a:t> </a:t>
            </a:r>
            <a:endParaRPr lang="zh-CN" altLang="zh-CN" sz="2000" dirty="0">
              <a:solidFill>
                <a:srgbClr val="000000"/>
              </a:solidFill>
              <a:latin typeface="Times New Roman" panose="02020603050405020304" pitchFamily="18" charset="0"/>
            </a:endParaRPr>
          </a:p>
        </p:txBody>
      </p:sp>
      <p:graphicFrame>
        <p:nvGraphicFramePr>
          <p:cNvPr id="37891" name="Object 4"/>
          <p:cNvGraphicFramePr>
            <a:graphicFrameLocks noChangeAspect="1"/>
          </p:cNvGraphicFramePr>
          <p:nvPr/>
        </p:nvGraphicFramePr>
        <p:xfrm>
          <a:off x="2974976" y="947738"/>
          <a:ext cx="6137275" cy="533400"/>
        </p:xfrm>
        <a:graphic>
          <a:graphicData uri="http://schemas.openxmlformats.org/presentationml/2006/ole">
            <mc:AlternateContent xmlns:mc="http://schemas.openxmlformats.org/markup-compatibility/2006">
              <mc:Choice xmlns:v="urn:schemas-microsoft-com:vml" Requires="v">
                <p:oleObj spid="_x0000_s286785" r:id="rId3" imgW="5402880" imgH="431640" progId="Equation.DSMT4">
                  <p:embed/>
                </p:oleObj>
              </mc:Choice>
              <mc:Fallback>
                <p:oleObj r:id="rId3" imgW="54028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976" y="947738"/>
                        <a:ext cx="6137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Rectangle 4"/>
          <p:cNvSpPr>
            <a:spLocks noChangeArrowheads="1"/>
          </p:cNvSpPr>
          <p:nvPr/>
        </p:nvSpPr>
        <p:spPr bwMode="auto">
          <a:xfrm>
            <a:off x="1524001" y="4246051"/>
            <a:ext cx="9040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dirty="0">
                <a:solidFill>
                  <a:srgbClr val="000000"/>
                </a:solidFill>
                <a:latin typeface="幼圆" panose="02010509060101010101" pitchFamily="49" charset="-122"/>
                <a:ea typeface="幼圆" panose="02010509060101010101" pitchFamily="49" charset="-122"/>
              </a:rPr>
              <a:t>  </a:t>
            </a:r>
            <a:r>
              <a:rPr lang="en-US" altLang="zh-CN" sz="2000" dirty="0">
                <a:solidFill>
                  <a:srgbClr val="000000"/>
                </a:solidFill>
                <a:latin typeface="Times New Roman" panose="02020603050405020304" pitchFamily="18" charset="0"/>
                <a:ea typeface="幼圆" panose="02010509060101010101" pitchFamily="49" charset="-122"/>
              </a:rPr>
              <a:t>Solution: </a:t>
            </a:r>
            <a:r>
              <a:rPr lang="zh-CN" altLang="zh-CN" sz="2000" dirty="0">
                <a:solidFill>
                  <a:srgbClr val="000000"/>
                </a:solidFill>
                <a:latin typeface="Times New Roman" panose="02020603050405020304" pitchFamily="18" charset="0"/>
              </a:rPr>
              <a:t>(1) </a:t>
            </a:r>
            <a:r>
              <a:rPr lang="en-US" altLang="zh-CN" sz="2000" dirty="0">
                <a:solidFill>
                  <a:srgbClr val="000000"/>
                </a:solidFill>
                <a:latin typeface="Times New Roman" panose="02020603050405020304" pitchFamily="18" charset="0"/>
              </a:rPr>
              <a:t>The expressions of the complex of the electric field intensity</a:t>
            </a:r>
            <a:endParaRPr lang="zh-CN" altLang="zh-CN" sz="2000" dirty="0">
              <a:solidFill>
                <a:srgbClr val="000000"/>
              </a:solidFill>
              <a:latin typeface="Times New Roman" panose="02020603050405020304" pitchFamily="18" charset="0"/>
              <a:ea typeface="黑体" panose="02010609060101010101" pitchFamily="49" charset="-122"/>
            </a:endParaRPr>
          </a:p>
        </p:txBody>
      </p:sp>
      <p:graphicFrame>
        <p:nvGraphicFramePr>
          <p:cNvPr id="37893" name="Object 6"/>
          <p:cNvGraphicFramePr>
            <a:graphicFrameLocks noChangeAspect="1"/>
          </p:cNvGraphicFramePr>
          <p:nvPr>
            <p:extLst>
              <p:ext uri="{D42A27DB-BD31-4B8C-83A1-F6EECF244321}">
                <p14:modId xmlns:p14="http://schemas.microsoft.com/office/powerpoint/2010/main" val="938699904"/>
              </p:ext>
            </p:extLst>
          </p:nvPr>
        </p:nvGraphicFramePr>
        <p:xfrm>
          <a:off x="2951163" y="4944550"/>
          <a:ext cx="3943350" cy="533400"/>
        </p:xfrm>
        <a:graphic>
          <a:graphicData uri="http://schemas.openxmlformats.org/presentationml/2006/ole">
            <mc:AlternateContent xmlns:mc="http://schemas.openxmlformats.org/markup-compatibility/2006">
              <mc:Choice xmlns:v="urn:schemas-microsoft-com:vml" Requires="v">
                <p:oleObj spid="_x0000_s286786" r:id="rId5" imgW="3495960" imgH="431640" progId="Equation.DSMT4">
                  <p:embed/>
                </p:oleObj>
              </mc:Choice>
              <mc:Fallback>
                <p:oleObj r:id="rId5" imgW="349596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1163" y="4944550"/>
                        <a:ext cx="3943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4" name="Rectangle 6"/>
          <p:cNvSpPr>
            <a:spLocks noChangeArrowheads="1"/>
          </p:cNvSpPr>
          <p:nvPr/>
        </p:nvSpPr>
        <p:spPr bwMode="auto">
          <a:xfrm>
            <a:off x="1671639" y="1166298"/>
            <a:ext cx="88931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571500" algn="l"/>
                <a:tab pos="990600" algn="l"/>
              </a:tabLst>
              <a:defRPr>
                <a:solidFill>
                  <a:schemeClr val="tx1"/>
                </a:solidFill>
                <a:latin typeface="Arial" panose="020B0604020202020204" pitchFamily="34" charset="0"/>
                <a:ea typeface="宋体" panose="02010600030101010101" pitchFamily="2" charset="-122"/>
              </a:defRPr>
            </a:lvl1pPr>
            <a:lvl2pPr marL="742950" indent="-285750">
              <a:tabLst>
                <a:tab pos="571500" algn="l"/>
                <a:tab pos="990600" algn="l"/>
              </a:tabLst>
              <a:defRPr>
                <a:solidFill>
                  <a:schemeClr val="tx1"/>
                </a:solidFill>
                <a:latin typeface="Arial" panose="020B0604020202020204" pitchFamily="34" charset="0"/>
                <a:ea typeface="宋体" panose="02010600030101010101" pitchFamily="2" charset="-122"/>
              </a:defRPr>
            </a:lvl2pPr>
            <a:lvl3pPr marL="1143000" indent="-228600">
              <a:tabLst>
                <a:tab pos="571500" algn="l"/>
                <a:tab pos="990600" algn="l"/>
              </a:tabLst>
              <a:defRPr>
                <a:solidFill>
                  <a:schemeClr val="tx1"/>
                </a:solidFill>
                <a:latin typeface="Arial" panose="020B0604020202020204" pitchFamily="34" charset="0"/>
                <a:ea typeface="宋体" panose="02010600030101010101" pitchFamily="2" charset="-122"/>
              </a:defRPr>
            </a:lvl3pPr>
            <a:lvl4pPr marL="1600200" indent="-228600">
              <a:tabLst>
                <a:tab pos="571500" algn="l"/>
                <a:tab pos="990600" algn="l"/>
              </a:tabLst>
              <a:defRPr>
                <a:solidFill>
                  <a:schemeClr val="tx1"/>
                </a:solidFill>
                <a:latin typeface="Arial" panose="020B0604020202020204" pitchFamily="34" charset="0"/>
                <a:ea typeface="宋体" panose="02010600030101010101" pitchFamily="2" charset="-122"/>
              </a:defRPr>
            </a:lvl4pPr>
            <a:lvl5pPr marL="2057400" indent="-228600">
              <a:tabLst>
                <a:tab pos="571500" algn="l"/>
                <a:tab pos="990600" algn="l"/>
              </a:tabLst>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tabLst>
                <a:tab pos="571500" algn="l"/>
                <a:tab pos="990600" algn="l"/>
              </a:tabLst>
              <a:defRPr>
                <a:solidFill>
                  <a:schemeClr val="tx1"/>
                </a:solidFill>
                <a:latin typeface="Arial" panose="020B0604020202020204" pitchFamily="34" charset="0"/>
                <a:ea typeface="宋体" panose="02010600030101010101" pitchFamily="2" charset="-122"/>
              </a:defRPr>
            </a:lvl9pPr>
          </a:lstStyle>
          <a:p>
            <a:pPr algn="just">
              <a:lnSpc>
                <a:spcPct val="140000"/>
              </a:lnSpc>
              <a:spcBef>
                <a:spcPct val="20000"/>
              </a:spcBef>
              <a:buFont typeface="Arial" panose="020B0604020202020204" pitchFamily="34" charset="0"/>
              <a:buNone/>
            </a:pPr>
            <a:r>
              <a:rPr lang="en-US" altLang="zh-CN" sz="2000" b="1" dirty="0">
                <a:solidFill>
                  <a:srgbClr val="0000CC"/>
                </a:solidFill>
                <a:latin typeface="Times New Roman" panose="02020603050405020304" pitchFamily="18" charset="0"/>
              </a:rPr>
              <a:t>Find: </a:t>
            </a:r>
          </a:p>
          <a:p>
            <a:pPr algn="just">
              <a:lnSpc>
                <a:spcPct val="140000"/>
              </a:lnSpc>
              <a:spcBef>
                <a:spcPct val="20000"/>
              </a:spcBef>
              <a:buFont typeface="Arial" panose="020B0604020202020204" pitchFamily="34" charset="0"/>
              <a:buNone/>
            </a:pPr>
            <a:r>
              <a:rPr lang="zh-CN" altLang="zh-CN" sz="2000" b="1" dirty="0">
                <a:solidFill>
                  <a:srgbClr val="0000CC"/>
                </a:solidFill>
                <a:latin typeface="Times New Roman" panose="02020603050405020304" pitchFamily="18" charset="0"/>
              </a:rPr>
              <a:t>（1）</a:t>
            </a:r>
            <a:r>
              <a:rPr lang="en-US" altLang="zh-CN" sz="2000" b="1" dirty="0">
                <a:solidFill>
                  <a:srgbClr val="0000CC"/>
                </a:solidFill>
                <a:latin typeface="Times New Roman" panose="02020603050405020304" pitchFamily="18" charset="0"/>
              </a:rPr>
              <a:t>the corresponding magnetic field intensity</a:t>
            </a:r>
            <a:r>
              <a:rPr lang="zh-CN" altLang="zh-CN" sz="2000"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a:t>
            </a:r>
          </a:p>
          <a:p>
            <a:pPr algn="just">
              <a:lnSpc>
                <a:spcPct val="140000"/>
              </a:lnSpc>
              <a:spcBef>
                <a:spcPct val="20000"/>
              </a:spcBef>
              <a:buFont typeface="Arial" panose="020B0604020202020204" pitchFamily="34" charset="0"/>
              <a:buNone/>
            </a:pPr>
            <a:r>
              <a:rPr lang="zh-CN" altLang="zh-CN" sz="2000" b="1" dirty="0">
                <a:solidFill>
                  <a:srgbClr val="0000CC"/>
                </a:solidFill>
                <a:latin typeface="Times New Roman" panose="02020603050405020304" pitchFamily="18" charset="0"/>
              </a:rPr>
              <a:t>（2）</a:t>
            </a:r>
            <a:r>
              <a:rPr lang="en-US" altLang="zh-CN" sz="2000" b="1" dirty="0">
                <a:solidFill>
                  <a:srgbClr val="0000CC"/>
                </a:solidFill>
                <a:latin typeface="Times New Roman" panose="02020603050405020304" pitchFamily="18" charset="0"/>
              </a:rPr>
              <a:t>if on the direction of propagation at the point of </a:t>
            </a:r>
            <a:r>
              <a:rPr lang="zh-CN" altLang="zh-CN" sz="2000" b="1" i="1" dirty="0">
                <a:solidFill>
                  <a:srgbClr val="0000CC"/>
                </a:solidFill>
                <a:latin typeface="Times New Roman" panose="02020603050405020304" pitchFamily="18" charset="0"/>
              </a:rPr>
              <a:t>z</a:t>
            </a:r>
            <a:r>
              <a:rPr lang="zh-CN" altLang="zh-CN" sz="2000" b="1" dirty="0">
                <a:solidFill>
                  <a:srgbClr val="0000CC"/>
                </a:solidFill>
                <a:latin typeface="Times New Roman" panose="02020603050405020304" pitchFamily="18" charset="0"/>
              </a:rPr>
              <a:t> = 0，</a:t>
            </a:r>
            <a:r>
              <a:rPr lang="en-US" altLang="zh-CN" sz="2000" b="1" dirty="0">
                <a:solidFill>
                  <a:srgbClr val="0000CC"/>
                </a:solidFill>
                <a:latin typeface="Times New Roman" panose="02020603050405020304" pitchFamily="18" charset="0"/>
              </a:rPr>
              <a:t>place an infinite plate of ideal conductor, write out the electric and magnetic field intensity in the </a:t>
            </a:r>
            <a:r>
              <a:rPr lang="zh-CN" altLang="zh-CN" sz="2000" b="1" i="1" dirty="0">
                <a:solidFill>
                  <a:srgbClr val="0000CC"/>
                </a:solidFill>
                <a:latin typeface="Times New Roman" panose="02020603050405020304" pitchFamily="18" charset="0"/>
              </a:rPr>
              <a:t>z </a:t>
            </a:r>
            <a:r>
              <a:rPr lang="zh-CN" altLang="zh-CN" sz="2000" b="1" dirty="0">
                <a:solidFill>
                  <a:srgbClr val="0000CC"/>
                </a:solidFill>
                <a:latin typeface="Times New Roman" panose="02020603050405020304" pitchFamily="18" charset="0"/>
              </a:rPr>
              <a:t>&lt; 0</a:t>
            </a:r>
            <a:r>
              <a:rPr lang="en-US" altLang="zh-CN" sz="2000" b="1" dirty="0">
                <a:solidFill>
                  <a:srgbClr val="0000CC"/>
                </a:solidFill>
                <a:latin typeface="Times New Roman" panose="02020603050405020304" pitchFamily="18" charset="0"/>
              </a:rPr>
              <a:t> region</a:t>
            </a:r>
            <a:r>
              <a:rPr lang="zh-CN" altLang="zh-CN" sz="2000"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a:t>
            </a:r>
          </a:p>
          <a:p>
            <a:pPr algn="just">
              <a:lnSpc>
                <a:spcPct val="140000"/>
              </a:lnSpc>
              <a:spcBef>
                <a:spcPct val="20000"/>
              </a:spcBef>
              <a:buFont typeface="Arial" panose="020B0604020202020204" pitchFamily="34" charset="0"/>
              <a:buNone/>
            </a:pPr>
            <a:r>
              <a:rPr lang="zh-CN" altLang="zh-CN" sz="2000" b="1" dirty="0">
                <a:solidFill>
                  <a:srgbClr val="0000CC"/>
                </a:solidFill>
                <a:latin typeface="Times New Roman" panose="02020603050405020304" pitchFamily="18" charset="0"/>
              </a:rPr>
              <a:t>（3）</a:t>
            </a:r>
            <a:r>
              <a:rPr lang="en-US" altLang="zh-CN" sz="2000" b="1" dirty="0">
                <a:solidFill>
                  <a:srgbClr val="0000CC"/>
                </a:solidFill>
                <a:latin typeface="Times New Roman" panose="02020603050405020304" pitchFamily="18" charset="0"/>
              </a:rPr>
              <a:t>the electric current density on the surface of ideal conductor.</a:t>
            </a:r>
            <a:endParaRPr lang="zh-CN" altLang="zh-CN" sz="2000" b="1" dirty="0">
              <a:solidFill>
                <a:srgbClr val="0000CC"/>
              </a:solidFill>
              <a:latin typeface="Times New Roman" panose="02020603050405020304" pitchFamily="18" charset="0"/>
            </a:endParaRPr>
          </a:p>
        </p:txBody>
      </p:sp>
      <p:grpSp>
        <p:nvGrpSpPr>
          <p:cNvPr id="3" name="Group 7"/>
          <p:cNvGrpSpPr>
            <a:grpSpLocks/>
          </p:cNvGrpSpPr>
          <p:nvPr/>
        </p:nvGrpSpPr>
        <p:grpSpPr bwMode="auto">
          <a:xfrm>
            <a:off x="1919289" y="5611301"/>
            <a:ext cx="7456487" cy="866775"/>
            <a:chOff x="0" y="0"/>
            <a:chExt cx="4697" cy="546"/>
          </a:xfrm>
        </p:grpSpPr>
        <p:graphicFrame>
          <p:nvGraphicFramePr>
            <p:cNvPr id="259081" name="Object 9"/>
            <p:cNvGraphicFramePr>
              <a:graphicFrameLocks noChangeAspect="1"/>
            </p:cNvGraphicFramePr>
            <p:nvPr/>
          </p:nvGraphicFramePr>
          <p:xfrm>
            <a:off x="515" y="0"/>
            <a:ext cx="4182" cy="546"/>
          </p:xfrm>
          <a:graphic>
            <a:graphicData uri="http://schemas.openxmlformats.org/presentationml/2006/ole">
              <mc:AlternateContent xmlns:mc="http://schemas.openxmlformats.org/markup-compatibility/2006">
                <mc:Choice xmlns:v="urn:schemas-microsoft-com:vml" Requires="v">
                  <p:oleObj spid="_x0000_s286787" r:id="rId7" imgW="5847840" imgH="710640" progId="Equation.DSMT4">
                    <p:embed/>
                  </p:oleObj>
                </mc:Choice>
                <mc:Fallback>
                  <p:oleObj r:id="rId7" imgW="5847840" imgH="710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 y="0"/>
                          <a:ext cx="418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9082" name="Rectangle 9"/>
            <p:cNvSpPr>
              <a:spLocks noChangeArrowheads="1"/>
            </p:cNvSpPr>
            <p:nvPr/>
          </p:nvSpPr>
          <p:spPr bwMode="auto">
            <a:xfrm>
              <a:off x="0" y="65"/>
              <a:ext cx="40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000" dirty="0">
                  <a:solidFill>
                    <a:srgbClr val="000000"/>
                  </a:solidFill>
                  <a:latin typeface="Times New Roman" panose="02020603050405020304" pitchFamily="18" charset="0"/>
                </a:rPr>
                <a:t>so</a:t>
              </a:r>
              <a:r>
                <a:rPr lang="zh-CN" altLang="zh-CN" dirty="0">
                  <a:solidFill>
                    <a:srgbClr val="000000"/>
                  </a:solidFill>
                  <a:latin typeface="Times New Roman" panose="02020603050405020304" pitchFamily="18" charset="0"/>
                  <a:ea typeface="黑体" panose="02010609060101010101" pitchFamily="49" charset="-122"/>
                </a:rPr>
                <a:t> </a:t>
              </a:r>
            </a:p>
          </p:txBody>
        </p:sp>
      </p:grpSp>
    </p:spTree>
    <p:extLst>
      <p:ext uri="{BB962C8B-B14F-4D97-AF65-F5344CB8AC3E}">
        <p14:creationId xmlns:p14="http://schemas.microsoft.com/office/powerpoint/2010/main" val="409226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9075"/>
                                        </p:tgtEl>
                                        <p:attrNameLst>
                                          <p:attrName>style.visibility</p:attrName>
                                        </p:attrNameLst>
                                      </p:cBhvr>
                                      <p:to>
                                        <p:strVal val="visible"/>
                                      </p:to>
                                    </p:set>
                                    <p:animEffect transition="in" filter="wipe(up)">
                                      <p:cBhvr>
                                        <p:cTn id="7" dur="2000"/>
                                        <p:tgtEl>
                                          <p:spTgt spid="259075"/>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37891"/>
                                        </p:tgtEl>
                                        <p:attrNameLst>
                                          <p:attrName>style.visibility</p:attrName>
                                        </p:attrNameLst>
                                      </p:cBhvr>
                                      <p:to>
                                        <p:strVal val="visible"/>
                                      </p:to>
                                    </p:set>
                                    <p:animEffect transition="in" filter="wipe(up)">
                                      <p:cBhvr>
                                        <p:cTn id="11" dur="2000"/>
                                        <p:tgtEl>
                                          <p:spTgt spid="37891"/>
                                        </p:tgtEl>
                                      </p:cBhvr>
                                    </p:animEffect>
                                  </p:childTnLst>
                                </p:cTn>
                              </p:par>
                            </p:childTnLst>
                          </p:cTn>
                        </p:par>
                        <p:par>
                          <p:cTn id="12" fill="hold" nodeType="afterGroup">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37894"/>
                                        </p:tgtEl>
                                        <p:attrNameLst>
                                          <p:attrName>style.visibility</p:attrName>
                                        </p:attrNameLst>
                                      </p:cBhvr>
                                      <p:to>
                                        <p:strVal val="visible"/>
                                      </p:to>
                                    </p:set>
                                    <p:animEffect transition="in" filter="wipe(up)">
                                      <p:cBhvr>
                                        <p:cTn id="15" dur="3000"/>
                                        <p:tgtEl>
                                          <p:spTgt spid="378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7892"/>
                                        </p:tgtEl>
                                        <p:attrNameLst>
                                          <p:attrName>style.visibility</p:attrName>
                                        </p:attrNameLst>
                                      </p:cBhvr>
                                      <p:to>
                                        <p:strVal val="visible"/>
                                      </p:to>
                                    </p:set>
                                    <p:animEffect transition="in" filter="wipe(up)">
                                      <p:cBhvr>
                                        <p:cTn id="20" dur="2000"/>
                                        <p:tgtEl>
                                          <p:spTgt spid="378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7893"/>
                                        </p:tgtEl>
                                        <p:attrNameLst>
                                          <p:attrName>style.visibility</p:attrName>
                                        </p:attrNameLst>
                                      </p:cBhvr>
                                      <p:to>
                                        <p:strVal val="visible"/>
                                      </p:to>
                                    </p:set>
                                    <p:animEffect transition="in" filter="wipe(up)">
                                      <p:cBhvr>
                                        <p:cTn id="25" dur="2000"/>
                                        <p:tgtEl>
                                          <p:spTgt spid="378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autoUpdateAnimBg="0"/>
      <p:bldP spid="37892" grpId="0" autoUpdateAnimBg="0"/>
      <p:bldP spid="3789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F36E77F3-BC83-4693-9CEF-E8B3A3BF6D7C}" type="slidenum">
              <a:rPr lang="zh-CN" altLang="zh-CN" sz="1400">
                <a:solidFill>
                  <a:srgbClr val="000000"/>
                </a:solidFill>
              </a:rPr>
              <a:pPr algn="r">
                <a:buFont typeface="Arial" panose="020B0604020202020204" pitchFamily="34" charset="0"/>
                <a:buNone/>
              </a:pPr>
              <a:t>91</a:t>
            </a:fld>
            <a:endParaRPr lang="zh-CN" altLang="zh-CN" sz="1400">
              <a:solidFill>
                <a:srgbClr val="000000"/>
              </a:solidFill>
            </a:endParaRPr>
          </a:p>
        </p:txBody>
      </p:sp>
      <p:sp>
        <p:nvSpPr>
          <p:cNvPr id="2" name="Rectangle 2"/>
          <p:cNvSpPr>
            <a:spLocks noChangeArrowheads="1"/>
          </p:cNvSpPr>
          <p:nvPr/>
        </p:nvSpPr>
        <p:spPr bwMode="auto">
          <a:xfrm>
            <a:off x="2208213" y="692151"/>
            <a:ext cx="434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CC"/>
                </a:solidFill>
              </a:rPr>
              <a:t>the instantaneous expression:</a:t>
            </a:r>
            <a:endParaRPr lang="zh-CN" altLang="zh-CN" dirty="0">
              <a:solidFill>
                <a:srgbClr val="0000CC"/>
              </a:solidFill>
              <a:latin typeface="楷体_GB2312" pitchFamily="49" charset="-122"/>
            </a:endParaRPr>
          </a:p>
        </p:txBody>
      </p:sp>
      <p:sp>
        <p:nvSpPr>
          <p:cNvPr id="38915" name="Rectangle 3"/>
          <p:cNvSpPr>
            <a:spLocks noChangeArrowheads="1"/>
          </p:cNvSpPr>
          <p:nvPr/>
        </p:nvSpPr>
        <p:spPr bwMode="auto">
          <a:xfrm>
            <a:off x="1919289" y="2781301"/>
            <a:ext cx="5811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sz="2000" b="1">
                <a:solidFill>
                  <a:srgbClr val="800000"/>
                </a:solidFill>
                <a:latin typeface="Times New Roman" panose="02020603050405020304" pitchFamily="18" charset="0"/>
              </a:rPr>
              <a:t>(2)   </a:t>
            </a:r>
            <a:r>
              <a:rPr lang="en-US" altLang="zh-CN" sz="2000" b="1">
                <a:solidFill>
                  <a:srgbClr val="800000"/>
                </a:solidFill>
                <a:latin typeface="Times New Roman" panose="02020603050405020304" pitchFamily="18" charset="0"/>
              </a:rPr>
              <a:t>the electric field of the reflected wave is</a:t>
            </a:r>
            <a:r>
              <a:rPr lang="en-US" altLang="zh-CN" sz="2000" b="1">
                <a:solidFill>
                  <a:srgbClr val="000000"/>
                </a:solidFill>
                <a:latin typeface="Times New Roman" panose="02020603050405020304" pitchFamily="18" charset="0"/>
              </a:rPr>
              <a:t> </a:t>
            </a:r>
            <a:r>
              <a:rPr lang="zh-CN" altLang="zh-CN" sz="2000" b="1">
                <a:solidFill>
                  <a:srgbClr val="000000"/>
                </a:solidFill>
                <a:latin typeface="Times New Roman" panose="02020603050405020304" pitchFamily="18" charset="0"/>
              </a:rPr>
              <a:t> </a:t>
            </a:r>
          </a:p>
        </p:txBody>
      </p:sp>
      <p:graphicFrame>
        <p:nvGraphicFramePr>
          <p:cNvPr id="38916" name="Object 5"/>
          <p:cNvGraphicFramePr>
            <a:graphicFrameLocks noChangeAspect="1"/>
          </p:cNvGraphicFramePr>
          <p:nvPr/>
        </p:nvGraphicFramePr>
        <p:xfrm>
          <a:off x="2598739" y="1196975"/>
          <a:ext cx="7458075" cy="1365250"/>
        </p:xfrm>
        <a:graphic>
          <a:graphicData uri="http://schemas.openxmlformats.org/presentationml/2006/ole">
            <mc:AlternateContent xmlns:mc="http://schemas.openxmlformats.org/markup-compatibility/2006">
              <mc:Choice xmlns:v="urn:schemas-microsoft-com:vml" Requires="v">
                <p:oleObj spid="_x0000_s287806" r:id="rId3" imgW="6597720" imgH="1167480" progId="Equation.DSMT4">
                  <p:embed/>
                </p:oleObj>
              </mc:Choice>
              <mc:Fallback>
                <p:oleObj r:id="rId3" imgW="6597720" imgH="116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739" y="1196975"/>
                        <a:ext cx="7458075"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Rectangle 5"/>
          <p:cNvSpPr>
            <a:spLocks noChangeArrowheads="1"/>
          </p:cNvSpPr>
          <p:nvPr/>
        </p:nvSpPr>
        <p:spPr bwMode="auto">
          <a:xfrm>
            <a:off x="2424114" y="4149726"/>
            <a:ext cx="5921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CC"/>
                </a:solidFill>
                <a:latin typeface="Times New Roman" panose="02020603050405020304" pitchFamily="18" charset="0"/>
              </a:rPr>
              <a:t>the magnetic field of the reflected wave is</a:t>
            </a:r>
            <a:r>
              <a:rPr lang="en-US" altLang="zh-CN">
                <a:solidFill>
                  <a:srgbClr val="000000"/>
                </a:solidFill>
                <a:latin typeface="Times New Roman" panose="02020603050405020304" pitchFamily="18" charset="0"/>
              </a:rPr>
              <a:t> </a:t>
            </a:r>
            <a:endParaRPr lang="zh-CN" altLang="zh-CN">
              <a:solidFill>
                <a:srgbClr val="000000"/>
              </a:solidFill>
              <a:latin typeface="楷体_GB2312" pitchFamily="49" charset="-122"/>
            </a:endParaRPr>
          </a:p>
        </p:txBody>
      </p:sp>
      <p:graphicFrame>
        <p:nvGraphicFramePr>
          <p:cNvPr id="38918" name="Object 7"/>
          <p:cNvGraphicFramePr>
            <a:graphicFrameLocks noChangeAspect="1"/>
          </p:cNvGraphicFramePr>
          <p:nvPr/>
        </p:nvGraphicFramePr>
        <p:xfrm>
          <a:off x="2927351" y="3357564"/>
          <a:ext cx="5032375" cy="534987"/>
        </p:xfrm>
        <a:graphic>
          <a:graphicData uri="http://schemas.openxmlformats.org/presentationml/2006/ole">
            <mc:AlternateContent xmlns:mc="http://schemas.openxmlformats.org/markup-compatibility/2006">
              <mc:Choice xmlns:v="urn:schemas-microsoft-com:vml" Requires="v">
                <p:oleObj spid="_x0000_s287807" r:id="rId5" imgW="3839040" imgH="431640" progId="Equation.DSMT4">
                  <p:embed/>
                </p:oleObj>
              </mc:Choice>
              <mc:Fallback>
                <p:oleObj r:id="rId5" imgW="383904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1" y="3357564"/>
                        <a:ext cx="50323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9" name="Object 8"/>
          <p:cNvGraphicFramePr>
            <a:graphicFrameLocks noChangeAspect="1"/>
          </p:cNvGraphicFramePr>
          <p:nvPr/>
        </p:nvGraphicFramePr>
        <p:xfrm>
          <a:off x="2851151" y="4732338"/>
          <a:ext cx="7146925" cy="901700"/>
        </p:xfrm>
        <a:graphic>
          <a:graphicData uri="http://schemas.openxmlformats.org/presentationml/2006/ole">
            <mc:AlternateContent xmlns:mc="http://schemas.openxmlformats.org/markup-compatibility/2006">
              <mc:Choice xmlns:v="urn:schemas-microsoft-com:vml" Requires="v">
                <p:oleObj spid="_x0000_s287808" r:id="rId7" imgW="6051240" imgH="710640" progId="Equation.DSMT4">
                  <p:embed/>
                </p:oleObj>
              </mc:Choice>
              <mc:Fallback>
                <p:oleObj r:id="rId7" imgW="6051240" imgH="710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1151" y="4732338"/>
                        <a:ext cx="71469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85475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wipe(up)">
                                      <p:cBhvr>
                                        <p:cTn id="12" dur="3000"/>
                                        <p:tgtEl>
                                          <p:spTgt spid="38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915"/>
                                        </p:tgtEl>
                                        <p:attrNameLst>
                                          <p:attrName>style.visibility</p:attrName>
                                        </p:attrNameLst>
                                      </p:cBhvr>
                                      <p:to>
                                        <p:strVal val="visible"/>
                                      </p:to>
                                    </p:set>
                                    <p:animEffect transition="in" filter="wipe(up)">
                                      <p:cBhvr>
                                        <p:cTn id="17" dur="2000"/>
                                        <p:tgtEl>
                                          <p:spTgt spid="38915"/>
                                        </p:tgtEl>
                                      </p:cBhvr>
                                    </p:animEffect>
                                  </p:childTnLst>
                                </p:cTn>
                              </p:par>
                            </p:childTnLst>
                          </p:cTn>
                        </p:par>
                        <p:par>
                          <p:cTn id="18" fill="hold" nodeType="afterGroup">
                            <p:stCondLst>
                              <p:cond delay="2000"/>
                            </p:stCondLst>
                            <p:childTnLst>
                              <p:par>
                                <p:cTn id="19" presetID="22" presetClass="entr" presetSubtype="1" fill="hold" nodeType="afterEffect">
                                  <p:stCondLst>
                                    <p:cond delay="0"/>
                                  </p:stCondLst>
                                  <p:childTnLst>
                                    <p:set>
                                      <p:cBhvr>
                                        <p:cTn id="20" dur="1" fill="hold">
                                          <p:stCondLst>
                                            <p:cond delay="0"/>
                                          </p:stCondLst>
                                        </p:cTn>
                                        <p:tgtEl>
                                          <p:spTgt spid="38918"/>
                                        </p:tgtEl>
                                        <p:attrNameLst>
                                          <p:attrName>style.visibility</p:attrName>
                                        </p:attrNameLst>
                                      </p:cBhvr>
                                      <p:to>
                                        <p:strVal val="visible"/>
                                      </p:to>
                                    </p:set>
                                    <p:animEffect transition="in" filter="wipe(up)">
                                      <p:cBhvr>
                                        <p:cTn id="21" dur="2000"/>
                                        <p:tgtEl>
                                          <p:spTgt spid="389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8917"/>
                                        </p:tgtEl>
                                        <p:attrNameLst>
                                          <p:attrName>style.visibility</p:attrName>
                                        </p:attrNameLst>
                                      </p:cBhvr>
                                      <p:to>
                                        <p:strVal val="visible"/>
                                      </p:to>
                                    </p:set>
                                    <p:animEffect transition="in" filter="wipe(up)">
                                      <p:cBhvr>
                                        <p:cTn id="26" dur="2000"/>
                                        <p:tgtEl>
                                          <p:spTgt spid="38917"/>
                                        </p:tgtEl>
                                      </p:cBhvr>
                                    </p:animEffect>
                                  </p:childTnLst>
                                </p:cTn>
                              </p:par>
                            </p:childTnLst>
                          </p:cTn>
                        </p:par>
                        <p:par>
                          <p:cTn id="27" fill="hold" nodeType="afterGroup">
                            <p:stCondLst>
                              <p:cond delay="2000"/>
                            </p:stCondLst>
                            <p:childTnLst>
                              <p:par>
                                <p:cTn id="28" presetID="22" presetClass="entr" presetSubtype="1" fill="hold" nodeType="afterEffect">
                                  <p:stCondLst>
                                    <p:cond delay="0"/>
                                  </p:stCondLst>
                                  <p:childTnLst>
                                    <p:set>
                                      <p:cBhvr>
                                        <p:cTn id="29" dur="1" fill="hold">
                                          <p:stCondLst>
                                            <p:cond delay="0"/>
                                          </p:stCondLst>
                                        </p:cTn>
                                        <p:tgtEl>
                                          <p:spTgt spid="38919"/>
                                        </p:tgtEl>
                                        <p:attrNameLst>
                                          <p:attrName>style.visibility</p:attrName>
                                        </p:attrNameLst>
                                      </p:cBhvr>
                                      <p:to>
                                        <p:strVal val="visible"/>
                                      </p:to>
                                    </p:set>
                                    <p:animEffect transition="in" filter="wipe(up)">
                                      <p:cBhvr>
                                        <p:cTn id="30" dur="20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8915" grpId="0" autoUpdateAnimBg="0"/>
      <p:bldP spid="38917"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AE0A336F-4A22-4513-9072-F3E89260A93B}" type="slidenum">
              <a:rPr lang="zh-CN" altLang="zh-CN" sz="1400">
                <a:solidFill>
                  <a:srgbClr val="000000"/>
                </a:solidFill>
              </a:rPr>
              <a:pPr algn="r">
                <a:buFont typeface="Arial" panose="020B0604020202020204" pitchFamily="34" charset="0"/>
                <a:buNone/>
              </a:pPr>
              <a:t>92</a:t>
            </a:fld>
            <a:endParaRPr lang="zh-CN" altLang="zh-CN" sz="1400">
              <a:solidFill>
                <a:srgbClr val="000000"/>
              </a:solidFill>
            </a:endParaRPr>
          </a:p>
        </p:txBody>
      </p:sp>
      <p:graphicFrame>
        <p:nvGraphicFramePr>
          <p:cNvPr id="2" name="Object 3"/>
          <p:cNvGraphicFramePr>
            <a:graphicFrameLocks noChangeAspect="1"/>
          </p:cNvGraphicFramePr>
          <p:nvPr/>
        </p:nvGraphicFramePr>
        <p:xfrm>
          <a:off x="2351088" y="1628775"/>
          <a:ext cx="7815262" cy="1574800"/>
        </p:xfrm>
        <a:graphic>
          <a:graphicData uri="http://schemas.openxmlformats.org/presentationml/2006/ole">
            <mc:AlternateContent xmlns:mc="http://schemas.openxmlformats.org/markup-compatibility/2006">
              <mc:Choice xmlns:v="urn:schemas-microsoft-com:vml" Requires="v">
                <p:oleObj spid="_x0000_s288830" r:id="rId3" imgW="6241680" imgH="1218240" progId="Equation.DSMT4">
                  <p:embed/>
                </p:oleObj>
              </mc:Choice>
              <mc:Fallback>
                <p:oleObj r:id="rId3" imgW="6241680" imgH="1218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1628775"/>
                        <a:ext cx="7815262"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39" name="Object 4"/>
          <p:cNvGraphicFramePr>
            <a:graphicFrameLocks noChangeAspect="1"/>
          </p:cNvGraphicFramePr>
          <p:nvPr/>
        </p:nvGraphicFramePr>
        <p:xfrm>
          <a:off x="3424239" y="4894263"/>
          <a:ext cx="5354637" cy="889000"/>
        </p:xfrm>
        <a:graphic>
          <a:graphicData uri="http://schemas.openxmlformats.org/presentationml/2006/ole">
            <mc:AlternateContent xmlns:mc="http://schemas.openxmlformats.org/markup-compatibility/2006">
              <mc:Choice xmlns:v="urn:schemas-microsoft-com:vml" Requires="v">
                <p:oleObj spid="_x0000_s288831" r:id="rId5" imgW="4614480" imgH="710640" progId="Equation.DSMT4">
                  <p:embed/>
                </p:oleObj>
              </mc:Choice>
              <mc:Fallback>
                <p:oleObj r:id="rId5" imgW="4614480" imgH="710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4239" y="4894263"/>
                        <a:ext cx="53546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1125" name="Rectangle 4"/>
          <p:cNvSpPr>
            <a:spLocks noChangeArrowheads="1"/>
          </p:cNvSpPr>
          <p:nvPr/>
        </p:nvSpPr>
        <p:spPr bwMode="auto">
          <a:xfrm>
            <a:off x="2063750" y="620713"/>
            <a:ext cx="67325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CC"/>
                </a:solidFill>
                <a:latin typeface="Times New Roman" panose="02020603050405020304" pitchFamily="18" charset="0"/>
              </a:rPr>
              <a:t>the expressions of  electric and magnetic field of the total field in the </a:t>
            </a:r>
            <a:r>
              <a:rPr lang="zh-CN" altLang="zh-CN" b="1" i="1">
                <a:solidFill>
                  <a:srgbClr val="0000CC"/>
                </a:solidFill>
                <a:latin typeface="Times New Roman" panose="02020603050405020304" pitchFamily="18" charset="0"/>
              </a:rPr>
              <a:t>z</a:t>
            </a:r>
            <a:r>
              <a:rPr lang="zh-CN" altLang="zh-CN" b="1">
                <a:solidFill>
                  <a:srgbClr val="0000CC"/>
                </a:solidFill>
                <a:latin typeface="Times New Roman" panose="02020603050405020304" pitchFamily="18" charset="0"/>
              </a:rPr>
              <a:t> &lt; 0 </a:t>
            </a:r>
            <a:r>
              <a:rPr lang="en-US" altLang="zh-CN" b="1">
                <a:solidFill>
                  <a:srgbClr val="0000CC"/>
                </a:solidFill>
                <a:latin typeface="Times New Roman" panose="02020603050405020304" pitchFamily="18" charset="0"/>
              </a:rPr>
              <a:t>region, respectively</a:t>
            </a:r>
            <a:r>
              <a:rPr lang="zh-CN" altLang="zh-CN">
                <a:solidFill>
                  <a:srgbClr val="000000"/>
                </a:solidFill>
                <a:latin typeface="Times New Roman" panose="02020603050405020304" pitchFamily="18" charset="0"/>
              </a:rPr>
              <a:t> </a:t>
            </a:r>
          </a:p>
        </p:txBody>
      </p:sp>
      <p:sp>
        <p:nvSpPr>
          <p:cNvPr id="39941" name="Rectangle 5"/>
          <p:cNvSpPr>
            <a:spLocks noChangeArrowheads="1"/>
          </p:cNvSpPr>
          <p:nvPr/>
        </p:nvSpPr>
        <p:spPr bwMode="auto">
          <a:xfrm>
            <a:off x="1919289" y="3357563"/>
            <a:ext cx="829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b="1">
                <a:solidFill>
                  <a:srgbClr val="0000CC"/>
                </a:solidFill>
                <a:latin typeface="Times New Roman" panose="02020603050405020304" pitchFamily="18" charset="0"/>
              </a:rPr>
              <a:t>(3)   </a:t>
            </a:r>
            <a:r>
              <a:rPr lang="en-US" altLang="zh-CN" b="1">
                <a:solidFill>
                  <a:srgbClr val="0000CC"/>
                </a:solidFill>
                <a:latin typeface="Times New Roman" panose="02020603050405020304" pitchFamily="18" charset="0"/>
              </a:rPr>
              <a:t>the electric current density on the surface of  ideal conductor is</a:t>
            </a:r>
            <a:r>
              <a:rPr lang="en-US" altLang="zh-CN">
                <a:solidFill>
                  <a:srgbClr val="000000"/>
                </a:solidFill>
                <a:latin typeface="Times New Roman" panose="02020603050405020304" pitchFamily="18" charset="0"/>
              </a:rPr>
              <a:t> </a:t>
            </a:r>
            <a:r>
              <a:rPr lang="zh-CN" altLang="zh-CN" sz="2800">
                <a:solidFill>
                  <a:srgbClr val="000000"/>
                </a:solidFill>
                <a:latin typeface="宋体" panose="02010600030101010101" pitchFamily="2" charset="-122"/>
              </a:rPr>
              <a:t> </a:t>
            </a:r>
          </a:p>
        </p:txBody>
      </p:sp>
      <p:graphicFrame>
        <p:nvGraphicFramePr>
          <p:cNvPr id="39942" name="Object 7"/>
          <p:cNvGraphicFramePr>
            <a:graphicFrameLocks noChangeAspect="1"/>
          </p:cNvGraphicFramePr>
          <p:nvPr/>
        </p:nvGraphicFramePr>
        <p:xfrm>
          <a:off x="2711450" y="4076700"/>
          <a:ext cx="2247900" cy="571500"/>
        </p:xfrm>
        <a:graphic>
          <a:graphicData uri="http://schemas.openxmlformats.org/presentationml/2006/ole">
            <mc:AlternateContent xmlns:mc="http://schemas.openxmlformats.org/markup-compatibility/2006">
              <mc:Choice xmlns:v="urn:schemas-microsoft-com:vml" Requires="v">
                <p:oleObj spid="_x0000_s288832" r:id="rId7" imgW="1830600" imgH="431640" progId="Equation.DSMT4">
                  <p:embed/>
                </p:oleObj>
              </mc:Choice>
              <mc:Fallback>
                <p:oleObj r:id="rId7" imgW="183060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450" y="4076700"/>
                        <a:ext cx="22479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9762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1125"/>
                                        </p:tgtEl>
                                        <p:attrNameLst>
                                          <p:attrName>style.visibility</p:attrName>
                                        </p:attrNameLst>
                                      </p:cBhvr>
                                      <p:to>
                                        <p:strVal val="visible"/>
                                      </p:to>
                                    </p:set>
                                    <p:animEffect transition="in" filter="wipe(up)">
                                      <p:cBhvr>
                                        <p:cTn id="7" dur="3000"/>
                                        <p:tgtEl>
                                          <p:spTgt spid="261125"/>
                                        </p:tgtEl>
                                      </p:cBhvr>
                                    </p:animEffect>
                                  </p:childTnLst>
                                </p:cTn>
                              </p:par>
                            </p:childTnLst>
                          </p:cTn>
                        </p:par>
                        <p:par>
                          <p:cTn id="8" fill="hold" nodeType="afterGroup">
                            <p:stCondLst>
                              <p:cond delay="30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3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9941"/>
                                        </p:tgtEl>
                                        <p:attrNameLst>
                                          <p:attrName>style.visibility</p:attrName>
                                        </p:attrNameLst>
                                      </p:cBhvr>
                                      <p:to>
                                        <p:strVal val="visible"/>
                                      </p:to>
                                    </p:set>
                                    <p:animEffect transition="in" filter="wipe(up)">
                                      <p:cBhvr>
                                        <p:cTn id="16" dur="3000"/>
                                        <p:tgtEl>
                                          <p:spTgt spid="39941"/>
                                        </p:tgtEl>
                                      </p:cBhvr>
                                    </p:animEffect>
                                  </p:childTnLst>
                                </p:cTn>
                              </p:par>
                            </p:childTnLst>
                          </p:cTn>
                        </p:par>
                        <p:par>
                          <p:cTn id="17" fill="hold" nodeType="afterGroup">
                            <p:stCondLst>
                              <p:cond delay="3000"/>
                            </p:stCondLst>
                            <p:childTnLst>
                              <p:par>
                                <p:cTn id="18" presetID="22" presetClass="entr" presetSubtype="1" fill="hold" nodeType="afterEffect">
                                  <p:stCondLst>
                                    <p:cond delay="0"/>
                                  </p:stCondLst>
                                  <p:childTnLst>
                                    <p:set>
                                      <p:cBhvr>
                                        <p:cTn id="19" dur="1" fill="hold">
                                          <p:stCondLst>
                                            <p:cond delay="0"/>
                                          </p:stCondLst>
                                        </p:cTn>
                                        <p:tgtEl>
                                          <p:spTgt spid="39942"/>
                                        </p:tgtEl>
                                        <p:attrNameLst>
                                          <p:attrName>style.visibility</p:attrName>
                                        </p:attrNameLst>
                                      </p:cBhvr>
                                      <p:to>
                                        <p:strVal val="visible"/>
                                      </p:to>
                                    </p:set>
                                    <p:animEffect transition="in" filter="wipe(up)">
                                      <p:cBhvr>
                                        <p:cTn id="20" dur="3000"/>
                                        <p:tgtEl>
                                          <p:spTgt spid="3994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9939"/>
                                        </p:tgtEl>
                                        <p:attrNameLst>
                                          <p:attrName>style.visibility</p:attrName>
                                        </p:attrNameLst>
                                      </p:cBhvr>
                                      <p:to>
                                        <p:strVal val="visible"/>
                                      </p:to>
                                    </p:set>
                                    <p:animEffect transition="in" filter="wipe(up)">
                                      <p:cBhvr>
                                        <p:cTn id="25" dur="30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autoUpdateAnimBg="0"/>
      <p:bldP spid="39941"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CEB98A60-0FE4-41F1-B5F9-E5FA5155554F}" type="slidenum">
              <a:rPr lang="zh-CN" altLang="zh-CN" sz="1400">
                <a:solidFill>
                  <a:srgbClr val="000000"/>
                </a:solidFill>
              </a:rPr>
              <a:pPr algn="r">
                <a:buFont typeface="Arial" panose="020B0604020202020204" pitchFamily="34" charset="0"/>
                <a:buNone/>
              </a:pPr>
              <a:t>93</a:t>
            </a:fld>
            <a:endParaRPr lang="zh-CN" altLang="zh-CN" sz="1400">
              <a:solidFill>
                <a:srgbClr val="000000"/>
              </a:solidFill>
            </a:endParaRPr>
          </a:p>
        </p:txBody>
      </p:sp>
      <p:sp>
        <p:nvSpPr>
          <p:cNvPr id="2" name="Rectangle 2"/>
          <p:cNvSpPr>
            <a:spLocks noChangeArrowheads="1"/>
          </p:cNvSpPr>
          <p:nvPr/>
        </p:nvSpPr>
        <p:spPr bwMode="auto">
          <a:xfrm>
            <a:off x="1703388" y="400099"/>
            <a:ext cx="997389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b="1" dirty="0">
                <a:solidFill>
                  <a:srgbClr val="0000CC"/>
                </a:solidFill>
                <a:latin typeface="Times New Roman" panose="02020603050405020304" pitchFamily="18" charset="0"/>
                <a:ea typeface="幼圆" panose="02010509060101010101" pitchFamily="49" charset="-122"/>
              </a:rPr>
              <a:t>Ex</a:t>
            </a:r>
            <a:r>
              <a:rPr lang="en-US" altLang="zh-CN" sz="2000" b="1" dirty="0">
                <a:solidFill>
                  <a:srgbClr val="0000CC"/>
                </a:solidFill>
                <a:latin typeface="Times New Roman" panose="02020603050405020304" pitchFamily="18" charset="0"/>
                <a:ea typeface="幼圆" panose="02010509060101010101" pitchFamily="49" charset="-122"/>
              </a:rPr>
              <a:t>.</a:t>
            </a:r>
            <a:r>
              <a:rPr lang="zh-CN" altLang="zh-CN" sz="2000" b="1" dirty="0">
                <a:solidFill>
                  <a:srgbClr val="0000CC"/>
                </a:solidFill>
                <a:latin typeface="Times New Roman" panose="02020603050405020304" pitchFamily="18" charset="0"/>
              </a:rPr>
              <a:t>    </a:t>
            </a:r>
            <a:r>
              <a:rPr lang="en-US" altLang="zh-CN" sz="2000" b="1" dirty="0">
                <a:solidFill>
                  <a:srgbClr val="0000CC"/>
                </a:solidFill>
                <a:latin typeface="Times New Roman" panose="02020603050405020304" pitchFamily="18" charset="0"/>
              </a:rPr>
              <a:t>In the free space, uniform plane wave vertical incidence to the semi infinite plane of lossless  dielectric. Given the SWR=3 in the free space, the wavelength in the dielectric is </a:t>
            </a:r>
            <a:r>
              <a:rPr lang="zh-CN" altLang="zh-CN" sz="2000" b="1" dirty="0">
                <a:solidFill>
                  <a:srgbClr val="0000CC"/>
                </a:solidFill>
                <a:latin typeface="Times New Roman" panose="02020603050405020304" pitchFamily="18" charset="0"/>
              </a:rPr>
              <a:t>1/6</a:t>
            </a:r>
            <a:r>
              <a:rPr lang="en-US" altLang="zh-CN" sz="2000" b="1" dirty="0">
                <a:solidFill>
                  <a:srgbClr val="0000CC"/>
                </a:solidFill>
                <a:latin typeface="Times New Roman" panose="02020603050405020304" pitchFamily="18" charset="0"/>
              </a:rPr>
              <a:t> of that in the space.  The point of the minimum value of  standing wave is on the interface. Work out the relative permeability and relative permittivity of the dielectric.</a:t>
            </a:r>
            <a:endParaRPr lang="zh-CN" altLang="zh-CN" sz="2000" b="1" dirty="0">
              <a:solidFill>
                <a:srgbClr val="0000CC"/>
              </a:solidFill>
              <a:latin typeface="Times New Roman" panose="02020603050405020304" pitchFamily="18" charset="0"/>
            </a:endParaRPr>
          </a:p>
        </p:txBody>
      </p:sp>
      <p:grpSp>
        <p:nvGrpSpPr>
          <p:cNvPr id="8" name="Group 3"/>
          <p:cNvGrpSpPr>
            <a:grpSpLocks/>
          </p:cNvGrpSpPr>
          <p:nvPr/>
        </p:nvGrpSpPr>
        <p:grpSpPr bwMode="auto">
          <a:xfrm>
            <a:off x="2136775" y="2276476"/>
            <a:ext cx="4751388" cy="904875"/>
            <a:chOff x="-370" y="0"/>
            <a:chExt cx="2993" cy="570"/>
          </a:xfrm>
        </p:grpSpPr>
        <p:graphicFrame>
          <p:nvGraphicFramePr>
            <p:cNvPr id="262149" name="Object 5"/>
            <p:cNvGraphicFramePr>
              <a:graphicFrameLocks noChangeAspect="1"/>
            </p:cNvGraphicFramePr>
            <p:nvPr/>
          </p:nvGraphicFramePr>
          <p:xfrm>
            <a:off x="1542" y="0"/>
            <a:ext cx="1081" cy="570"/>
          </p:xfrm>
          <a:graphic>
            <a:graphicData uri="http://schemas.openxmlformats.org/presentationml/2006/ole">
              <mc:AlternateContent xmlns:mc="http://schemas.openxmlformats.org/markup-compatibility/2006">
                <mc:Choice xmlns:v="urn:schemas-microsoft-com:vml" Requires="v">
                  <p:oleObj spid="_x0000_s290088" r:id="rId3" imgW="1525680" imgH="786960" progId="Equation.DSMT4">
                    <p:embed/>
                  </p:oleObj>
                </mc:Choice>
                <mc:Fallback>
                  <p:oleObj r:id="rId3" imgW="1525680" imgH="786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 y="0"/>
                          <a:ext cx="1081"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50" name="Rectangle 5"/>
            <p:cNvSpPr>
              <a:spLocks noChangeArrowheads="1"/>
            </p:cNvSpPr>
            <p:nvPr/>
          </p:nvSpPr>
          <p:spPr bwMode="auto">
            <a:xfrm>
              <a:off x="-370" y="91"/>
              <a:ext cx="18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a:solidFill>
                    <a:srgbClr val="000000"/>
                  </a:solidFill>
                </a:rPr>
                <a:t>Answer </a:t>
              </a:r>
              <a:r>
                <a:rPr lang="zh-CN" altLang="zh-CN">
                  <a:solidFill>
                    <a:srgbClr val="000000"/>
                  </a:solidFill>
                </a:rPr>
                <a:t>：</a:t>
              </a:r>
              <a:r>
                <a:rPr lang="en-US" altLang="zh-CN">
                  <a:solidFill>
                    <a:srgbClr val="000000"/>
                  </a:solidFill>
                </a:rPr>
                <a:t>Due to SWR is </a:t>
              </a:r>
              <a:endParaRPr lang="zh-CN" altLang="zh-CN">
                <a:solidFill>
                  <a:srgbClr val="000000"/>
                </a:solidFill>
              </a:endParaRPr>
            </a:p>
          </p:txBody>
        </p:sp>
      </p:grpSp>
      <p:sp>
        <p:nvSpPr>
          <p:cNvPr id="262151" name="Rectangle 6"/>
          <p:cNvSpPr>
            <a:spLocks noChangeArrowheads="1"/>
          </p:cNvSpPr>
          <p:nvPr/>
        </p:nvSpPr>
        <p:spPr bwMode="auto">
          <a:xfrm>
            <a:off x="1703388" y="3394076"/>
            <a:ext cx="6913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a:solidFill>
                  <a:srgbClr val="000000"/>
                </a:solidFill>
                <a:latin typeface="Times New Roman" panose="02020603050405020304" pitchFamily="18" charset="0"/>
              </a:rPr>
              <a:t>as the point of the minimum value of  standing wave is on the interface</a:t>
            </a:r>
            <a:endParaRPr lang="zh-CN" altLang="zh-CN">
              <a:solidFill>
                <a:srgbClr val="000000"/>
              </a:solidFill>
              <a:latin typeface="Times New Roman" panose="02020603050405020304" pitchFamily="18" charset="0"/>
            </a:endParaRPr>
          </a:p>
        </p:txBody>
      </p:sp>
      <p:grpSp>
        <p:nvGrpSpPr>
          <p:cNvPr id="9" name="Group 7"/>
          <p:cNvGrpSpPr>
            <a:grpSpLocks/>
          </p:cNvGrpSpPr>
          <p:nvPr/>
        </p:nvGrpSpPr>
        <p:grpSpPr bwMode="auto">
          <a:xfrm>
            <a:off x="1703389" y="5719764"/>
            <a:ext cx="4897437" cy="877887"/>
            <a:chOff x="0" y="0"/>
            <a:chExt cx="3085" cy="553"/>
          </a:xfrm>
        </p:grpSpPr>
        <p:graphicFrame>
          <p:nvGraphicFramePr>
            <p:cNvPr id="262153" name="Object 9"/>
            <p:cNvGraphicFramePr>
              <a:graphicFrameLocks noChangeAspect="1"/>
            </p:cNvGraphicFramePr>
            <p:nvPr/>
          </p:nvGraphicFramePr>
          <p:xfrm>
            <a:off x="1497" y="0"/>
            <a:ext cx="1588" cy="553"/>
          </p:xfrm>
          <a:graphic>
            <a:graphicData uri="http://schemas.openxmlformats.org/presentationml/2006/ole">
              <mc:AlternateContent xmlns:mc="http://schemas.openxmlformats.org/markup-compatibility/2006">
                <mc:Choice xmlns:v="urn:schemas-microsoft-com:vml" Requires="v">
                  <p:oleObj spid="_x0000_s290089" r:id="rId5" imgW="1906920" imgH="761400" progId="Equation.DSMT4">
                    <p:embed/>
                  </p:oleObj>
                </mc:Choice>
                <mc:Fallback>
                  <p:oleObj r:id="rId5" imgW="1906920" imgH="761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7" y="0"/>
                          <a:ext cx="1588"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54" name="Rectangle 9"/>
            <p:cNvSpPr>
              <a:spLocks noChangeArrowheads="1"/>
            </p:cNvSpPr>
            <p:nvPr/>
          </p:nvSpPr>
          <p:spPr bwMode="auto">
            <a:xfrm>
              <a:off x="0" y="99"/>
              <a:ext cx="2880"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b="1">
                  <a:solidFill>
                    <a:srgbClr val="0000CC"/>
                  </a:solidFill>
                  <a:latin typeface="Times New Roman" panose="02020603050405020304" pitchFamily="18" charset="0"/>
                </a:rPr>
                <a:t>because the wavelength </a:t>
              </a:r>
            </a:p>
            <a:p>
              <a:pPr>
                <a:spcBef>
                  <a:spcPct val="20000"/>
                </a:spcBef>
                <a:buFont typeface="Arial" panose="020B0604020202020204" pitchFamily="34" charset="0"/>
                <a:buNone/>
              </a:pPr>
              <a:r>
                <a:rPr lang="en-US" altLang="zh-CN" b="1">
                  <a:solidFill>
                    <a:srgbClr val="0000CC"/>
                  </a:solidFill>
                  <a:latin typeface="Times New Roman" panose="02020603050405020304" pitchFamily="18" charset="0"/>
                </a:rPr>
                <a:t>in 2 region </a:t>
              </a:r>
              <a:endParaRPr lang="zh-CN" altLang="zh-CN" b="1">
                <a:solidFill>
                  <a:srgbClr val="0000CC"/>
                </a:solidFill>
                <a:latin typeface="Times New Roman" panose="02020603050405020304" pitchFamily="18" charset="0"/>
              </a:endParaRPr>
            </a:p>
          </p:txBody>
        </p:sp>
      </p:grpSp>
      <p:graphicFrame>
        <p:nvGraphicFramePr>
          <p:cNvPr id="40970" name="Object 11"/>
          <p:cNvGraphicFramePr>
            <a:graphicFrameLocks noChangeAspect="1"/>
          </p:cNvGraphicFramePr>
          <p:nvPr/>
        </p:nvGraphicFramePr>
        <p:xfrm>
          <a:off x="8616950" y="3213100"/>
          <a:ext cx="1030288" cy="757238"/>
        </p:xfrm>
        <a:graphic>
          <a:graphicData uri="http://schemas.openxmlformats.org/presentationml/2006/ole">
            <mc:AlternateContent xmlns:mc="http://schemas.openxmlformats.org/markup-compatibility/2006">
              <mc:Choice xmlns:v="urn:schemas-microsoft-com:vml" Requires="v">
                <p:oleObj spid="_x0000_s290090" r:id="rId7" imgW="902520" imgH="647280" progId="Equation.DSMT4">
                  <p:embed/>
                </p:oleObj>
              </mc:Choice>
              <mc:Fallback>
                <p:oleObj r:id="rId7" imgW="902520" imgH="647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950" y="3213100"/>
                        <a:ext cx="10302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11"/>
          <p:cNvGrpSpPr>
            <a:grpSpLocks/>
          </p:cNvGrpSpPr>
          <p:nvPr/>
        </p:nvGrpSpPr>
        <p:grpSpPr bwMode="auto">
          <a:xfrm>
            <a:off x="1531938" y="3851275"/>
            <a:ext cx="4419600" cy="946150"/>
            <a:chOff x="-161" y="0"/>
            <a:chExt cx="2784" cy="596"/>
          </a:xfrm>
        </p:grpSpPr>
        <p:graphicFrame>
          <p:nvGraphicFramePr>
            <p:cNvPr id="262157" name="Object 13"/>
            <p:cNvGraphicFramePr>
              <a:graphicFrameLocks noChangeAspect="1"/>
            </p:cNvGraphicFramePr>
            <p:nvPr/>
          </p:nvGraphicFramePr>
          <p:xfrm>
            <a:off x="1399" y="0"/>
            <a:ext cx="1224" cy="596"/>
          </p:xfrm>
          <a:graphic>
            <a:graphicData uri="http://schemas.openxmlformats.org/presentationml/2006/ole">
              <mc:AlternateContent xmlns:mc="http://schemas.openxmlformats.org/markup-compatibility/2006">
                <mc:Choice xmlns:v="urn:schemas-microsoft-com:vml" Requires="v">
                  <p:oleObj spid="_x0000_s290091" r:id="rId9" imgW="1296720" imgH="710640" progId="Equation.DSMT4">
                    <p:embed/>
                  </p:oleObj>
                </mc:Choice>
                <mc:Fallback>
                  <p:oleObj r:id="rId9" imgW="1296720" imgH="7106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9" y="0"/>
                          <a:ext cx="122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58" name="Rectangle 13"/>
            <p:cNvSpPr>
              <a:spLocks noChangeArrowheads="1"/>
            </p:cNvSpPr>
            <p:nvPr/>
          </p:nvSpPr>
          <p:spPr bwMode="auto">
            <a:xfrm>
              <a:off x="-161" y="125"/>
              <a:ext cx="16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b="1">
                  <a:solidFill>
                    <a:srgbClr val="0000CC"/>
                  </a:solidFill>
                  <a:latin typeface="Times New Roman" panose="02020603050405020304" pitchFamily="18" charset="0"/>
                </a:rPr>
                <a:t>as reflection coefficient</a:t>
              </a:r>
              <a:r>
                <a:rPr lang="en-US" altLang="zh-CN">
                  <a:solidFill>
                    <a:srgbClr val="000000"/>
                  </a:solidFill>
                </a:rPr>
                <a:t> </a:t>
              </a:r>
              <a:endParaRPr lang="zh-CN" altLang="zh-CN">
                <a:solidFill>
                  <a:srgbClr val="000000"/>
                </a:solidFill>
              </a:endParaRPr>
            </a:p>
          </p:txBody>
        </p:sp>
      </p:grpSp>
      <p:grpSp>
        <p:nvGrpSpPr>
          <p:cNvPr id="11" name="Group 14"/>
          <p:cNvGrpSpPr>
            <a:grpSpLocks/>
          </p:cNvGrpSpPr>
          <p:nvPr/>
        </p:nvGrpSpPr>
        <p:grpSpPr bwMode="auto">
          <a:xfrm>
            <a:off x="1774826" y="4868863"/>
            <a:ext cx="4176713" cy="863600"/>
            <a:chOff x="0" y="0"/>
            <a:chExt cx="2631" cy="544"/>
          </a:xfrm>
        </p:grpSpPr>
        <p:graphicFrame>
          <p:nvGraphicFramePr>
            <p:cNvPr id="262160" name="Object 16"/>
            <p:cNvGraphicFramePr>
              <a:graphicFrameLocks noChangeAspect="1"/>
            </p:cNvGraphicFramePr>
            <p:nvPr/>
          </p:nvGraphicFramePr>
          <p:xfrm>
            <a:off x="467" y="121"/>
            <a:ext cx="622" cy="286"/>
          </p:xfrm>
          <a:graphic>
            <a:graphicData uri="http://schemas.openxmlformats.org/presentationml/2006/ole">
              <mc:AlternateContent xmlns:mc="http://schemas.openxmlformats.org/markup-compatibility/2006">
                <mc:Choice xmlns:v="urn:schemas-microsoft-com:vml" Requires="v">
                  <p:oleObj spid="_x0000_s290092" r:id="rId11" imgW="839160" imgH="355320" progId="Equation.DSMT4">
                    <p:embed/>
                  </p:oleObj>
                </mc:Choice>
                <mc:Fallback>
                  <p:oleObj r:id="rId11" imgW="839160" imgH="3553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 y="121"/>
                          <a:ext cx="62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2161" name="Object 17"/>
            <p:cNvGraphicFramePr>
              <a:graphicFrameLocks noChangeAspect="1"/>
            </p:cNvGraphicFramePr>
            <p:nvPr/>
          </p:nvGraphicFramePr>
          <p:xfrm>
            <a:off x="1099" y="0"/>
            <a:ext cx="1532" cy="544"/>
          </p:xfrm>
          <a:graphic>
            <a:graphicData uri="http://schemas.openxmlformats.org/presentationml/2006/ole">
              <mc:AlternateContent xmlns:mc="http://schemas.openxmlformats.org/markup-compatibility/2006">
                <mc:Choice xmlns:v="urn:schemas-microsoft-com:vml" Requires="v">
                  <p:oleObj spid="_x0000_s290093" r:id="rId13" imgW="2072160" imgH="812160" progId="Equation.DSMT4">
                    <p:embed/>
                  </p:oleObj>
                </mc:Choice>
                <mc:Fallback>
                  <p:oleObj r:id="rId13" imgW="2072160" imgH="8121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9" y="0"/>
                          <a:ext cx="153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62" name="Rectangle 17"/>
            <p:cNvSpPr>
              <a:spLocks noChangeArrowheads="1"/>
            </p:cNvSpPr>
            <p:nvPr/>
          </p:nvSpPr>
          <p:spPr bwMode="auto">
            <a:xfrm>
              <a:off x="0" y="119"/>
              <a:ext cx="1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en-US" altLang="zh-CN">
                  <a:solidFill>
                    <a:srgbClr val="000000"/>
                  </a:solidFill>
                </a:rPr>
                <a:t>where </a:t>
              </a:r>
              <a:endParaRPr lang="zh-CN" altLang="zh-CN">
                <a:solidFill>
                  <a:srgbClr val="000000"/>
                </a:solidFill>
              </a:endParaRPr>
            </a:p>
          </p:txBody>
        </p:sp>
      </p:grpSp>
      <p:grpSp>
        <p:nvGrpSpPr>
          <p:cNvPr id="12" name="Group 18"/>
          <p:cNvGrpSpPr>
            <a:grpSpLocks/>
          </p:cNvGrpSpPr>
          <p:nvPr/>
        </p:nvGrpSpPr>
        <p:grpSpPr bwMode="auto">
          <a:xfrm>
            <a:off x="7202489" y="2276475"/>
            <a:ext cx="1773237" cy="757238"/>
            <a:chOff x="0" y="0"/>
            <a:chExt cx="1117" cy="477"/>
          </a:xfrm>
        </p:grpSpPr>
        <p:graphicFrame>
          <p:nvGraphicFramePr>
            <p:cNvPr id="262164" name="Object 20"/>
            <p:cNvGraphicFramePr>
              <a:graphicFrameLocks noChangeAspect="1"/>
            </p:cNvGraphicFramePr>
            <p:nvPr/>
          </p:nvGraphicFramePr>
          <p:xfrm>
            <a:off x="545" y="0"/>
            <a:ext cx="572" cy="477"/>
          </p:xfrm>
          <a:graphic>
            <a:graphicData uri="http://schemas.openxmlformats.org/presentationml/2006/ole">
              <mc:AlternateContent xmlns:mc="http://schemas.openxmlformats.org/markup-compatibility/2006">
                <mc:Choice xmlns:v="urn:schemas-microsoft-com:vml" Requires="v">
                  <p:oleObj spid="_x0000_s290094" r:id="rId15" imgW="788040" imgH="647280" progId="Equation.DSMT4">
                    <p:embed/>
                  </p:oleObj>
                </mc:Choice>
                <mc:Fallback>
                  <p:oleObj r:id="rId15" imgW="788040" imgH="6472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 y="0"/>
                          <a:ext cx="572"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65" name="AutoShape 20"/>
            <p:cNvSpPr>
              <a:spLocks noChangeArrowheads="1"/>
            </p:cNvSpPr>
            <p:nvPr/>
          </p:nvSpPr>
          <p:spPr bwMode="auto">
            <a:xfrm>
              <a:off x="0" y="182"/>
              <a:ext cx="454" cy="136"/>
            </a:xfrm>
            <a:prstGeom prst="rightArrow">
              <a:avLst>
                <a:gd name="adj1" fmla="val 50000"/>
                <a:gd name="adj2" fmla="val 83456"/>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grpSp>
        <p:nvGrpSpPr>
          <p:cNvPr id="13" name="Group 21"/>
          <p:cNvGrpSpPr>
            <a:grpSpLocks/>
          </p:cNvGrpSpPr>
          <p:nvPr/>
        </p:nvGrpSpPr>
        <p:grpSpPr bwMode="auto">
          <a:xfrm>
            <a:off x="8401050" y="4149725"/>
            <a:ext cx="1798638" cy="935038"/>
            <a:chOff x="0" y="0"/>
            <a:chExt cx="1133" cy="589"/>
          </a:xfrm>
        </p:grpSpPr>
        <p:graphicFrame>
          <p:nvGraphicFramePr>
            <p:cNvPr id="262167" name="Object 23"/>
            <p:cNvGraphicFramePr>
              <a:graphicFrameLocks noChangeAspect="1"/>
            </p:cNvGraphicFramePr>
            <p:nvPr/>
          </p:nvGraphicFramePr>
          <p:xfrm>
            <a:off x="407" y="0"/>
            <a:ext cx="726" cy="589"/>
          </p:xfrm>
          <a:graphic>
            <a:graphicData uri="http://schemas.openxmlformats.org/presentationml/2006/ole">
              <mc:AlternateContent xmlns:mc="http://schemas.openxmlformats.org/markup-compatibility/2006">
                <mc:Choice xmlns:v="urn:schemas-microsoft-com:vml" Requires="v">
                  <p:oleObj spid="_x0000_s290095" r:id="rId17" imgW="813600" imgH="710640" progId="Equation.DSMT4">
                    <p:embed/>
                  </p:oleObj>
                </mc:Choice>
                <mc:Fallback>
                  <p:oleObj r:id="rId17" imgW="813600" imgH="7106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 y="0"/>
                          <a:ext cx="726"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68" name="AutoShape 23"/>
            <p:cNvSpPr>
              <a:spLocks noChangeArrowheads="1"/>
            </p:cNvSpPr>
            <p:nvPr/>
          </p:nvSpPr>
          <p:spPr bwMode="auto">
            <a:xfrm>
              <a:off x="0" y="272"/>
              <a:ext cx="363" cy="136"/>
            </a:xfrm>
            <a:prstGeom prst="rightArrow">
              <a:avLst>
                <a:gd name="adj1" fmla="val 50000"/>
                <a:gd name="adj2" fmla="val 66728"/>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grpSp>
        <p:nvGrpSpPr>
          <p:cNvPr id="14" name="Group 24"/>
          <p:cNvGrpSpPr>
            <a:grpSpLocks/>
          </p:cNvGrpSpPr>
          <p:nvPr/>
        </p:nvGrpSpPr>
        <p:grpSpPr bwMode="auto">
          <a:xfrm>
            <a:off x="6600825" y="5805488"/>
            <a:ext cx="1943100" cy="469900"/>
            <a:chOff x="0" y="0"/>
            <a:chExt cx="1224" cy="296"/>
          </a:xfrm>
        </p:grpSpPr>
        <p:graphicFrame>
          <p:nvGraphicFramePr>
            <p:cNvPr id="262170" name="Object 26"/>
            <p:cNvGraphicFramePr>
              <a:graphicFrameLocks noChangeAspect="1"/>
            </p:cNvGraphicFramePr>
            <p:nvPr/>
          </p:nvGraphicFramePr>
          <p:xfrm>
            <a:off x="362" y="0"/>
            <a:ext cx="862" cy="296"/>
          </p:xfrm>
          <a:graphic>
            <a:graphicData uri="http://schemas.openxmlformats.org/presentationml/2006/ole">
              <mc:AlternateContent xmlns:mc="http://schemas.openxmlformats.org/markup-compatibility/2006">
                <mc:Choice xmlns:v="urn:schemas-microsoft-com:vml" Requires="v">
                  <p:oleObj spid="_x0000_s290096" r:id="rId19" imgW="1093320" imgH="342720" progId="Equation.DSMT4">
                    <p:embed/>
                  </p:oleObj>
                </mc:Choice>
                <mc:Fallback>
                  <p:oleObj r:id="rId19" imgW="1093320" imgH="34272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2" y="0"/>
                          <a:ext cx="86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71" name="AutoShape 26"/>
            <p:cNvSpPr>
              <a:spLocks noChangeArrowheads="1"/>
            </p:cNvSpPr>
            <p:nvPr/>
          </p:nvSpPr>
          <p:spPr bwMode="auto">
            <a:xfrm>
              <a:off x="0" y="115"/>
              <a:ext cx="362" cy="136"/>
            </a:xfrm>
            <a:prstGeom prst="rightArrow">
              <a:avLst>
                <a:gd name="adj1" fmla="val 50000"/>
                <a:gd name="adj2" fmla="val 66544"/>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grpSp>
        <p:nvGrpSpPr>
          <p:cNvPr id="15" name="Group 27"/>
          <p:cNvGrpSpPr>
            <a:grpSpLocks/>
          </p:cNvGrpSpPr>
          <p:nvPr/>
        </p:nvGrpSpPr>
        <p:grpSpPr bwMode="auto">
          <a:xfrm>
            <a:off x="5591176" y="4076700"/>
            <a:ext cx="2809875" cy="1366838"/>
            <a:chOff x="0" y="0"/>
            <a:chExt cx="1770" cy="861"/>
          </a:xfrm>
        </p:grpSpPr>
        <p:graphicFrame>
          <p:nvGraphicFramePr>
            <p:cNvPr id="262173" name="Object 29"/>
            <p:cNvGraphicFramePr>
              <a:graphicFrameLocks noChangeAspect="1"/>
            </p:cNvGraphicFramePr>
            <p:nvPr/>
          </p:nvGraphicFramePr>
          <p:xfrm>
            <a:off x="818" y="89"/>
            <a:ext cx="952" cy="546"/>
          </p:xfrm>
          <a:graphic>
            <a:graphicData uri="http://schemas.openxmlformats.org/presentationml/2006/ole">
              <mc:AlternateContent xmlns:mc="http://schemas.openxmlformats.org/markup-compatibility/2006">
                <mc:Choice xmlns:v="urn:schemas-microsoft-com:vml" Requires="v">
                  <p:oleObj spid="_x0000_s290097" r:id="rId21" imgW="991440" imgH="647280" progId="Equation.DSMT4">
                    <p:embed/>
                  </p:oleObj>
                </mc:Choice>
                <mc:Fallback>
                  <p:oleObj r:id="rId21" imgW="991440" imgH="6472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8" y="89"/>
                          <a:ext cx="95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2174" name="Object 30"/>
            <p:cNvGraphicFramePr>
              <a:graphicFrameLocks noChangeAspect="1"/>
            </p:cNvGraphicFramePr>
            <p:nvPr/>
          </p:nvGraphicFramePr>
          <p:xfrm>
            <a:off x="0" y="0"/>
            <a:ext cx="422" cy="861"/>
          </p:xfrm>
          <a:graphic>
            <a:graphicData uri="http://schemas.openxmlformats.org/presentationml/2006/ole">
              <mc:AlternateContent xmlns:mc="http://schemas.openxmlformats.org/markup-compatibility/2006">
                <mc:Choice xmlns:v="urn:schemas-microsoft-com:vml" Requires="v">
                  <p:oleObj spid="_x0000_s290098" r:id="rId23" imgW="292320" imgH="761400" progId="Equation.DSMT4">
                    <p:embed/>
                  </p:oleObj>
                </mc:Choice>
                <mc:Fallback>
                  <p:oleObj r:id="rId23" imgW="292320" imgH="7614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422"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75" name="AutoShape 30"/>
            <p:cNvSpPr>
              <a:spLocks noChangeArrowheads="1"/>
            </p:cNvSpPr>
            <p:nvPr/>
          </p:nvSpPr>
          <p:spPr bwMode="auto">
            <a:xfrm>
              <a:off x="363" y="318"/>
              <a:ext cx="408" cy="136"/>
            </a:xfrm>
            <a:prstGeom prst="rightArrow">
              <a:avLst>
                <a:gd name="adj1" fmla="val 50000"/>
                <a:gd name="adj2" fmla="val 75000"/>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grpSp>
        <p:nvGrpSpPr>
          <p:cNvPr id="16" name="Group 31"/>
          <p:cNvGrpSpPr>
            <a:grpSpLocks/>
          </p:cNvGrpSpPr>
          <p:nvPr/>
        </p:nvGrpSpPr>
        <p:grpSpPr bwMode="auto">
          <a:xfrm>
            <a:off x="8543925" y="5087938"/>
            <a:ext cx="1728788" cy="1509712"/>
            <a:chOff x="0" y="0"/>
            <a:chExt cx="1089" cy="951"/>
          </a:xfrm>
        </p:grpSpPr>
        <p:grpSp>
          <p:nvGrpSpPr>
            <p:cNvPr id="262177" name="Group 32"/>
            <p:cNvGrpSpPr>
              <a:grpSpLocks noChangeAspect="1"/>
            </p:cNvGrpSpPr>
            <p:nvPr/>
          </p:nvGrpSpPr>
          <p:grpSpPr bwMode="auto">
            <a:xfrm>
              <a:off x="363" y="271"/>
              <a:ext cx="726" cy="680"/>
              <a:chOff x="0" y="0"/>
              <a:chExt cx="714" cy="634"/>
            </a:xfrm>
          </p:grpSpPr>
          <p:graphicFrame>
            <p:nvGraphicFramePr>
              <p:cNvPr id="262178" name="Object 34"/>
              <p:cNvGraphicFramePr>
                <a:graphicFrameLocks noChangeAspect="1"/>
              </p:cNvGraphicFramePr>
              <p:nvPr/>
            </p:nvGraphicFramePr>
            <p:xfrm>
              <a:off x="124" y="0"/>
              <a:ext cx="590" cy="272"/>
            </p:xfrm>
            <a:graphic>
              <a:graphicData uri="http://schemas.openxmlformats.org/presentationml/2006/ole">
                <mc:AlternateContent xmlns:mc="http://schemas.openxmlformats.org/markup-compatibility/2006">
                  <mc:Choice xmlns:v="urn:schemas-microsoft-com:vml" Requires="v">
                    <p:oleObj spid="_x0000_s290099" r:id="rId25" imgW="712080" imgH="355320" progId="Equation.DSMT4">
                      <p:embed/>
                    </p:oleObj>
                  </mc:Choice>
                  <mc:Fallback>
                    <p:oleObj r:id="rId25" imgW="712080" imgH="35532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4" y="0"/>
                            <a:ext cx="59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2179" name="Object 35"/>
              <p:cNvGraphicFramePr>
                <a:graphicFrameLocks noChangeAspect="1"/>
              </p:cNvGraphicFramePr>
              <p:nvPr/>
            </p:nvGraphicFramePr>
            <p:xfrm>
              <a:off x="124" y="339"/>
              <a:ext cx="589" cy="295"/>
            </p:xfrm>
            <a:graphic>
              <a:graphicData uri="http://schemas.openxmlformats.org/presentationml/2006/ole">
                <mc:AlternateContent xmlns:mc="http://schemas.openxmlformats.org/markup-compatibility/2006">
                  <mc:Choice xmlns:v="urn:schemas-microsoft-com:vml" Requires="v">
                    <p:oleObj spid="_x0000_s290100" r:id="rId27" imgW="762840" imgH="355320" progId="Equation.DSMT4">
                      <p:embed/>
                    </p:oleObj>
                  </mc:Choice>
                  <mc:Fallback>
                    <p:oleObj r:id="rId27" imgW="762840" imgH="35532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4" y="339"/>
                            <a:ext cx="589"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2180" name="Object 36"/>
              <p:cNvGraphicFramePr>
                <a:graphicFrameLocks noChangeAspect="1"/>
              </p:cNvGraphicFramePr>
              <p:nvPr/>
            </p:nvGraphicFramePr>
            <p:xfrm>
              <a:off x="0" y="90"/>
              <a:ext cx="260" cy="499"/>
            </p:xfrm>
            <a:graphic>
              <a:graphicData uri="http://schemas.openxmlformats.org/presentationml/2006/ole">
                <mc:AlternateContent xmlns:mc="http://schemas.openxmlformats.org/markup-compatibility/2006">
                  <mc:Choice xmlns:v="urn:schemas-microsoft-com:vml" Requires="v">
                    <p:oleObj spid="_x0000_s290101" r:id="rId29" imgW="292320" imgH="761400" progId="Equation.DSMT4">
                      <p:embed/>
                    </p:oleObj>
                  </mc:Choice>
                  <mc:Fallback>
                    <p:oleObj r:id="rId29" imgW="292320" imgH="7614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90"/>
                            <a:ext cx="26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2181" name="AutoShape 36"/>
            <p:cNvSpPr>
              <a:spLocks noChangeArrowheads="1"/>
            </p:cNvSpPr>
            <p:nvPr/>
          </p:nvSpPr>
          <p:spPr bwMode="auto">
            <a:xfrm>
              <a:off x="0" y="544"/>
              <a:ext cx="317" cy="136"/>
            </a:xfrm>
            <a:prstGeom prst="rightArrow">
              <a:avLst>
                <a:gd name="adj1" fmla="val 50000"/>
                <a:gd name="adj2" fmla="val 58272"/>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2182" name="AutoShape 37"/>
            <p:cNvSpPr>
              <a:spLocks noChangeArrowheads="1"/>
            </p:cNvSpPr>
            <p:nvPr/>
          </p:nvSpPr>
          <p:spPr bwMode="auto">
            <a:xfrm rot="5400000">
              <a:off x="498" y="91"/>
              <a:ext cx="317" cy="136"/>
            </a:xfrm>
            <a:prstGeom prst="rightArrow">
              <a:avLst>
                <a:gd name="adj1" fmla="val 50000"/>
                <a:gd name="adj2" fmla="val 58272"/>
              </a:avLst>
            </a:prstGeom>
            <a:solidFill>
              <a:srgbClr val="FFCC99"/>
            </a:solidFill>
            <a:ln w="9525">
              <a:solidFill>
                <a:srgbClr val="FF00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Tree>
    <p:extLst>
      <p:ext uri="{BB962C8B-B14F-4D97-AF65-F5344CB8AC3E}">
        <p14:creationId xmlns:p14="http://schemas.microsoft.com/office/powerpoint/2010/main" val="3479219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3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20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2151"/>
                                        </p:tgtEl>
                                        <p:attrNameLst>
                                          <p:attrName>style.visibility</p:attrName>
                                        </p:attrNameLst>
                                      </p:cBhvr>
                                      <p:to>
                                        <p:strVal val="visible"/>
                                      </p:to>
                                    </p:set>
                                    <p:animEffect transition="in" filter="wipe(up)">
                                      <p:cBhvr>
                                        <p:cTn id="22" dur="2000"/>
                                        <p:tgtEl>
                                          <p:spTgt spid="2621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0970"/>
                                        </p:tgtEl>
                                        <p:attrNameLst>
                                          <p:attrName>style.visibility</p:attrName>
                                        </p:attrNameLst>
                                      </p:cBhvr>
                                      <p:to>
                                        <p:strVal val="visible"/>
                                      </p:to>
                                    </p:set>
                                    <p:animEffect transition="in" filter="wipe(up)">
                                      <p:cBhvr>
                                        <p:cTn id="27" dur="2000"/>
                                        <p:tgtEl>
                                          <p:spTgt spid="409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20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20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2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20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2000"/>
                                        <p:tgtEl>
                                          <p:spTgt spid="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20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262151"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0970E5FE-F6D9-43C1-8707-FBA9F7E890DF}" type="slidenum">
              <a:rPr lang="zh-CN" altLang="zh-CN" sz="1400">
                <a:solidFill>
                  <a:srgbClr val="000000"/>
                </a:solidFill>
              </a:rPr>
              <a:pPr algn="r">
                <a:buFont typeface="Arial" panose="020B0604020202020204" pitchFamily="34" charset="0"/>
                <a:buNone/>
              </a:pPr>
              <a:t>94</a:t>
            </a:fld>
            <a:endParaRPr lang="zh-CN" altLang="zh-CN" sz="1400">
              <a:solidFill>
                <a:srgbClr val="000000"/>
              </a:solidFill>
            </a:endParaRPr>
          </a:p>
        </p:txBody>
      </p:sp>
      <p:grpSp>
        <p:nvGrpSpPr>
          <p:cNvPr id="2" name="Group 2"/>
          <p:cNvGrpSpPr>
            <a:grpSpLocks/>
          </p:cNvGrpSpPr>
          <p:nvPr/>
        </p:nvGrpSpPr>
        <p:grpSpPr bwMode="auto">
          <a:xfrm>
            <a:off x="1673225" y="476251"/>
            <a:ext cx="8815388" cy="1300163"/>
            <a:chOff x="0" y="0"/>
            <a:chExt cx="5553" cy="819"/>
          </a:xfrm>
        </p:grpSpPr>
        <p:sp>
          <p:nvSpPr>
            <p:cNvPr id="263172" name="Rectangle 3"/>
            <p:cNvSpPr>
              <a:spLocks noChangeArrowheads="1"/>
            </p:cNvSpPr>
            <p:nvPr/>
          </p:nvSpPr>
          <p:spPr bwMode="auto">
            <a:xfrm>
              <a:off x="0" y="0"/>
              <a:ext cx="5553" cy="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spcBef>
                  <a:spcPct val="20000"/>
                </a:spcBef>
                <a:buFont typeface="Arial" panose="020B0604020202020204" pitchFamily="34" charset="0"/>
                <a:buNone/>
              </a:pPr>
              <a:r>
                <a:rPr lang="en-US" altLang="zh-CN" b="1" dirty="0">
                  <a:solidFill>
                    <a:srgbClr val="0000CC"/>
                  </a:solidFill>
                  <a:latin typeface="Times New Roman" panose="02020603050405020304" pitchFamily="18" charset="0"/>
                  <a:ea typeface="幼圆" panose="02010509060101010101" pitchFamily="49" charset="-122"/>
                </a:rPr>
                <a:t> Ex.         The electric field of incidence wave is </a:t>
              </a:r>
              <a:r>
                <a:rPr lang="en-US" altLang="zh-CN" b="1" dirty="0">
                  <a:solidFill>
                    <a:srgbClr val="0000CC"/>
                  </a:solidFill>
                  <a:latin typeface="Times New Roman" panose="02020603050405020304" pitchFamily="18" charset="0"/>
                </a:rPr>
                <a:t>                                                                       .</a:t>
              </a:r>
            </a:p>
            <a:p>
              <a:pPr>
                <a:lnSpc>
                  <a:spcPct val="140000"/>
                </a:lnSpc>
                <a:spcBef>
                  <a:spcPct val="20000"/>
                </a:spcBef>
              </a:pPr>
              <a:r>
                <a:rPr lang="en-US" altLang="zh-CN" b="1" dirty="0">
                  <a:solidFill>
                    <a:srgbClr val="0000CC"/>
                  </a:solidFill>
                  <a:latin typeface="Times New Roman" panose="02020603050405020304" pitchFamily="18" charset="0"/>
                </a:rPr>
                <a:t>it vertical incident to the interface at </a:t>
              </a:r>
              <a:r>
                <a:rPr lang="en-US" altLang="zh-CN" b="1" i="1" dirty="0">
                  <a:solidFill>
                    <a:srgbClr val="0000CC"/>
                  </a:solidFill>
                  <a:latin typeface="Times New Roman" panose="02020603050405020304" pitchFamily="18" charset="0"/>
                </a:rPr>
                <a:t>z </a:t>
              </a:r>
              <a:r>
                <a:rPr lang="en-US" altLang="zh-CN" b="1" dirty="0">
                  <a:solidFill>
                    <a:srgbClr val="0000CC"/>
                  </a:solidFill>
                  <a:latin typeface="Times New Roman" panose="02020603050405020304" pitchFamily="18" charset="0"/>
                </a:rPr>
                <a:t>= 0 from the region (</a:t>
              </a:r>
              <a:r>
                <a:rPr lang="en-US" altLang="zh-CN" b="1" i="1" dirty="0">
                  <a:solidFill>
                    <a:srgbClr val="0000CC"/>
                  </a:solidFill>
                  <a:latin typeface="Times New Roman" panose="02020603050405020304" pitchFamily="18" charset="0"/>
                </a:rPr>
                <a:t>z</a:t>
              </a:r>
              <a:r>
                <a:rPr lang="en-US" altLang="zh-CN" b="1" dirty="0">
                  <a:solidFill>
                    <a:srgbClr val="0000CC"/>
                  </a:solidFill>
                  <a:latin typeface="Times New Roman" panose="02020603050405020304" pitchFamily="18" charset="0"/>
                </a:rPr>
                <a:t> &lt; 0) of air (</a:t>
              </a:r>
              <a:r>
                <a:rPr lang="el-GR" altLang="en-US" b="1" i="1" dirty="0">
                  <a:solidFill>
                    <a:srgbClr val="0000CC"/>
                  </a:solidFill>
                  <a:latin typeface="Times New Roman" panose="02020603050405020304" pitchFamily="18" charset="0"/>
                </a:rPr>
                <a:t>μ</a:t>
              </a:r>
              <a:r>
                <a:rPr lang="en-US" altLang="zh-CN" b="1" baseline="-25000" dirty="0">
                  <a:solidFill>
                    <a:srgbClr val="0000CC"/>
                  </a:solidFill>
                  <a:latin typeface="Times New Roman" panose="02020603050405020304" pitchFamily="18" charset="0"/>
                </a:rPr>
                <a:t>r</a:t>
              </a:r>
              <a:r>
                <a:rPr lang="en-US" altLang="zh-CN" b="1" dirty="0">
                  <a:solidFill>
                    <a:srgbClr val="0000CC"/>
                  </a:solidFill>
                  <a:latin typeface="Times New Roman" panose="02020603050405020304" pitchFamily="18" charset="0"/>
                </a:rPr>
                <a:t>=1 </a:t>
              </a:r>
              <a:r>
                <a:rPr lang="el-GR" altLang="en-US" b="1" i="1" dirty="0">
                  <a:solidFill>
                    <a:srgbClr val="0000CC"/>
                  </a:solidFill>
                  <a:latin typeface="Times New Roman" panose="02020603050405020304" pitchFamily="18" charset="0"/>
                </a:rPr>
                <a:t>ε</a:t>
              </a:r>
              <a:r>
                <a:rPr lang="en-US" altLang="zh-CN" b="1" baseline="-25000" dirty="0">
                  <a:solidFill>
                    <a:srgbClr val="0000CC"/>
                  </a:solidFill>
                  <a:latin typeface="Times New Roman" panose="02020603050405020304" pitchFamily="18" charset="0"/>
                </a:rPr>
                <a:t>r</a:t>
              </a:r>
              <a:r>
                <a:rPr lang="en-US" altLang="zh-CN" b="1" dirty="0">
                  <a:solidFill>
                    <a:srgbClr val="0000CC"/>
                  </a:solidFill>
                  <a:latin typeface="Times New Roman" panose="02020603050405020304" pitchFamily="18" charset="0"/>
                </a:rPr>
                <a:t> = 4) . Find the electric and magnetic fields in the region of  </a:t>
              </a:r>
              <a:r>
                <a:rPr lang="en-US" altLang="zh-CN" b="1" i="1" dirty="0">
                  <a:solidFill>
                    <a:srgbClr val="0000CC"/>
                  </a:solidFill>
                  <a:latin typeface="Times New Roman" panose="02020603050405020304" pitchFamily="18" charset="0"/>
                </a:rPr>
                <a:t>z</a:t>
              </a:r>
              <a:r>
                <a:rPr lang="en-US" altLang="zh-CN" b="1" dirty="0">
                  <a:solidFill>
                    <a:srgbClr val="0000CC"/>
                  </a:solidFill>
                  <a:latin typeface="Times New Roman" panose="02020603050405020304" pitchFamily="18" charset="0"/>
                </a:rPr>
                <a:t> </a:t>
              </a:r>
              <a:r>
                <a:rPr lang="en-US" altLang="zh-CN" b="1" dirty="0">
                  <a:solidFill>
                    <a:srgbClr val="0000CC"/>
                  </a:solidFill>
                  <a:latin typeface="Times New Roman" panose="02020603050405020304" pitchFamily="18" charset="0"/>
                  <a:ea typeface="黑体" panose="02010609060101010101" pitchFamily="49" charset="-122"/>
                </a:rPr>
                <a:t>&gt;</a:t>
              </a:r>
              <a:r>
                <a:rPr lang="en-US" altLang="zh-CN" b="1" dirty="0">
                  <a:solidFill>
                    <a:srgbClr val="0000CC"/>
                  </a:solidFill>
                  <a:latin typeface="Times New Roman" panose="02020603050405020304" pitchFamily="18" charset="0"/>
                </a:rPr>
                <a:t> 0. </a:t>
              </a:r>
            </a:p>
          </p:txBody>
        </p:sp>
        <p:graphicFrame>
          <p:nvGraphicFramePr>
            <p:cNvPr id="263173" name="Object 5"/>
            <p:cNvGraphicFramePr>
              <a:graphicFrameLocks noChangeAspect="1"/>
            </p:cNvGraphicFramePr>
            <p:nvPr/>
          </p:nvGraphicFramePr>
          <p:xfrm>
            <a:off x="2906" y="16"/>
            <a:ext cx="2537" cy="291"/>
          </p:xfrm>
          <a:graphic>
            <a:graphicData uri="http://schemas.openxmlformats.org/presentationml/2006/ole">
              <mc:AlternateContent xmlns:mc="http://schemas.openxmlformats.org/markup-compatibility/2006">
                <mc:Choice xmlns:v="urn:schemas-microsoft-com:vml" Requires="v">
                  <p:oleObj spid="_x0000_s291098" r:id="rId3" imgW="3813840" imgH="406080" progId="Equation.DSMT4">
                    <p:embed/>
                  </p:oleObj>
                </mc:Choice>
                <mc:Fallback>
                  <p:oleObj r:id="rId3" imgW="3813840" imgH="406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 y="16"/>
                          <a:ext cx="25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1989" name="Rectangle 5"/>
          <p:cNvSpPr>
            <a:spLocks noChangeArrowheads="1"/>
          </p:cNvSpPr>
          <p:nvPr/>
        </p:nvSpPr>
        <p:spPr bwMode="auto">
          <a:xfrm>
            <a:off x="1774825" y="2133601"/>
            <a:ext cx="5653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b="1">
                <a:solidFill>
                  <a:srgbClr val="000000"/>
                </a:solidFill>
                <a:latin typeface="Times New Roman" panose="02020603050405020304" pitchFamily="18" charset="0"/>
                <a:ea typeface="幼圆" panose="02010509060101010101" pitchFamily="49" charset="-122"/>
              </a:rPr>
              <a:t>Solution: </a:t>
            </a:r>
            <a:r>
              <a:rPr lang="en-US" altLang="zh-CN" b="1">
                <a:solidFill>
                  <a:srgbClr val="000000"/>
                </a:solidFill>
                <a:latin typeface="Times New Roman" panose="02020603050405020304" pitchFamily="18" charset="0"/>
              </a:rPr>
              <a:t>the intrinsic impedance in the </a:t>
            </a:r>
            <a:r>
              <a:rPr lang="zh-CN" altLang="zh-CN" b="1" i="1">
                <a:solidFill>
                  <a:srgbClr val="000000"/>
                </a:solidFill>
                <a:latin typeface="Times New Roman" panose="02020603050405020304" pitchFamily="18" charset="0"/>
              </a:rPr>
              <a:t>z</a:t>
            </a:r>
            <a:r>
              <a:rPr lang="zh-CN" altLang="zh-CN" b="1">
                <a:solidFill>
                  <a:srgbClr val="000000"/>
                </a:solidFill>
                <a:latin typeface="Times New Roman" panose="02020603050405020304" pitchFamily="18" charset="0"/>
              </a:rPr>
              <a:t> &gt; 0</a:t>
            </a:r>
            <a:r>
              <a:rPr lang="en-US" altLang="zh-CN" b="1">
                <a:solidFill>
                  <a:srgbClr val="000000"/>
                </a:solidFill>
                <a:latin typeface="Times New Roman" panose="02020603050405020304" pitchFamily="18" charset="0"/>
              </a:rPr>
              <a:t> region</a:t>
            </a:r>
            <a:r>
              <a:rPr lang="zh-CN" altLang="zh-CN">
                <a:solidFill>
                  <a:srgbClr val="000000"/>
                </a:solidFill>
                <a:latin typeface="Times New Roman" panose="02020603050405020304" pitchFamily="18" charset="0"/>
              </a:rPr>
              <a:t> </a:t>
            </a:r>
            <a:r>
              <a:rPr lang="zh-CN" altLang="zh-CN">
                <a:solidFill>
                  <a:srgbClr val="000000"/>
                </a:solidFill>
                <a:latin typeface="Times New Roman" panose="02020603050405020304" pitchFamily="18" charset="0"/>
                <a:ea typeface="幼圆" panose="02010509060101010101" pitchFamily="49" charset="-122"/>
              </a:rPr>
              <a:t> </a:t>
            </a:r>
          </a:p>
        </p:txBody>
      </p:sp>
      <p:graphicFrame>
        <p:nvGraphicFramePr>
          <p:cNvPr id="41990" name="Object 7"/>
          <p:cNvGraphicFramePr>
            <a:graphicFrameLocks noChangeAspect="1"/>
          </p:cNvGraphicFramePr>
          <p:nvPr/>
        </p:nvGraphicFramePr>
        <p:xfrm>
          <a:off x="1992314" y="2708276"/>
          <a:ext cx="4605337" cy="968375"/>
        </p:xfrm>
        <a:graphic>
          <a:graphicData uri="http://schemas.openxmlformats.org/presentationml/2006/ole">
            <mc:AlternateContent xmlns:mc="http://schemas.openxmlformats.org/markup-compatibility/2006">
              <mc:Choice xmlns:v="urn:schemas-microsoft-com:vml" Requires="v">
                <p:oleObj spid="_x0000_s291099" r:id="rId5" imgW="4068000" imgH="812160" progId="Equation.DSMT4">
                  <p:embed/>
                </p:oleObj>
              </mc:Choice>
              <mc:Fallback>
                <p:oleObj r:id="rId5" imgW="4068000" imgH="8121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14" y="2708276"/>
                        <a:ext cx="4605337"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1" name="Rectangle 7"/>
          <p:cNvSpPr>
            <a:spLocks noChangeArrowheads="1"/>
          </p:cNvSpPr>
          <p:nvPr/>
        </p:nvSpPr>
        <p:spPr bwMode="auto">
          <a:xfrm>
            <a:off x="1847851" y="3933826"/>
            <a:ext cx="3338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CC"/>
                </a:solidFill>
                <a:latin typeface="Times New Roman" panose="02020603050405020304" pitchFamily="18" charset="0"/>
              </a:rPr>
              <a:t>Transmission coefficient</a:t>
            </a:r>
            <a:endParaRPr lang="zh-CN" altLang="zh-CN" b="1">
              <a:solidFill>
                <a:srgbClr val="0000CC"/>
              </a:solidFill>
              <a:latin typeface="Times New Roman" panose="02020603050405020304" pitchFamily="18" charset="0"/>
            </a:endParaRPr>
          </a:p>
        </p:txBody>
      </p:sp>
      <p:graphicFrame>
        <p:nvGraphicFramePr>
          <p:cNvPr id="41992" name="Object 9"/>
          <p:cNvGraphicFramePr>
            <a:graphicFrameLocks noChangeAspect="1"/>
          </p:cNvGraphicFramePr>
          <p:nvPr/>
        </p:nvGraphicFramePr>
        <p:xfrm>
          <a:off x="2387600" y="4581526"/>
          <a:ext cx="4052888" cy="866775"/>
        </p:xfrm>
        <a:graphic>
          <a:graphicData uri="http://schemas.openxmlformats.org/presentationml/2006/ole">
            <mc:AlternateContent xmlns:mc="http://schemas.openxmlformats.org/markup-compatibility/2006">
              <mc:Choice xmlns:v="urn:schemas-microsoft-com:vml" Requires="v">
                <p:oleObj spid="_x0000_s291100" r:id="rId7" imgW="3559680" imgH="710640" progId="Equation.DSMT4">
                  <p:embed/>
                </p:oleObj>
              </mc:Choice>
              <mc:Fallback>
                <p:oleObj r:id="rId7" imgW="3559680" imgH="710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7600" y="4581526"/>
                        <a:ext cx="405288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9"/>
          <p:cNvGrpSpPr>
            <a:grpSpLocks/>
          </p:cNvGrpSpPr>
          <p:nvPr/>
        </p:nvGrpSpPr>
        <p:grpSpPr bwMode="auto">
          <a:xfrm>
            <a:off x="6672264" y="2636838"/>
            <a:ext cx="4003675" cy="3168650"/>
            <a:chOff x="0" y="0"/>
            <a:chExt cx="2522" cy="1996"/>
          </a:xfrm>
        </p:grpSpPr>
        <p:sp>
          <p:nvSpPr>
            <p:cNvPr id="263179" name="Rectangle 10"/>
            <p:cNvSpPr>
              <a:spLocks noChangeArrowheads="1"/>
            </p:cNvSpPr>
            <p:nvPr/>
          </p:nvSpPr>
          <p:spPr bwMode="auto">
            <a:xfrm>
              <a:off x="0" y="91"/>
              <a:ext cx="2445" cy="1905"/>
            </a:xfrm>
            <a:prstGeom prst="rect">
              <a:avLst/>
            </a:prstGeom>
            <a:solidFill>
              <a:srgbClr val="CCFFFF"/>
            </a:solidFill>
            <a:ln w="222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nvGrpSpPr>
            <p:cNvPr id="263180" name="Group 11"/>
            <p:cNvGrpSpPr>
              <a:grpSpLocks/>
            </p:cNvGrpSpPr>
            <p:nvPr/>
          </p:nvGrpSpPr>
          <p:grpSpPr bwMode="auto">
            <a:xfrm>
              <a:off x="73" y="0"/>
              <a:ext cx="2449" cy="1860"/>
              <a:chOff x="0" y="0"/>
              <a:chExt cx="2259" cy="1740"/>
            </a:xfrm>
          </p:grpSpPr>
          <p:sp>
            <p:nvSpPr>
              <p:cNvPr id="263181" name="Rectangle 12"/>
              <p:cNvSpPr>
                <a:spLocks noChangeArrowheads="1"/>
              </p:cNvSpPr>
              <p:nvPr/>
            </p:nvSpPr>
            <p:spPr bwMode="auto">
              <a:xfrm>
                <a:off x="0" y="193"/>
                <a:ext cx="1062" cy="154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3182" name="Rectangle 13"/>
              <p:cNvSpPr>
                <a:spLocks noChangeArrowheads="1"/>
              </p:cNvSpPr>
              <p:nvPr/>
            </p:nvSpPr>
            <p:spPr bwMode="auto">
              <a:xfrm>
                <a:off x="1062" y="193"/>
                <a:ext cx="1061" cy="1547"/>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3183" name="Line 14"/>
              <p:cNvSpPr>
                <a:spLocks noChangeShapeType="1"/>
              </p:cNvSpPr>
              <p:nvPr/>
            </p:nvSpPr>
            <p:spPr bwMode="auto">
              <a:xfrm flipV="1">
                <a:off x="1062" y="193"/>
                <a:ext cx="0" cy="1547"/>
              </a:xfrm>
              <a:prstGeom prst="line">
                <a:avLst/>
              </a:prstGeom>
              <a:noFill/>
              <a:ln w="3175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84" name="Line 15"/>
              <p:cNvSpPr>
                <a:spLocks noChangeShapeType="1"/>
              </p:cNvSpPr>
              <p:nvPr/>
            </p:nvSpPr>
            <p:spPr bwMode="auto">
              <a:xfrm>
                <a:off x="0" y="1157"/>
                <a:ext cx="2123" cy="0"/>
              </a:xfrm>
              <a:prstGeom prst="line">
                <a:avLst/>
              </a:prstGeom>
              <a:noFill/>
              <a:ln w="3175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85" name="Text Box 16"/>
              <p:cNvSpPr txBox="1">
                <a:spLocks noChangeArrowheads="1"/>
              </p:cNvSpPr>
              <p:nvPr/>
            </p:nvSpPr>
            <p:spPr bwMode="auto">
              <a:xfrm>
                <a:off x="59" y="258"/>
                <a:ext cx="8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en-US" altLang="zh-CN" sz="1600">
                    <a:solidFill>
                      <a:srgbClr val="000000"/>
                    </a:solidFill>
                    <a:latin typeface="Times New Roman" panose="02020603050405020304" pitchFamily="18" charset="0"/>
                  </a:rPr>
                  <a:t>medium </a:t>
                </a:r>
                <a:r>
                  <a:rPr lang="zh-CN" altLang="zh-CN" sz="1600">
                    <a:solidFill>
                      <a:srgbClr val="000000"/>
                    </a:solidFill>
                    <a:latin typeface="Times New Roman" panose="02020603050405020304" pitchFamily="18" charset="0"/>
                  </a:rPr>
                  <a:t>1</a:t>
                </a:r>
              </a:p>
            </p:txBody>
          </p:sp>
          <p:sp>
            <p:nvSpPr>
              <p:cNvPr id="263186" name="Text Box 17"/>
              <p:cNvSpPr txBox="1">
                <a:spLocks noChangeArrowheads="1"/>
              </p:cNvSpPr>
              <p:nvPr/>
            </p:nvSpPr>
            <p:spPr bwMode="auto">
              <a:xfrm>
                <a:off x="1032" y="258"/>
                <a:ext cx="10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en-US" altLang="zh-CN" sz="1600">
                    <a:solidFill>
                      <a:srgbClr val="000000"/>
                    </a:solidFill>
                    <a:latin typeface="Times New Roman" panose="02020603050405020304" pitchFamily="18" charset="0"/>
                  </a:rPr>
                  <a:t>medium </a:t>
                </a:r>
                <a:r>
                  <a:rPr lang="zh-CN" altLang="zh-CN" sz="1600">
                    <a:solidFill>
                      <a:srgbClr val="000000"/>
                    </a:solidFill>
                    <a:latin typeface="Times New Roman" panose="02020603050405020304" pitchFamily="18" charset="0"/>
                  </a:rPr>
                  <a:t>2</a:t>
                </a:r>
              </a:p>
            </p:txBody>
          </p:sp>
          <p:graphicFrame>
            <p:nvGraphicFramePr>
              <p:cNvPr id="263187" name="Object 19"/>
              <p:cNvGraphicFramePr>
                <a:graphicFrameLocks noChangeAspect="1"/>
              </p:cNvGraphicFramePr>
              <p:nvPr/>
            </p:nvGraphicFramePr>
            <p:xfrm>
              <a:off x="124" y="408"/>
              <a:ext cx="857" cy="218"/>
            </p:xfrm>
            <a:graphic>
              <a:graphicData uri="http://schemas.openxmlformats.org/presentationml/2006/ole">
                <mc:AlternateContent xmlns:mc="http://schemas.openxmlformats.org/markup-compatibility/2006">
                  <mc:Choice xmlns:v="urn:schemas-microsoft-com:vml" Requires="v">
                    <p:oleObj spid="_x0000_s291101" r:id="rId9" imgW="786717" imgH="215713" progId="Equation.3">
                      <p:embed/>
                    </p:oleObj>
                  </mc:Choice>
                  <mc:Fallback>
                    <p:oleObj r:id="rId9" imgW="786717" imgH="2157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 y="408"/>
                            <a:ext cx="85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188" name="Object 20"/>
              <p:cNvGraphicFramePr>
                <a:graphicFrameLocks noChangeAspect="1"/>
              </p:cNvGraphicFramePr>
              <p:nvPr/>
            </p:nvGraphicFramePr>
            <p:xfrm>
              <a:off x="1278" y="408"/>
              <a:ext cx="846" cy="231"/>
            </p:xfrm>
            <a:graphic>
              <a:graphicData uri="http://schemas.openxmlformats.org/presentationml/2006/ole">
                <mc:AlternateContent xmlns:mc="http://schemas.openxmlformats.org/markup-compatibility/2006">
                  <mc:Choice xmlns:v="urn:schemas-microsoft-com:vml" Requires="v">
                    <p:oleObj spid="_x0000_s291102" r:id="rId11" imgW="837473" imgH="215713" progId="Equation.3">
                      <p:embed/>
                    </p:oleObj>
                  </mc:Choice>
                  <mc:Fallback>
                    <p:oleObj r:id="rId11" imgW="837473" imgH="21571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8" y="408"/>
                            <a:ext cx="8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3189" name="Text Box 20"/>
              <p:cNvSpPr txBox="1">
                <a:spLocks noChangeArrowheads="1"/>
              </p:cNvSpPr>
              <p:nvPr/>
            </p:nvSpPr>
            <p:spPr bwMode="auto">
              <a:xfrm>
                <a:off x="2077" y="1049"/>
                <a:ext cx="18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z</a:t>
                </a:r>
              </a:p>
            </p:txBody>
          </p:sp>
          <p:sp>
            <p:nvSpPr>
              <p:cNvPr id="263190" name="Text Box 21"/>
              <p:cNvSpPr txBox="1">
                <a:spLocks noChangeArrowheads="1"/>
              </p:cNvSpPr>
              <p:nvPr/>
            </p:nvSpPr>
            <p:spPr bwMode="auto">
              <a:xfrm>
                <a:off x="1001" y="0"/>
                <a:ext cx="18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x</a:t>
                </a:r>
              </a:p>
            </p:txBody>
          </p:sp>
          <p:grpSp>
            <p:nvGrpSpPr>
              <p:cNvPr id="263191" name="Group 22"/>
              <p:cNvGrpSpPr>
                <a:grpSpLocks/>
              </p:cNvGrpSpPr>
              <p:nvPr/>
            </p:nvGrpSpPr>
            <p:grpSpPr bwMode="auto">
              <a:xfrm>
                <a:off x="1016" y="1108"/>
                <a:ext cx="91" cy="97"/>
                <a:chOff x="0" y="0"/>
                <a:chExt cx="144" cy="144"/>
              </a:xfrm>
            </p:grpSpPr>
            <p:sp>
              <p:nvSpPr>
                <p:cNvPr id="263192" name="Oval 23"/>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3193" name="Oval 24"/>
                <p:cNvSpPr>
                  <a:spLocks noChangeArrowheads="1"/>
                </p:cNvSpPr>
                <p:nvPr/>
              </p:nvSpPr>
              <p:spPr bwMode="auto">
                <a:xfrm>
                  <a:off x="42" y="42"/>
                  <a:ext cx="54" cy="54"/>
                </a:xfrm>
                <a:prstGeom prst="ellipse">
                  <a:avLst/>
                </a:prstGeom>
                <a:solidFill>
                  <a:schemeClr val="tx2"/>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63194" name="Text Box 25"/>
              <p:cNvSpPr txBox="1">
                <a:spLocks noChangeArrowheads="1"/>
              </p:cNvSpPr>
              <p:nvPr/>
            </p:nvSpPr>
            <p:spPr bwMode="auto">
              <a:xfrm>
                <a:off x="1092" y="1124"/>
                <a:ext cx="18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i="1">
                    <a:solidFill>
                      <a:srgbClr val="000000"/>
                    </a:solidFill>
                    <a:latin typeface="Times New Roman" panose="02020603050405020304" pitchFamily="18" charset="0"/>
                  </a:rPr>
                  <a:t>y</a:t>
                </a:r>
              </a:p>
            </p:txBody>
          </p:sp>
          <p:grpSp>
            <p:nvGrpSpPr>
              <p:cNvPr id="263195" name="Group 26"/>
              <p:cNvGrpSpPr>
                <a:grpSpLocks/>
              </p:cNvGrpSpPr>
              <p:nvPr/>
            </p:nvGrpSpPr>
            <p:grpSpPr bwMode="auto">
              <a:xfrm>
                <a:off x="576" y="1108"/>
                <a:ext cx="91" cy="97"/>
                <a:chOff x="0" y="0"/>
                <a:chExt cx="144" cy="144"/>
              </a:xfrm>
            </p:grpSpPr>
            <p:sp>
              <p:nvSpPr>
                <p:cNvPr id="263196" name="Oval 27"/>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3197" name="Oval 28"/>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grpSp>
            <p:nvGrpSpPr>
              <p:cNvPr id="263198" name="Group 29"/>
              <p:cNvGrpSpPr>
                <a:grpSpLocks/>
              </p:cNvGrpSpPr>
              <p:nvPr/>
            </p:nvGrpSpPr>
            <p:grpSpPr bwMode="auto">
              <a:xfrm>
                <a:off x="364" y="1108"/>
                <a:ext cx="91" cy="97"/>
                <a:chOff x="0" y="0"/>
                <a:chExt cx="144" cy="144"/>
              </a:xfrm>
            </p:grpSpPr>
            <p:sp>
              <p:nvSpPr>
                <p:cNvPr id="263199" name="Oval 30"/>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3200" name="Oval 31"/>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63201" name="Line 32"/>
              <p:cNvSpPr>
                <a:spLocks noChangeShapeType="1"/>
              </p:cNvSpPr>
              <p:nvPr/>
            </p:nvSpPr>
            <p:spPr bwMode="auto">
              <a:xfrm flipV="1">
                <a:off x="621" y="706"/>
                <a:ext cx="0" cy="430"/>
              </a:xfrm>
              <a:prstGeom prst="line">
                <a:avLst/>
              </a:prstGeom>
              <a:noFill/>
              <a:ln w="5715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202" name="Line 33"/>
              <p:cNvSpPr>
                <a:spLocks noChangeShapeType="1"/>
              </p:cNvSpPr>
              <p:nvPr/>
            </p:nvSpPr>
            <p:spPr bwMode="auto">
              <a:xfrm>
                <a:off x="637" y="1157"/>
                <a:ext cx="316"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203" name="Line 34"/>
              <p:cNvSpPr>
                <a:spLocks noChangeShapeType="1"/>
              </p:cNvSpPr>
              <p:nvPr/>
            </p:nvSpPr>
            <p:spPr bwMode="auto">
              <a:xfrm flipV="1">
                <a:off x="409" y="794"/>
                <a:ext cx="0" cy="355"/>
              </a:xfrm>
              <a:prstGeom prst="line">
                <a:avLst/>
              </a:prstGeom>
              <a:noFill/>
              <a:ln w="5715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204" name="Line 35"/>
              <p:cNvSpPr>
                <a:spLocks noChangeShapeType="1"/>
              </p:cNvSpPr>
              <p:nvPr/>
            </p:nvSpPr>
            <p:spPr bwMode="auto">
              <a:xfrm flipH="1">
                <a:off x="121" y="1157"/>
                <a:ext cx="273"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63205" name="Group 36"/>
              <p:cNvGrpSpPr>
                <a:grpSpLocks/>
              </p:cNvGrpSpPr>
              <p:nvPr/>
            </p:nvGrpSpPr>
            <p:grpSpPr bwMode="auto">
              <a:xfrm>
                <a:off x="1404" y="1108"/>
                <a:ext cx="92" cy="97"/>
                <a:chOff x="0" y="0"/>
                <a:chExt cx="144" cy="144"/>
              </a:xfrm>
            </p:grpSpPr>
            <p:sp>
              <p:nvSpPr>
                <p:cNvPr id="263206" name="Oval 37"/>
                <p:cNvSpPr>
                  <a:spLocks noChangeArrowheads="1"/>
                </p:cNvSpPr>
                <p:nvPr/>
              </p:nvSpPr>
              <p:spPr bwMode="auto">
                <a:xfrm>
                  <a:off x="0" y="0"/>
                  <a:ext cx="144" cy="144"/>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sp>
              <p:nvSpPr>
                <p:cNvPr id="263207" name="Oval 38"/>
                <p:cNvSpPr>
                  <a:spLocks noChangeArrowheads="1"/>
                </p:cNvSpPr>
                <p:nvPr/>
              </p:nvSpPr>
              <p:spPr bwMode="auto">
                <a:xfrm>
                  <a:off x="42" y="42"/>
                  <a:ext cx="54" cy="54"/>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endParaRPr>
                </a:p>
              </p:txBody>
            </p:sp>
          </p:grpSp>
          <p:sp>
            <p:nvSpPr>
              <p:cNvPr id="263208" name="Line 39"/>
              <p:cNvSpPr>
                <a:spLocks noChangeShapeType="1"/>
              </p:cNvSpPr>
              <p:nvPr/>
            </p:nvSpPr>
            <p:spPr bwMode="auto">
              <a:xfrm flipV="1">
                <a:off x="1449" y="778"/>
                <a:ext cx="0" cy="354"/>
              </a:xfrm>
              <a:prstGeom prst="line">
                <a:avLst/>
              </a:prstGeom>
              <a:noFill/>
              <a:ln w="5715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209" name="Line 40"/>
              <p:cNvSpPr>
                <a:spLocks noChangeShapeType="1"/>
              </p:cNvSpPr>
              <p:nvPr/>
            </p:nvSpPr>
            <p:spPr bwMode="auto">
              <a:xfrm>
                <a:off x="1465" y="1157"/>
                <a:ext cx="273"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3210" name="Object 42"/>
              <p:cNvGraphicFramePr>
                <a:graphicFrameLocks noChangeAspect="1"/>
              </p:cNvGraphicFramePr>
              <p:nvPr/>
            </p:nvGraphicFramePr>
            <p:xfrm>
              <a:off x="661" y="629"/>
              <a:ext cx="173" cy="246"/>
            </p:xfrm>
            <a:graphic>
              <a:graphicData uri="http://schemas.openxmlformats.org/presentationml/2006/ole">
                <mc:AlternateContent xmlns:mc="http://schemas.openxmlformats.org/markup-compatibility/2006">
                  <mc:Choice xmlns:v="urn:schemas-microsoft-com:vml" Requires="v">
                    <p:oleObj spid="_x0000_s291103" r:id="rId13" imgW="190583" imgH="254110" progId="Equation.DSMT4">
                      <p:embed/>
                    </p:oleObj>
                  </mc:Choice>
                  <mc:Fallback>
                    <p:oleObj r:id="rId13" imgW="190583" imgH="25411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 y="629"/>
                            <a:ext cx="173"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1" name="Object 43"/>
              <p:cNvGraphicFramePr>
                <a:graphicFrameLocks noChangeAspect="1"/>
              </p:cNvGraphicFramePr>
              <p:nvPr/>
            </p:nvGraphicFramePr>
            <p:xfrm>
              <a:off x="563" y="1194"/>
              <a:ext cx="194" cy="244"/>
            </p:xfrm>
            <a:graphic>
              <a:graphicData uri="http://schemas.openxmlformats.org/presentationml/2006/ole">
                <mc:AlternateContent xmlns:mc="http://schemas.openxmlformats.org/markup-compatibility/2006">
                  <mc:Choice xmlns:v="urn:schemas-microsoft-com:vml" Requires="v">
                    <p:oleObj spid="_x0000_s291104" r:id="rId15" imgW="215900" imgH="254000" progId="Equation.DSMT4">
                      <p:embed/>
                    </p:oleObj>
                  </mc:Choice>
                  <mc:Fallback>
                    <p:oleObj r:id="rId15" imgW="215900" imgH="2540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3" y="1194"/>
                            <a:ext cx="19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2" name="Object 44"/>
              <p:cNvGraphicFramePr>
                <a:graphicFrameLocks noChangeAspect="1"/>
              </p:cNvGraphicFramePr>
              <p:nvPr/>
            </p:nvGraphicFramePr>
            <p:xfrm>
              <a:off x="841" y="1195"/>
              <a:ext cx="144" cy="256"/>
            </p:xfrm>
            <a:graphic>
              <a:graphicData uri="http://schemas.openxmlformats.org/presentationml/2006/ole">
                <mc:AlternateContent xmlns:mc="http://schemas.openxmlformats.org/markup-compatibility/2006">
                  <mc:Choice xmlns:v="urn:schemas-microsoft-com:vml" Requires="v">
                    <p:oleObj spid="_x0000_s291105" r:id="rId17" imgW="152532" imgH="254221" progId="Equation.DSMT4">
                      <p:embed/>
                    </p:oleObj>
                  </mc:Choice>
                  <mc:Fallback>
                    <p:oleObj r:id="rId17" imgW="152532" imgH="25422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1" y="1195"/>
                            <a:ext cx="14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3" name="Object 45"/>
              <p:cNvGraphicFramePr>
                <a:graphicFrameLocks noChangeAspect="1"/>
              </p:cNvGraphicFramePr>
              <p:nvPr/>
            </p:nvGraphicFramePr>
            <p:xfrm>
              <a:off x="217" y="668"/>
              <a:ext cx="175" cy="248"/>
            </p:xfrm>
            <a:graphic>
              <a:graphicData uri="http://schemas.openxmlformats.org/presentationml/2006/ole">
                <mc:AlternateContent xmlns:mc="http://schemas.openxmlformats.org/markup-compatibility/2006">
                  <mc:Choice xmlns:v="urn:schemas-microsoft-com:vml" Requires="v">
                    <p:oleObj spid="_x0000_s291106" r:id="rId19" imgW="190583" imgH="254110" progId="Equation.DSMT4">
                      <p:embed/>
                    </p:oleObj>
                  </mc:Choice>
                  <mc:Fallback>
                    <p:oleObj r:id="rId19" imgW="190583" imgH="25411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7" y="668"/>
                            <a:ext cx="17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4" name="Object 46"/>
              <p:cNvGraphicFramePr>
                <a:graphicFrameLocks noChangeAspect="1"/>
              </p:cNvGraphicFramePr>
              <p:nvPr/>
            </p:nvGraphicFramePr>
            <p:xfrm>
              <a:off x="361" y="1193"/>
              <a:ext cx="197" cy="246"/>
            </p:xfrm>
            <a:graphic>
              <a:graphicData uri="http://schemas.openxmlformats.org/presentationml/2006/ole">
                <mc:AlternateContent xmlns:mc="http://schemas.openxmlformats.org/markup-compatibility/2006">
                  <mc:Choice xmlns:v="urn:schemas-microsoft-com:vml" Requires="v">
                    <p:oleObj spid="_x0000_s291107" r:id="rId21" imgW="215900" imgH="254000" progId="Equation.DSMT4">
                      <p:embed/>
                    </p:oleObj>
                  </mc:Choice>
                  <mc:Fallback>
                    <p:oleObj r:id="rId21" imgW="215900" imgH="2540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1" y="1193"/>
                            <a:ext cx="1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5" name="Object 47"/>
              <p:cNvGraphicFramePr>
                <a:graphicFrameLocks noChangeAspect="1"/>
              </p:cNvGraphicFramePr>
              <p:nvPr/>
            </p:nvGraphicFramePr>
            <p:xfrm>
              <a:off x="124" y="1203"/>
              <a:ext cx="153" cy="248"/>
            </p:xfrm>
            <a:graphic>
              <a:graphicData uri="http://schemas.openxmlformats.org/presentationml/2006/ole">
                <mc:AlternateContent xmlns:mc="http://schemas.openxmlformats.org/markup-compatibility/2006">
                  <mc:Choice xmlns:v="urn:schemas-microsoft-com:vml" Requires="v">
                    <p:oleObj spid="_x0000_s291108" r:id="rId23" imgW="165100" imgH="254000" progId="Equation.DSMT4">
                      <p:embed/>
                    </p:oleObj>
                  </mc:Choice>
                  <mc:Fallback>
                    <p:oleObj r:id="rId23" imgW="165100" imgH="2540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4" y="1203"/>
                            <a:ext cx="15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6" name="Object 48"/>
              <p:cNvGraphicFramePr>
                <a:graphicFrameLocks noChangeAspect="1"/>
              </p:cNvGraphicFramePr>
              <p:nvPr/>
            </p:nvGraphicFramePr>
            <p:xfrm>
              <a:off x="1461" y="674"/>
              <a:ext cx="170" cy="242"/>
            </p:xfrm>
            <a:graphic>
              <a:graphicData uri="http://schemas.openxmlformats.org/presentationml/2006/ole">
                <mc:AlternateContent xmlns:mc="http://schemas.openxmlformats.org/markup-compatibility/2006">
                  <mc:Choice xmlns:v="urn:schemas-microsoft-com:vml" Requires="v">
                    <p:oleObj spid="_x0000_s291109" r:id="rId25" imgW="190583" imgH="254110" progId="Equation.DSMT4">
                      <p:embed/>
                    </p:oleObj>
                  </mc:Choice>
                  <mc:Fallback>
                    <p:oleObj r:id="rId25" imgW="190583" imgH="25411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61" y="674"/>
                            <a:ext cx="1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7" name="Object 49"/>
              <p:cNvGraphicFramePr>
                <a:graphicFrameLocks noChangeAspect="1"/>
              </p:cNvGraphicFramePr>
              <p:nvPr/>
            </p:nvGraphicFramePr>
            <p:xfrm>
              <a:off x="1385" y="1194"/>
              <a:ext cx="195" cy="244"/>
            </p:xfrm>
            <a:graphic>
              <a:graphicData uri="http://schemas.openxmlformats.org/presentationml/2006/ole">
                <mc:AlternateContent xmlns:mc="http://schemas.openxmlformats.org/markup-compatibility/2006">
                  <mc:Choice xmlns:v="urn:schemas-microsoft-com:vml" Requires="v">
                    <p:oleObj spid="_x0000_s291110" r:id="rId27" imgW="215900" imgH="254000" progId="Equation.DSMT4">
                      <p:embed/>
                    </p:oleObj>
                  </mc:Choice>
                  <mc:Fallback>
                    <p:oleObj r:id="rId27" imgW="215900" imgH="2540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85" y="1194"/>
                            <a:ext cx="1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3218" name="Object 50"/>
              <p:cNvGraphicFramePr>
                <a:graphicFrameLocks noChangeAspect="1"/>
              </p:cNvGraphicFramePr>
              <p:nvPr/>
            </p:nvGraphicFramePr>
            <p:xfrm>
              <a:off x="1694" y="1194"/>
              <a:ext cx="149" cy="242"/>
            </p:xfrm>
            <a:graphic>
              <a:graphicData uri="http://schemas.openxmlformats.org/presentationml/2006/ole">
                <mc:AlternateContent xmlns:mc="http://schemas.openxmlformats.org/markup-compatibility/2006">
                  <mc:Choice xmlns:v="urn:schemas-microsoft-com:vml" Requires="v">
                    <p:oleObj spid="_x0000_s291111" r:id="rId29" imgW="165100" imgH="254000" progId="Equation.DSMT4">
                      <p:embed/>
                    </p:oleObj>
                  </mc:Choice>
                  <mc:Fallback>
                    <p:oleObj r:id="rId29" imgW="165100" imgH="2540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94" y="1194"/>
                            <a:ext cx="14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extLst>
      <p:ext uri="{BB962C8B-B14F-4D97-AF65-F5344CB8AC3E}">
        <p14:creationId xmlns:p14="http://schemas.microsoft.com/office/powerpoint/2010/main" val="3452859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3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1989"/>
                                        </p:tgtEl>
                                        <p:attrNameLst>
                                          <p:attrName>style.visibility</p:attrName>
                                        </p:attrNameLst>
                                      </p:cBhvr>
                                      <p:to>
                                        <p:strVal val="visible"/>
                                      </p:to>
                                    </p:set>
                                    <p:animEffect transition="in" filter="wipe(left)">
                                      <p:cBhvr>
                                        <p:cTn id="16" dur="2000"/>
                                        <p:tgtEl>
                                          <p:spTgt spid="41989"/>
                                        </p:tgtEl>
                                      </p:cBhvr>
                                    </p:animEffect>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41990"/>
                                        </p:tgtEl>
                                        <p:attrNameLst>
                                          <p:attrName>style.visibility</p:attrName>
                                        </p:attrNameLst>
                                      </p:cBhvr>
                                      <p:to>
                                        <p:strVal val="visible"/>
                                      </p:to>
                                    </p:set>
                                    <p:animEffect transition="in" filter="wipe(up)">
                                      <p:cBhvr>
                                        <p:cTn id="20" dur="2000"/>
                                        <p:tgtEl>
                                          <p:spTgt spid="4199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1991"/>
                                        </p:tgtEl>
                                        <p:attrNameLst>
                                          <p:attrName>style.visibility</p:attrName>
                                        </p:attrNameLst>
                                      </p:cBhvr>
                                      <p:to>
                                        <p:strVal val="visible"/>
                                      </p:to>
                                    </p:set>
                                    <p:animEffect transition="in" filter="wipe(up)">
                                      <p:cBhvr>
                                        <p:cTn id="25" dur="2000"/>
                                        <p:tgtEl>
                                          <p:spTgt spid="41991"/>
                                        </p:tgtEl>
                                      </p:cBhvr>
                                    </p:animEffect>
                                  </p:childTnLst>
                                </p:cTn>
                              </p:par>
                            </p:childTnLst>
                          </p:cTn>
                        </p:par>
                        <p:par>
                          <p:cTn id="26" fill="hold" nodeType="afterGroup">
                            <p:stCondLst>
                              <p:cond delay="2000"/>
                            </p:stCondLst>
                            <p:childTnLst>
                              <p:par>
                                <p:cTn id="27" presetID="22" presetClass="entr" presetSubtype="1" fill="hold" nodeType="afterEffect">
                                  <p:stCondLst>
                                    <p:cond delay="0"/>
                                  </p:stCondLst>
                                  <p:childTnLst>
                                    <p:set>
                                      <p:cBhvr>
                                        <p:cTn id="28" dur="1" fill="hold">
                                          <p:stCondLst>
                                            <p:cond delay="0"/>
                                          </p:stCondLst>
                                        </p:cTn>
                                        <p:tgtEl>
                                          <p:spTgt spid="41992"/>
                                        </p:tgtEl>
                                        <p:attrNameLst>
                                          <p:attrName>style.visibility</p:attrName>
                                        </p:attrNameLst>
                                      </p:cBhvr>
                                      <p:to>
                                        <p:strVal val="visible"/>
                                      </p:to>
                                    </p:set>
                                    <p:animEffect transition="in" filter="wipe(up)">
                                      <p:cBhvr>
                                        <p:cTn id="29" dur="20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utoUpdateAnimBg="0"/>
      <p:bldP spid="41991"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1F0DCAD4-49B3-4487-AC7B-1F249A45AD23}" type="slidenum">
              <a:rPr lang="zh-CN" altLang="zh-CN" sz="1400">
                <a:solidFill>
                  <a:srgbClr val="000000"/>
                </a:solidFill>
              </a:rPr>
              <a:pPr algn="r">
                <a:buFont typeface="Arial" panose="020B0604020202020204" pitchFamily="34" charset="0"/>
                <a:buNone/>
              </a:pPr>
              <a:t>95</a:t>
            </a:fld>
            <a:endParaRPr lang="zh-CN" altLang="zh-CN" sz="1400">
              <a:solidFill>
                <a:srgbClr val="000000"/>
              </a:solidFill>
            </a:endParaRPr>
          </a:p>
        </p:txBody>
      </p:sp>
      <p:sp>
        <p:nvSpPr>
          <p:cNvPr id="2" name="Rectangle 2"/>
          <p:cNvSpPr>
            <a:spLocks noChangeArrowheads="1"/>
          </p:cNvSpPr>
          <p:nvPr/>
        </p:nvSpPr>
        <p:spPr bwMode="auto">
          <a:xfrm>
            <a:off x="1703389" y="620713"/>
            <a:ext cx="259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b="1">
                <a:solidFill>
                  <a:srgbClr val="0000CC"/>
                </a:solidFill>
                <a:latin typeface="Times New Roman" panose="02020603050405020304" pitchFamily="18" charset="0"/>
              </a:rPr>
              <a:t>phase constant</a:t>
            </a:r>
            <a:r>
              <a:rPr lang="zh-CN" altLang="zh-CN">
                <a:solidFill>
                  <a:srgbClr val="000000"/>
                </a:solidFill>
                <a:latin typeface="Times New Roman" panose="02020603050405020304" pitchFamily="18" charset="0"/>
              </a:rPr>
              <a:t> </a:t>
            </a:r>
          </a:p>
        </p:txBody>
      </p:sp>
      <p:sp>
        <p:nvSpPr>
          <p:cNvPr id="43011" name="Rectangle 3"/>
          <p:cNvSpPr>
            <a:spLocks noChangeArrowheads="1"/>
          </p:cNvSpPr>
          <p:nvPr/>
        </p:nvSpPr>
        <p:spPr bwMode="auto">
          <a:xfrm>
            <a:off x="1774826" y="2205038"/>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a:solidFill>
                  <a:srgbClr val="000000"/>
                </a:solidFill>
                <a:latin typeface="Times New Roman" panose="02020603050405020304" pitchFamily="18" charset="0"/>
              </a:rPr>
              <a:t>so</a:t>
            </a:r>
            <a:r>
              <a:rPr lang="zh-CN" altLang="zh-CN">
                <a:solidFill>
                  <a:srgbClr val="000000"/>
                </a:solidFill>
                <a:latin typeface="Times New Roman" panose="02020603050405020304" pitchFamily="18" charset="0"/>
                <a:ea typeface="幼圆" panose="02010509060101010101" pitchFamily="49" charset="-122"/>
              </a:rPr>
              <a:t> </a:t>
            </a:r>
          </a:p>
        </p:txBody>
      </p:sp>
      <p:graphicFrame>
        <p:nvGraphicFramePr>
          <p:cNvPr id="43012" name="Object 5"/>
          <p:cNvGraphicFramePr>
            <a:graphicFrameLocks noChangeAspect="1"/>
          </p:cNvGraphicFramePr>
          <p:nvPr/>
        </p:nvGraphicFramePr>
        <p:xfrm>
          <a:off x="2622550" y="1125538"/>
          <a:ext cx="6929438" cy="838200"/>
        </p:xfrm>
        <a:graphic>
          <a:graphicData uri="http://schemas.openxmlformats.org/presentationml/2006/ole">
            <mc:AlternateContent xmlns:mc="http://schemas.openxmlformats.org/markup-compatibility/2006">
              <mc:Choice xmlns:v="urn:schemas-microsoft-com:vml" Requires="v">
                <p:oleObj spid="_x0000_s291902" r:id="rId3" imgW="6114600" imgH="698040" progId="Equation.DSMT4">
                  <p:embed/>
                </p:oleObj>
              </mc:Choice>
              <mc:Fallback>
                <p:oleObj r:id="rId3" imgW="6114600" imgH="698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1125538"/>
                        <a:ext cx="69294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3" name="Object 6"/>
          <p:cNvGraphicFramePr>
            <a:graphicFrameLocks noChangeAspect="1"/>
          </p:cNvGraphicFramePr>
          <p:nvPr/>
        </p:nvGraphicFramePr>
        <p:xfrm>
          <a:off x="2986089" y="2192339"/>
          <a:ext cx="6003925" cy="1552575"/>
        </p:xfrm>
        <a:graphic>
          <a:graphicData uri="http://schemas.openxmlformats.org/presentationml/2006/ole">
            <mc:AlternateContent xmlns:mc="http://schemas.openxmlformats.org/markup-compatibility/2006">
              <mc:Choice xmlns:v="urn:schemas-microsoft-com:vml" Requires="v">
                <p:oleObj spid="_x0000_s291903" r:id="rId5" imgW="5123160" imgH="1294560" progId="Equation.DSMT4">
                  <p:embed/>
                </p:oleObj>
              </mc:Choice>
              <mc:Fallback>
                <p:oleObj r:id="rId5" imgW="5123160" imgH="1294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6089" y="2192339"/>
                        <a:ext cx="60039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4" name="Object 7"/>
          <p:cNvGraphicFramePr>
            <a:graphicFrameLocks noChangeAspect="1"/>
          </p:cNvGraphicFramePr>
          <p:nvPr/>
        </p:nvGraphicFramePr>
        <p:xfrm>
          <a:off x="3028951" y="3933825"/>
          <a:ext cx="4981575" cy="2211388"/>
        </p:xfrm>
        <a:graphic>
          <a:graphicData uri="http://schemas.openxmlformats.org/presentationml/2006/ole">
            <mc:AlternateContent xmlns:mc="http://schemas.openxmlformats.org/markup-compatibility/2006">
              <mc:Choice xmlns:v="urn:schemas-microsoft-com:vml" Requires="v">
                <p:oleObj spid="_x0000_s291904" r:id="rId7" imgW="4373280" imgH="1916280" progId="Equation.DSMT4">
                  <p:embed/>
                </p:oleObj>
              </mc:Choice>
              <mc:Fallback>
                <p:oleObj r:id="rId7" imgW="4373280" imgH="1916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8951" y="3933825"/>
                        <a:ext cx="4981575"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01393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nodeType="afterGroup">
                            <p:stCondLst>
                              <p:cond delay="2000"/>
                            </p:stCondLst>
                            <p:childTnLst>
                              <p:par>
                                <p:cTn id="9" presetID="22" presetClass="entr" presetSubtype="1" fill="hold" nodeType="afterEffect">
                                  <p:stCondLst>
                                    <p:cond delay="0"/>
                                  </p:stCondLst>
                                  <p:childTnLst>
                                    <p:set>
                                      <p:cBhvr>
                                        <p:cTn id="10" dur="1" fill="hold">
                                          <p:stCondLst>
                                            <p:cond delay="0"/>
                                          </p:stCondLst>
                                        </p:cTn>
                                        <p:tgtEl>
                                          <p:spTgt spid="43012"/>
                                        </p:tgtEl>
                                        <p:attrNameLst>
                                          <p:attrName>style.visibility</p:attrName>
                                        </p:attrNameLst>
                                      </p:cBhvr>
                                      <p:to>
                                        <p:strVal val="visible"/>
                                      </p:to>
                                    </p:set>
                                    <p:animEffect transition="in" filter="wipe(up)">
                                      <p:cBhvr>
                                        <p:cTn id="11" dur="2000"/>
                                        <p:tgtEl>
                                          <p:spTgt spid="430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011"/>
                                        </p:tgtEl>
                                        <p:attrNameLst>
                                          <p:attrName>style.visibility</p:attrName>
                                        </p:attrNameLst>
                                      </p:cBhvr>
                                      <p:to>
                                        <p:strVal val="visible"/>
                                      </p:to>
                                    </p:set>
                                    <p:animEffect transition="in" filter="wipe(up)">
                                      <p:cBhvr>
                                        <p:cTn id="16" dur="2000"/>
                                        <p:tgtEl>
                                          <p:spTgt spid="43011"/>
                                        </p:tgtEl>
                                      </p:cBhvr>
                                    </p:animEffect>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43013"/>
                                        </p:tgtEl>
                                        <p:attrNameLst>
                                          <p:attrName>style.visibility</p:attrName>
                                        </p:attrNameLst>
                                      </p:cBhvr>
                                      <p:to>
                                        <p:strVal val="visible"/>
                                      </p:to>
                                    </p:set>
                                    <p:animEffect transition="in" filter="wipe(up)">
                                      <p:cBhvr>
                                        <p:cTn id="20" dur="5000"/>
                                        <p:tgtEl>
                                          <p:spTgt spid="430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3014"/>
                                        </p:tgtEl>
                                        <p:attrNameLst>
                                          <p:attrName>style.visibility</p:attrName>
                                        </p:attrNameLst>
                                      </p:cBhvr>
                                      <p:to>
                                        <p:strVal val="visible"/>
                                      </p:to>
                                    </p:set>
                                    <p:animEffect transition="in" filter="wipe(up)">
                                      <p:cBhvr>
                                        <p:cTn id="25" dur="50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3011"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599A87C8-470C-4755-B8E5-087C955B99BE}" type="slidenum">
              <a:rPr lang="zh-CN" altLang="zh-CN" sz="1400">
                <a:solidFill>
                  <a:srgbClr val="000000"/>
                </a:solidFill>
              </a:rPr>
              <a:pPr algn="r">
                <a:buFont typeface="Arial" panose="020B0604020202020204" pitchFamily="34" charset="0"/>
                <a:buNone/>
              </a:pPr>
              <a:t>96</a:t>
            </a:fld>
            <a:endParaRPr lang="zh-CN" altLang="zh-CN" sz="1400">
              <a:solidFill>
                <a:srgbClr val="000000"/>
              </a:solidFill>
            </a:endParaRPr>
          </a:p>
        </p:txBody>
      </p:sp>
      <p:grpSp>
        <p:nvGrpSpPr>
          <p:cNvPr id="2" name="Group 2"/>
          <p:cNvGrpSpPr>
            <a:grpSpLocks/>
          </p:cNvGrpSpPr>
          <p:nvPr/>
        </p:nvGrpSpPr>
        <p:grpSpPr bwMode="auto">
          <a:xfrm>
            <a:off x="1524000" y="476250"/>
            <a:ext cx="8891588" cy="3308350"/>
            <a:chOff x="0" y="0"/>
            <a:chExt cx="5601" cy="2084"/>
          </a:xfrm>
        </p:grpSpPr>
        <p:sp>
          <p:nvSpPr>
            <p:cNvPr id="265220" name="Rectangle 3"/>
            <p:cNvSpPr>
              <a:spLocks noChangeArrowheads="1"/>
            </p:cNvSpPr>
            <p:nvPr/>
          </p:nvSpPr>
          <p:spPr bwMode="auto">
            <a:xfrm>
              <a:off x="0" y="0"/>
              <a:ext cx="5601" cy="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b="1" dirty="0">
                  <a:solidFill>
                    <a:srgbClr val="0000CC"/>
                  </a:solidFill>
                  <a:latin typeface="Times New Roman" panose="02020603050405020304" pitchFamily="18" charset="0"/>
                  <a:ea typeface="幼圆" panose="02010509060101010101" pitchFamily="49" charset="-122"/>
                </a:rPr>
                <a:t>Ex. </a:t>
              </a:r>
              <a:r>
                <a:rPr lang="en-US" altLang="zh-CN" b="1" dirty="0">
                  <a:solidFill>
                    <a:srgbClr val="0000CC"/>
                  </a:solidFill>
                  <a:latin typeface="Times New Roman" panose="02020603050405020304" pitchFamily="18" charset="0"/>
                </a:rPr>
                <a:t> Given the parameters of medium 1 are  </a:t>
              </a:r>
              <a:r>
                <a:rPr lang="el-GR" altLang="en-US" b="1" i="1" dirty="0">
                  <a:solidFill>
                    <a:srgbClr val="0000CC"/>
                  </a:solidFill>
                  <a:latin typeface="Times New Roman" panose="02020603050405020304" pitchFamily="18" charset="0"/>
                </a:rPr>
                <a:t>ε</a:t>
              </a:r>
              <a:r>
                <a:rPr lang="en-US" altLang="zh-CN" b="1" baseline="-25000" dirty="0">
                  <a:solidFill>
                    <a:srgbClr val="0000CC"/>
                  </a:solidFill>
                  <a:latin typeface="Times New Roman" panose="02020603050405020304" pitchFamily="18" charset="0"/>
                </a:rPr>
                <a:t>r1</a:t>
              </a:r>
              <a:r>
                <a:rPr lang="en-US" altLang="zh-CN" b="1" dirty="0">
                  <a:solidFill>
                    <a:srgbClr val="0000CC"/>
                  </a:solidFill>
                  <a:latin typeface="Times New Roman" panose="02020603050405020304" pitchFamily="18" charset="0"/>
                </a:rPr>
                <a:t>=4</a:t>
              </a:r>
              <a:r>
                <a:rPr lang="zh-CN" altLang="en-US" b="1" dirty="0">
                  <a:solidFill>
                    <a:srgbClr val="0000CC"/>
                  </a:solidFill>
                  <a:latin typeface="Times New Roman" panose="02020603050405020304" pitchFamily="18" charset="0"/>
                </a:rPr>
                <a:t>、</a:t>
              </a:r>
              <a:r>
                <a:rPr lang="el-GR" altLang="en-US" b="1" i="1" dirty="0">
                  <a:solidFill>
                    <a:srgbClr val="0000CC"/>
                  </a:solidFill>
                  <a:latin typeface="Times New Roman" panose="02020603050405020304" pitchFamily="18" charset="0"/>
                </a:rPr>
                <a:t>μ</a:t>
              </a:r>
              <a:r>
                <a:rPr lang="en-US" altLang="zh-CN" b="1" baseline="-25000" dirty="0">
                  <a:solidFill>
                    <a:srgbClr val="0000CC"/>
                  </a:solidFill>
                  <a:latin typeface="Times New Roman" panose="02020603050405020304" pitchFamily="18" charset="0"/>
                </a:rPr>
                <a:t>r1</a:t>
              </a:r>
              <a:r>
                <a:rPr lang="en-US" altLang="zh-CN" b="1" dirty="0">
                  <a:solidFill>
                    <a:srgbClr val="0000CC"/>
                  </a:solidFill>
                  <a:latin typeface="Times New Roman" panose="02020603050405020304" pitchFamily="18" charset="0"/>
                </a:rPr>
                <a:t>=1</a:t>
              </a:r>
              <a:r>
                <a:rPr lang="zh-CN" altLang="en-US" b="1" dirty="0">
                  <a:solidFill>
                    <a:srgbClr val="0000CC"/>
                  </a:solidFill>
                  <a:latin typeface="Times New Roman" panose="02020603050405020304" pitchFamily="18" charset="0"/>
                </a:rPr>
                <a:t>、</a:t>
              </a:r>
              <a:r>
                <a:rPr lang="el-GR" altLang="en-US" b="1" dirty="0">
                  <a:solidFill>
                    <a:srgbClr val="0000CC"/>
                  </a:solidFill>
                  <a:latin typeface="Times New Roman" panose="02020603050405020304" pitchFamily="18" charset="0"/>
                </a:rPr>
                <a:t>σ</a:t>
              </a:r>
              <a:r>
                <a:rPr lang="en-US" altLang="zh-CN" b="1" baseline="-25000" dirty="0">
                  <a:solidFill>
                    <a:srgbClr val="0000CC"/>
                  </a:solidFill>
                  <a:latin typeface="Times New Roman" panose="02020603050405020304" pitchFamily="18" charset="0"/>
                </a:rPr>
                <a:t>1</a:t>
              </a:r>
              <a:r>
                <a:rPr lang="en-US" altLang="zh-CN" b="1" dirty="0">
                  <a:solidFill>
                    <a:srgbClr val="0000CC"/>
                  </a:solidFill>
                  <a:latin typeface="Times New Roman" panose="02020603050405020304" pitchFamily="18" charset="0"/>
                </a:rPr>
                <a:t>=0 </a:t>
              </a:r>
              <a:r>
                <a:rPr lang="zh-CN" altLang="en-US" b="1" dirty="0">
                  <a:solidFill>
                    <a:srgbClr val="0000CC"/>
                  </a:solidFill>
                  <a:latin typeface="Times New Roman" panose="02020603050405020304" pitchFamily="18" charset="0"/>
                </a:rPr>
                <a:t>； </a:t>
              </a:r>
              <a:r>
                <a:rPr lang="en-US" altLang="zh-CN" b="1" dirty="0">
                  <a:solidFill>
                    <a:srgbClr val="0000CC"/>
                  </a:solidFill>
                  <a:latin typeface="Times New Roman" panose="02020603050405020304" pitchFamily="18" charset="0"/>
                </a:rPr>
                <a:t>medium 2 : </a:t>
              </a:r>
              <a:r>
                <a:rPr lang="el-GR" altLang="en-US" b="1" i="1" dirty="0">
                  <a:solidFill>
                    <a:srgbClr val="0000CC"/>
                  </a:solidFill>
                  <a:latin typeface="Times New Roman" panose="02020603050405020304" pitchFamily="18" charset="0"/>
                </a:rPr>
                <a:t>ε</a:t>
              </a:r>
              <a:r>
                <a:rPr lang="en-US" altLang="zh-CN" b="1" baseline="-25000" dirty="0">
                  <a:solidFill>
                    <a:srgbClr val="0000CC"/>
                  </a:solidFill>
                  <a:latin typeface="Times New Roman" panose="02020603050405020304" pitchFamily="18" charset="0"/>
                </a:rPr>
                <a:t>r2</a:t>
              </a:r>
              <a:r>
                <a:rPr lang="en-US" altLang="zh-CN" b="1" dirty="0">
                  <a:solidFill>
                    <a:srgbClr val="0000CC"/>
                  </a:solidFill>
                  <a:latin typeface="Times New Roman" panose="02020603050405020304" pitchFamily="18" charset="0"/>
                </a:rPr>
                <a:t>=10</a:t>
              </a:r>
              <a:r>
                <a:rPr lang="zh-CN" altLang="en-US" b="1" dirty="0">
                  <a:solidFill>
                    <a:srgbClr val="0000CC"/>
                  </a:solidFill>
                  <a:latin typeface="Times New Roman" panose="02020603050405020304" pitchFamily="18" charset="0"/>
                </a:rPr>
                <a:t>、</a:t>
              </a:r>
              <a:r>
                <a:rPr lang="el-GR" altLang="en-US" b="1" i="1" dirty="0">
                  <a:solidFill>
                    <a:srgbClr val="0000CC"/>
                  </a:solidFill>
                  <a:latin typeface="Times New Roman" panose="02020603050405020304" pitchFamily="18" charset="0"/>
                </a:rPr>
                <a:t>μ</a:t>
              </a:r>
              <a:r>
                <a:rPr lang="en-US" altLang="zh-CN" b="1" baseline="-25000" dirty="0">
                  <a:solidFill>
                    <a:srgbClr val="0000CC"/>
                  </a:solidFill>
                  <a:latin typeface="Times New Roman" panose="02020603050405020304" pitchFamily="18" charset="0"/>
                </a:rPr>
                <a:t>r2 </a:t>
              </a:r>
              <a:r>
                <a:rPr lang="en-US" altLang="zh-CN" b="1" dirty="0">
                  <a:solidFill>
                    <a:srgbClr val="0000CC"/>
                  </a:solidFill>
                  <a:latin typeface="Times New Roman" panose="02020603050405020304" pitchFamily="18" charset="0"/>
                </a:rPr>
                <a:t>= 4</a:t>
              </a:r>
              <a:r>
                <a:rPr lang="zh-CN" altLang="en-US" b="1" dirty="0">
                  <a:solidFill>
                    <a:srgbClr val="0000CC"/>
                  </a:solidFill>
                  <a:latin typeface="Times New Roman" panose="02020603050405020304" pitchFamily="18" charset="0"/>
                </a:rPr>
                <a:t>、</a:t>
              </a:r>
              <a:r>
                <a:rPr lang="el-GR" altLang="en-US" b="1" dirty="0">
                  <a:solidFill>
                    <a:srgbClr val="0000CC"/>
                  </a:solidFill>
                  <a:latin typeface="Times New Roman" panose="02020603050405020304" pitchFamily="18" charset="0"/>
                </a:rPr>
                <a:t>σ</a:t>
              </a:r>
              <a:r>
                <a:rPr lang="en-US" altLang="zh-CN" b="1" baseline="-25000" dirty="0">
                  <a:solidFill>
                    <a:srgbClr val="0000CC"/>
                  </a:solidFill>
                  <a:latin typeface="Times New Roman" panose="02020603050405020304" pitchFamily="18" charset="0"/>
                </a:rPr>
                <a:t>2</a:t>
              </a:r>
              <a:r>
                <a:rPr lang="en-US" altLang="zh-CN" b="1" dirty="0">
                  <a:solidFill>
                    <a:srgbClr val="0000CC"/>
                  </a:solidFill>
                  <a:latin typeface="Times New Roman" panose="02020603050405020304" pitchFamily="18" charset="0"/>
                </a:rPr>
                <a:t>= 0 . A uniform plane wave which its angular frequency  is  </a:t>
              </a:r>
              <a:r>
                <a:rPr lang="el-GR" altLang="en-US" b="1" i="1" dirty="0">
                  <a:solidFill>
                    <a:srgbClr val="0000CC"/>
                  </a:solidFill>
                  <a:latin typeface="Times New Roman" panose="02020603050405020304" pitchFamily="18" charset="0"/>
                </a:rPr>
                <a:t>ω</a:t>
              </a:r>
              <a:r>
                <a:rPr lang="zh-CN" altLang="en-US" b="1" dirty="0">
                  <a:solidFill>
                    <a:srgbClr val="0000CC"/>
                  </a:solidFill>
                  <a:latin typeface="Times New Roman" panose="02020603050405020304" pitchFamily="18" charset="0"/>
                </a:rPr>
                <a:t>＝</a:t>
              </a:r>
              <a:r>
                <a:rPr lang="en-US" altLang="zh-CN" b="1" dirty="0">
                  <a:solidFill>
                    <a:srgbClr val="0000CC"/>
                  </a:solidFill>
                  <a:latin typeface="Times New Roman" panose="02020603050405020304" pitchFamily="18" charset="0"/>
                </a:rPr>
                <a:t>5×10</a:t>
              </a:r>
              <a:r>
                <a:rPr lang="en-US" altLang="zh-CN" b="1" baseline="30000" dirty="0">
                  <a:solidFill>
                    <a:srgbClr val="0000CC"/>
                  </a:solidFill>
                  <a:latin typeface="Times New Roman" panose="02020603050405020304" pitchFamily="18" charset="0"/>
                </a:rPr>
                <a:t>8 </a:t>
              </a:r>
              <a:r>
                <a:rPr lang="en-US" altLang="zh-CN" b="1" dirty="0">
                  <a:solidFill>
                    <a:srgbClr val="0000CC"/>
                  </a:solidFill>
                  <a:latin typeface="Times New Roman" panose="02020603050405020304" pitchFamily="18" charset="0"/>
                </a:rPr>
                <a:t>rad /s vertical incidence to the interface from medium 1 . The incidence wave is linear polarized wave in the direction of x axis ,  when t</a:t>
              </a:r>
              <a:r>
                <a:rPr lang="zh-CN" altLang="en-US" b="1" dirty="0">
                  <a:solidFill>
                    <a:srgbClr val="0000CC"/>
                  </a:solidFill>
                  <a:latin typeface="Times New Roman" panose="02020603050405020304" pitchFamily="18" charset="0"/>
                </a:rPr>
                <a:t>＝</a:t>
              </a:r>
              <a:r>
                <a:rPr lang="en-US" altLang="zh-CN" b="1" dirty="0">
                  <a:solidFill>
                    <a:srgbClr val="0000CC"/>
                  </a:solidFill>
                  <a:latin typeface="Times New Roman" panose="02020603050405020304" pitchFamily="18" charset="0"/>
                </a:rPr>
                <a:t>0</a:t>
              </a:r>
              <a:r>
                <a:rPr lang="zh-CN" altLang="en-US" b="1" dirty="0">
                  <a:solidFill>
                    <a:srgbClr val="0000CC"/>
                  </a:solidFill>
                  <a:latin typeface="Times New Roman" panose="02020603050405020304" pitchFamily="18" charset="0"/>
                </a:rPr>
                <a:t>、</a:t>
              </a:r>
              <a:r>
                <a:rPr lang="en-US" altLang="zh-CN" b="1" i="1" dirty="0">
                  <a:solidFill>
                    <a:srgbClr val="0000CC"/>
                  </a:solidFill>
                  <a:latin typeface="Times New Roman" panose="02020603050405020304" pitchFamily="18" charset="0"/>
                </a:rPr>
                <a:t>z</a:t>
              </a:r>
              <a:r>
                <a:rPr lang="zh-CN" altLang="en-US" b="1" dirty="0">
                  <a:solidFill>
                    <a:srgbClr val="0000CC"/>
                  </a:solidFill>
                  <a:latin typeface="Times New Roman" panose="02020603050405020304" pitchFamily="18" charset="0"/>
                </a:rPr>
                <a:t>＝</a:t>
              </a:r>
              <a:r>
                <a:rPr lang="en-US" altLang="zh-CN" b="1" dirty="0">
                  <a:solidFill>
                    <a:srgbClr val="0000CC"/>
                  </a:solidFill>
                  <a:latin typeface="Times New Roman" panose="02020603050405020304" pitchFamily="18" charset="0"/>
                </a:rPr>
                <a:t>0 </a:t>
              </a:r>
              <a:r>
                <a:rPr lang="zh-CN" altLang="en-US" b="1" dirty="0">
                  <a:solidFill>
                    <a:srgbClr val="0000CC"/>
                  </a:solidFill>
                  <a:latin typeface="Times New Roman" panose="02020603050405020304" pitchFamily="18" charset="0"/>
                </a:rPr>
                <a:t>，</a:t>
              </a:r>
              <a:r>
                <a:rPr lang="en-US" altLang="zh-CN" b="1" dirty="0">
                  <a:solidFill>
                    <a:srgbClr val="0000CC"/>
                  </a:solidFill>
                  <a:latin typeface="Times New Roman" panose="02020603050405020304" pitchFamily="18" charset="0"/>
                </a:rPr>
                <a:t>the amplitude of incidence wave is 2.4 V/m . Find:</a:t>
              </a:r>
            </a:p>
            <a:p>
              <a:pPr>
                <a:lnSpc>
                  <a:spcPct val="130000"/>
                </a:lnSpc>
                <a:buFont typeface="Arial" panose="020B0604020202020204" pitchFamily="34" charset="0"/>
                <a:buNone/>
              </a:pPr>
              <a:r>
                <a:rPr lang="en-US" altLang="zh-CN" b="1" dirty="0">
                  <a:solidFill>
                    <a:srgbClr val="0000CC"/>
                  </a:solidFill>
                  <a:latin typeface="Times New Roman" panose="02020603050405020304" pitchFamily="18" charset="0"/>
                </a:rPr>
                <a:t>       (1) </a:t>
              </a:r>
              <a:r>
                <a:rPr lang="el-GR" altLang="en-US" b="1" i="1" dirty="0">
                  <a:solidFill>
                    <a:srgbClr val="0000CC"/>
                  </a:solidFill>
                  <a:latin typeface="Times New Roman" panose="02020603050405020304" pitchFamily="18" charset="0"/>
                </a:rPr>
                <a:t>β</a:t>
              </a:r>
              <a:r>
                <a:rPr lang="en-US" altLang="zh-CN" b="1" baseline="-25000" dirty="0">
                  <a:solidFill>
                    <a:srgbClr val="0000CC"/>
                  </a:solidFill>
                  <a:latin typeface="Times New Roman" panose="02020603050405020304" pitchFamily="18" charset="0"/>
                </a:rPr>
                <a:t>1  </a:t>
              </a:r>
              <a:r>
                <a:rPr lang="en-US" altLang="zh-CN" b="1" dirty="0">
                  <a:solidFill>
                    <a:srgbClr val="0000CC"/>
                  </a:solidFill>
                  <a:latin typeface="Times New Roman" panose="02020603050405020304" pitchFamily="18" charset="0"/>
                </a:rPr>
                <a:t>and  </a:t>
              </a:r>
              <a:r>
                <a:rPr lang="el-GR" altLang="en-US" b="1" i="1" dirty="0">
                  <a:solidFill>
                    <a:srgbClr val="0000CC"/>
                  </a:solidFill>
                  <a:latin typeface="Times New Roman" panose="02020603050405020304" pitchFamily="18" charset="0"/>
                </a:rPr>
                <a:t>β</a:t>
              </a:r>
              <a:r>
                <a:rPr lang="en-US" altLang="zh-CN" b="1" baseline="-25000" dirty="0">
                  <a:solidFill>
                    <a:srgbClr val="0000CC"/>
                  </a:solidFill>
                  <a:latin typeface="Times New Roman" panose="02020603050405020304" pitchFamily="18" charset="0"/>
                </a:rPr>
                <a:t>2 </a:t>
              </a:r>
              <a:r>
                <a:rPr lang="zh-CN" altLang="en-US" b="1" dirty="0">
                  <a:solidFill>
                    <a:srgbClr val="0000CC"/>
                  </a:solidFill>
                  <a:latin typeface="Times New Roman" panose="02020603050405020304" pitchFamily="18" charset="0"/>
                </a:rPr>
                <a:t>；</a:t>
              </a:r>
            </a:p>
            <a:p>
              <a:pPr>
                <a:lnSpc>
                  <a:spcPct val="130000"/>
                </a:lnSpc>
                <a:buFont typeface="Arial" panose="020B0604020202020204" pitchFamily="34" charset="0"/>
                <a:buNone/>
              </a:pPr>
              <a:r>
                <a:rPr lang="zh-CN" altLang="en-US" b="1" dirty="0">
                  <a:solidFill>
                    <a:srgbClr val="0000CC"/>
                  </a:solidFill>
                  <a:latin typeface="Times New Roman" panose="02020603050405020304" pitchFamily="18" charset="0"/>
                </a:rPr>
                <a:t>       </a:t>
              </a:r>
              <a:r>
                <a:rPr lang="en-US" altLang="zh-CN" b="1" dirty="0">
                  <a:solidFill>
                    <a:srgbClr val="0000CC"/>
                  </a:solidFill>
                  <a:latin typeface="Times New Roman" panose="02020603050405020304" pitchFamily="18" charset="0"/>
                </a:rPr>
                <a:t>(2)  reflection coefficient </a:t>
              </a:r>
              <a:r>
                <a:rPr lang="ru-RU" altLang="en-US" b="1" i="1" dirty="0">
                  <a:solidFill>
                    <a:srgbClr val="0000CC"/>
                  </a:solidFill>
                  <a:latin typeface="Times New Roman" panose="02020603050405020304" pitchFamily="18" charset="0"/>
                </a:rPr>
                <a:t>Г</a:t>
              </a:r>
              <a:r>
                <a:rPr lang="en-US" altLang="zh-CN" b="1" baseline="-25000" dirty="0">
                  <a:solidFill>
                    <a:srgbClr val="0000CC"/>
                  </a:solidFill>
                  <a:latin typeface="Times New Roman" panose="02020603050405020304" pitchFamily="18" charset="0"/>
                </a:rPr>
                <a:t>1 </a:t>
              </a:r>
              <a:r>
                <a:rPr lang="en-US" altLang="zh-CN" b="1" dirty="0">
                  <a:solidFill>
                    <a:srgbClr val="0000CC"/>
                  </a:solidFill>
                  <a:latin typeface="Times New Roman" panose="02020603050405020304" pitchFamily="18" charset="0"/>
                </a:rPr>
                <a:t> and</a:t>
              </a:r>
              <a:r>
                <a:rPr lang="ru-RU" altLang="en-US" b="1" i="1" dirty="0">
                  <a:solidFill>
                    <a:srgbClr val="0000CC"/>
                  </a:solidFill>
                  <a:latin typeface="Times New Roman" panose="02020603050405020304" pitchFamily="18" charset="0"/>
                </a:rPr>
                <a:t>Г</a:t>
              </a:r>
              <a:r>
                <a:rPr lang="en-US" altLang="zh-CN" b="1" baseline="-25000" dirty="0">
                  <a:solidFill>
                    <a:srgbClr val="0000CC"/>
                  </a:solidFill>
                  <a:latin typeface="Times New Roman" panose="02020603050405020304" pitchFamily="18" charset="0"/>
                </a:rPr>
                <a:t>2 </a:t>
              </a:r>
              <a:r>
                <a:rPr lang="zh-CN" altLang="en-US" b="1" dirty="0">
                  <a:solidFill>
                    <a:srgbClr val="0000CC"/>
                  </a:solidFill>
                  <a:latin typeface="Times New Roman" panose="02020603050405020304" pitchFamily="18" charset="0"/>
                </a:rPr>
                <a:t>；</a:t>
              </a:r>
            </a:p>
            <a:p>
              <a:pPr>
                <a:lnSpc>
                  <a:spcPct val="130000"/>
                </a:lnSpc>
                <a:buFont typeface="Arial" panose="020B0604020202020204" pitchFamily="34" charset="0"/>
                <a:buNone/>
              </a:pPr>
              <a:r>
                <a:rPr lang="zh-CN" altLang="en-US" b="1" dirty="0">
                  <a:solidFill>
                    <a:srgbClr val="0000CC"/>
                  </a:solidFill>
                  <a:latin typeface="Times New Roman" panose="02020603050405020304" pitchFamily="18" charset="0"/>
                </a:rPr>
                <a:t>       </a:t>
              </a:r>
              <a:r>
                <a:rPr lang="en-US" altLang="zh-CN" b="1" dirty="0">
                  <a:solidFill>
                    <a:srgbClr val="0000CC"/>
                  </a:solidFill>
                  <a:latin typeface="Times New Roman" panose="02020603050405020304" pitchFamily="18" charset="0"/>
                </a:rPr>
                <a:t>(3)  the electric field in the region 1                  </a:t>
              </a:r>
              <a:r>
                <a:rPr lang="zh-CN" altLang="en-US" b="1" dirty="0">
                  <a:solidFill>
                    <a:srgbClr val="0000CC"/>
                  </a:solidFill>
                  <a:latin typeface="Times New Roman" panose="02020603050405020304" pitchFamily="18" charset="0"/>
                </a:rPr>
                <a:t>；</a:t>
              </a:r>
            </a:p>
            <a:p>
              <a:pPr>
                <a:lnSpc>
                  <a:spcPct val="130000"/>
                </a:lnSpc>
              </a:pPr>
              <a:r>
                <a:rPr lang="zh-CN" altLang="en-US" b="1" dirty="0">
                  <a:solidFill>
                    <a:srgbClr val="0000CC"/>
                  </a:solidFill>
                  <a:latin typeface="Times New Roman" panose="02020603050405020304" pitchFamily="18" charset="0"/>
                </a:rPr>
                <a:t>       </a:t>
              </a:r>
              <a:r>
                <a:rPr lang="en-US" altLang="zh-CN" b="1" dirty="0">
                  <a:solidFill>
                    <a:srgbClr val="0000CC"/>
                  </a:solidFill>
                  <a:latin typeface="Times New Roman" panose="02020603050405020304" pitchFamily="18" charset="0"/>
                </a:rPr>
                <a:t>(4) the electric field in the region 2                   .</a:t>
              </a:r>
            </a:p>
          </p:txBody>
        </p:sp>
        <p:graphicFrame>
          <p:nvGraphicFramePr>
            <p:cNvPr id="265221" name="Object 5"/>
            <p:cNvGraphicFramePr>
              <a:graphicFrameLocks noChangeAspect="1"/>
            </p:cNvGraphicFramePr>
            <p:nvPr/>
          </p:nvGraphicFramePr>
          <p:xfrm>
            <a:off x="2432" y="1552"/>
            <a:ext cx="544" cy="305"/>
          </p:xfrm>
          <a:graphic>
            <a:graphicData uri="http://schemas.openxmlformats.org/presentationml/2006/ole">
              <mc:AlternateContent xmlns:mc="http://schemas.openxmlformats.org/markup-compatibility/2006">
                <mc:Choice xmlns:v="urn:schemas-microsoft-com:vml" Requires="v">
                  <p:oleObj spid="_x0000_s292946" name="Equation" r:id="rId3" imgW="788040" imgH="380880" progId="Equation.DSMT4">
                    <p:embed/>
                  </p:oleObj>
                </mc:Choice>
                <mc:Fallback>
                  <p:oleObj name="Equation" r:id="rId3" imgW="788040" imgH="380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 y="1552"/>
                          <a:ext cx="54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5222" name="Object 6"/>
            <p:cNvGraphicFramePr>
              <a:graphicFrameLocks noChangeAspect="1"/>
            </p:cNvGraphicFramePr>
            <p:nvPr/>
          </p:nvGraphicFramePr>
          <p:xfrm>
            <a:off x="2400" y="1779"/>
            <a:ext cx="575" cy="305"/>
          </p:xfrm>
          <a:graphic>
            <a:graphicData uri="http://schemas.openxmlformats.org/presentationml/2006/ole">
              <mc:AlternateContent xmlns:mc="http://schemas.openxmlformats.org/markup-compatibility/2006">
                <mc:Choice xmlns:v="urn:schemas-microsoft-com:vml" Requires="v">
                  <p:oleObj spid="_x0000_s292947" name="Equation" r:id="rId5" imgW="839160" imgH="380880" progId="Equation.DSMT4">
                    <p:embed/>
                  </p:oleObj>
                </mc:Choice>
                <mc:Fallback>
                  <p:oleObj name="Equation" r:id="rId5" imgW="839160" imgH="380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 y="1779"/>
                          <a:ext cx="57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5223" name="Rectangle 6"/>
          <p:cNvSpPr>
            <a:spLocks noChangeArrowheads="1"/>
          </p:cNvSpPr>
          <p:nvPr/>
        </p:nvSpPr>
        <p:spPr bwMode="auto">
          <a:xfrm>
            <a:off x="1774825" y="4149726"/>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a:solidFill>
                  <a:srgbClr val="000000"/>
                </a:solidFill>
                <a:latin typeface="Times New Roman" panose="02020603050405020304" pitchFamily="18" charset="0"/>
                <a:ea typeface="幼圆" panose="02010509060101010101" pitchFamily="49" charset="-122"/>
              </a:rPr>
              <a:t>Solution</a:t>
            </a:r>
            <a:r>
              <a:rPr lang="zh-CN" altLang="zh-CN">
                <a:solidFill>
                  <a:srgbClr val="000000"/>
                </a:solidFill>
                <a:latin typeface="Times New Roman" panose="02020603050405020304" pitchFamily="18" charset="0"/>
                <a:ea typeface="幼圆" panose="02010509060101010101" pitchFamily="49" charset="-122"/>
                <a:sym typeface="Wingdings" panose="05000000000000000000" pitchFamily="2" charset="2"/>
              </a:rPr>
              <a:t>:</a:t>
            </a:r>
            <a:r>
              <a:rPr lang="zh-CN" altLang="zh-CN">
                <a:solidFill>
                  <a:srgbClr val="000000"/>
                </a:solidFill>
                <a:latin typeface="Times New Roman" panose="02020603050405020304" pitchFamily="18" charset="0"/>
                <a:sym typeface="Wingdings" panose="05000000000000000000" pitchFamily="2" charset="2"/>
              </a:rPr>
              <a:t>（1）</a:t>
            </a:r>
            <a:r>
              <a:rPr lang="zh-CN" altLang="zh-CN">
                <a:solidFill>
                  <a:srgbClr val="000000"/>
                </a:solidFill>
                <a:latin typeface="Times New Roman" panose="02020603050405020304" pitchFamily="18" charset="0"/>
              </a:rPr>
              <a:t> </a:t>
            </a:r>
            <a:r>
              <a:rPr lang="zh-CN" altLang="zh-CN">
                <a:solidFill>
                  <a:srgbClr val="000000"/>
                </a:solidFill>
                <a:latin typeface="Times New Roman" panose="02020603050405020304" pitchFamily="18" charset="0"/>
                <a:ea typeface="黑体" panose="02010609060101010101" pitchFamily="49" charset="-122"/>
              </a:rPr>
              <a:t> </a:t>
            </a:r>
          </a:p>
        </p:txBody>
      </p:sp>
      <p:graphicFrame>
        <p:nvGraphicFramePr>
          <p:cNvPr id="44039" name="Object 8"/>
          <p:cNvGraphicFramePr>
            <a:graphicFrameLocks noChangeAspect="1"/>
          </p:cNvGraphicFramePr>
          <p:nvPr/>
        </p:nvGraphicFramePr>
        <p:xfrm>
          <a:off x="3432175" y="4005263"/>
          <a:ext cx="7010400" cy="838200"/>
        </p:xfrm>
        <a:graphic>
          <a:graphicData uri="http://schemas.openxmlformats.org/presentationml/2006/ole">
            <mc:AlternateContent xmlns:mc="http://schemas.openxmlformats.org/markup-compatibility/2006">
              <mc:Choice xmlns:v="urn:schemas-microsoft-com:vml" Requires="v">
                <p:oleObj spid="_x0000_s292948" r:id="rId7" imgW="6190920" imgH="698040" progId="Equation.DSMT4">
                  <p:embed/>
                </p:oleObj>
              </mc:Choice>
              <mc:Fallback>
                <p:oleObj r:id="rId7" imgW="6190920" imgH="698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2175" y="4005263"/>
                        <a:ext cx="7010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Object 9"/>
          <p:cNvGraphicFramePr>
            <a:graphicFrameLocks noChangeAspect="1"/>
          </p:cNvGraphicFramePr>
          <p:nvPr/>
        </p:nvGraphicFramePr>
        <p:xfrm>
          <a:off x="3503613" y="5013325"/>
          <a:ext cx="6477000" cy="838200"/>
        </p:xfrm>
        <a:graphic>
          <a:graphicData uri="http://schemas.openxmlformats.org/presentationml/2006/ole">
            <mc:AlternateContent xmlns:mc="http://schemas.openxmlformats.org/markup-compatibility/2006">
              <mc:Choice xmlns:v="urn:schemas-microsoft-com:vml" Requires="v">
                <p:oleObj spid="_x0000_s292949" r:id="rId9" imgW="5733360" imgH="698040" progId="Equation.DSMT4">
                  <p:embed/>
                </p:oleObj>
              </mc:Choice>
              <mc:Fallback>
                <p:oleObj r:id="rId9" imgW="5733360" imgH="698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613" y="5013325"/>
                        <a:ext cx="6477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97964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5223"/>
                                        </p:tgtEl>
                                        <p:attrNameLst>
                                          <p:attrName>style.visibility</p:attrName>
                                        </p:attrNameLst>
                                      </p:cBhvr>
                                      <p:to>
                                        <p:strVal val="visible"/>
                                      </p:to>
                                    </p:set>
                                    <p:animEffect transition="in" filter="wipe(up)">
                                      <p:cBhvr>
                                        <p:cTn id="12" dur="2000"/>
                                        <p:tgtEl>
                                          <p:spTgt spid="265223"/>
                                        </p:tgtEl>
                                      </p:cBhvr>
                                    </p:animEffect>
                                  </p:childTnLst>
                                </p:cTn>
                              </p:par>
                            </p:childTnLst>
                          </p:cTn>
                        </p:par>
                        <p:par>
                          <p:cTn id="13" fill="hold" nodeType="afterGroup">
                            <p:stCondLst>
                              <p:cond delay="2000"/>
                            </p:stCondLst>
                            <p:childTnLst>
                              <p:par>
                                <p:cTn id="14" presetID="22" presetClass="entr" presetSubtype="1" fill="hold" nodeType="afterEffect">
                                  <p:stCondLst>
                                    <p:cond delay="0"/>
                                  </p:stCondLst>
                                  <p:childTnLst>
                                    <p:set>
                                      <p:cBhvr>
                                        <p:cTn id="15" dur="1" fill="hold">
                                          <p:stCondLst>
                                            <p:cond delay="0"/>
                                          </p:stCondLst>
                                        </p:cTn>
                                        <p:tgtEl>
                                          <p:spTgt spid="44039"/>
                                        </p:tgtEl>
                                        <p:attrNameLst>
                                          <p:attrName>style.visibility</p:attrName>
                                        </p:attrNameLst>
                                      </p:cBhvr>
                                      <p:to>
                                        <p:strVal val="visible"/>
                                      </p:to>
                                    </p:set>
                                    <p:animEffect transition="in" filter="wipe(up)">
                                      <p:cBhvr>
                                        <p:cTn id="16" dur="2000"/>
                                        <p:tgtEl>
                                          <p:spTgt spid="440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4040"/>
                                        </p:tgtEl>
                                        <p:attrNameLst>
                                          <p:attrName>style.visibility</p:attrName>
                                        </p:attrNameLst>
                                      </p:cBhvr>
                                      <p:to>
                                        <p:strVal val="visible"/>
                                      </p:to>
                                    </p:set>
                                    <p:animEffect transition="in" filter="wipe(up)">
                                      <p:cBhvr>
                                        <p:cTn id="21" dur="20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3"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C47A600C-371A-4087-B94E-16E2F3EF9E68}" type="slidenum">
              <a:rPr lang="zh-CN" altLang="zh-CN" sz="1400">
                <a:solidFill>
                  <a:srgbClr val="000000"/>
                </a:solidFill>
              </a:rPr>
              <a:pPr algn="r">
                <a:buFont typeface="Arial" panose="020B0604020202020204" pitchFamily="34" charset="0"/>
                <a:buNone/>
              </a:pPr>
              <a:t>97</a:t>
            </a:fld>
            <a:endParaRPr lang="zh-CN" altLang="zh-CN" sz="1400">
              <a:solidFill>
                <a:srgbClr val="000000"/>
              </a:solidFill>
            </a:endParaRPr>
          </a:p>
        </p:txBody>
      </p:sp>
      <p:graphicFrame>
        <p:nvGraphicFramePr>
          <p:cNvPr id="2" name="Object 3"/>
          <p:cNvGraphicFramePr>
            <a:graphicFrameLocks noChangeAspect="1"/>
          </p:cNvGraphicFramePr>
          <p:nvPr/>
        </p:nvGraphicFramePr>
        <p:xfrm>
          <a:off x="3363913" y="609600"/>
          <a:ext cx="4381500" cy="966788"/>
        </p:xfrm>
        <a:graphic>
          <a:graphicData uri="http://schemas.openxmlformats.org/presentationml/2006/ole">
            <mc:AlternateContent xmlns:mc="http://schemas.openxmlformats.org/markup-compatibility/2006">
              <mc:Choice xmlns:v="urn:schemas-microsoft-com:vml" Requires="v">
                <p:oleObj spid="_x0000_s293970" r:id="rId3" imgW="3864600" imgH="812160" progId="Equation.DSMT4">
                  <p:embed/>
                </p:oleObj>
              </mc:Choice>
              <mc:Fallback>
                <p:oleObj r:id="rId3" imgW="3864600" imgH="812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3" y="609600"/>
                        <a:ext cx="43815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59" name="Object 4"/>
          <p:cNvGraphicFramePr>
            <a:graphicFrameLocks noChangeAspect="1"/>
          </p:cNvGraphicFramePr>
          <p:nvPr/>
        </p:nvGraphicFramePr>
        <p:xfrm>
          <a:off x="3359150" y="1670050"/>
          <a:ext cx="5003800" cy="966788"/>
        </p:xfrm>
        <a:graphic>
          <a:graphicData uri="http://schemas.openxmlformats.org/presentationml/2006/ole">
            <mc:AlternateContent xmlns:mc="http://schemas.openxmlformats.org/markup-compatibility/2006">
              <mc:Choice xmlns:v="urn:schemas-microsoft-com:vml" Requires="v">
                <p:oleObj spid="_x0000_s293971" r:id="rId5" imgW="4424040" imgH="812160" progId="Equation.DSMT4">
                  <p:embed/>
                </p:oleObj>
              </mc:Choice>
              <mc:Fallback>
                <p:oleObj r:id="rId5" imgW="4424040" imgH="8121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1670050"/>
                        <a:ext cx="50038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5"/>
          <p:cNvGraphicFramePr>
            <a:graphicFrameLocks noChangeAspect="1"/>
          </p:cNvGraphicFramePr>
          <p:nvPr/>
        </p:nvGraphicFramePr>
        <p:xfrm>
          <a:off x="3367089" y="2778126"/>
          <a:ext cx="3952875" cy="866775"/>
        </p:xfrm>
        <a:graphic>
          <a:graphicData uri="http://schemas.openxmlformats.org/presentationml/2006/ole">
            <mc:AlternateContent xmlns:mc="http://schemas.openxmlformats.org/markup-compatibility/2006">
              <mc:Choice xmlns:v="urn:schemas-microsoft-com:vml" Requires="v">
                <p:oleObj spid="_x0000_s293972" name="Equation" r:id="rId7" imgW="3483360" imgH="710640" progId="Equation.DSMT4">
                  <p:embed/>
                </p:oleObj>
              </mc:Choice>
              <mc:Fallback>
                <p:oleObj name="Equation" r:id="rId7" imgW="3483360" imgH="710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7089" y="2778126"/>
                        <a:ext cx="39528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Rectangle 5"/>
          <p:cNvSpPr>
            <a:spLocks noChangeArrowheads="1"/>
          </p:cNvSpPr>
          <p:nvPr/>
        </p:nvSpPr>
        <p:spPr bwMode="auto">
          <a:xfrm>
            <a:off x="1847851" y="871539"/>
            <a:ext cx="165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a:solidFill>
                  <a:srgbClr val="000000"/>
                </a:solidFill>
                <a:latin typeface="Times New Roman" panose="02020603050405020304" pitchFamily="18" charset="0"/>
                <a:sym typeface="Wingdings" panose="05000000000000000000" pitchFamily="2" charset="2"/>
              </a:rPr>
              <a:t>（2）</a:t>
            </a:r>
            <a:r>
              <a:rPr lang="zh-CN" altLang="zh-CN" sz="2000">
                <a:solidFill>
                  <a:srgbClr val="000000"/>
                </a:solidFill>
                <a:latin typeface="Times New Roman" panose="02020603050405020304" pitchFamily="18" charset="0"/>
              </a:rPr>
              <a:t> </a:t>
            </a:r>
            <a:r>
              <a:rPr lang="zh-CN" altLang="zh-CN" sz="2000">
                <a:solidFill>
                  <a:srgbClr val="000000"/>
                </a:solidFill>
                <a:latin typeface="Times New Roman" panose="02020603050405020304" pitchFamily="18" charset="0"/>
                <a:ea typeface="黑体" panose="02010609060101010101" pitchFamily="49" charset="-122"/>
              </a:rPr>
              <a:t> </a:t>
            </a:r>
          </a:p>
        </p:txBody>
      </p:sp>
      <p:sp>
        <p:nvSpPr>
          <p:cNvPr id="45062" name="Rectangle 6"/>
          <p:cNvSpPr>
            <a:spLocks noChangeArrowheads="1"/>
          </p:cNvSpPr>
          <p:nvPr/>
        </p:nvSpPr>
        <p:spPr bwMode="auto">
          <a:xfrm>
            <a:off x="1703388" y="3789363"/>
            <a:ext cx="714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b="1">
                <a:solidFill>
                  <a:srgbClr val="0000CC"/>
                </a:solidFill>
                <a:latin typeface="Times New Roman" panose="02020603050405020304" pitchFamily="18" charset="0"/>
              </a:rPr>
              <a:t>（3） </a:t>
            </a:r>
            <a:r>
              <a:rPr lang="en-US" altLang="zh-CN" b="1">
                <a:solidFill>
                  <a:srgbClr val="0000CC"/>
                </a:solidFill>
                <a:latin typeface="Times New Roman" panose="02020603050405020304" pitchFamily="18" charset="0"/>
              </a:rPr>
              <a:t>the electric field in the region 1</a:t>
            </a:r>
            <a:endParaRPr lang="zh-CN" altLang="zh-CN" b="1">
              <a:solidFill>
                <a:srgbClr val="0000CC"/>
              </a:solidFill>
              <a:latin typeface="Times New Roman" panose="02020603050405020304" pitchFamily="18" charset="0"/>
              <a:ea typeface="幼圆" panose="02010509060101010101" pitchFamily="49" charset="-122"/>
            </a:endParaRPr>
          </a:p>
        </p:txBody>
      </p:sp>
      <p:graphicFrame>
        <p:nvGraphicFramePr>
          <p:cNvPr id="45063" name="Object 8"/>
          <p:cNvGraphicFramePr>
            <a:graphicFrameLocks noChangeAspect="1"/>
          </p:cNvGraphicFramePr>
          <p:nvPr/>
        </p:nvGraphicFramePr>
        <p:xfrm>
          <a:off x="3143251" y="4292600"/>
          <a:ext cx="5959475" cy="1595438"/>
        </p:xfrm>
        <a:graphic>
          <a:graphicData uri="http://schemas.openxmlformats.org/presentationml/2006/ole">
            <mc:AlternateContent xmlns:mc="http://schemas.openxmlformats.org/markup-compatibility/2006">
              <mc:Choice xmlns:v="urn:schemas-microsoft-com:vml" Requires="v">
                <p:oleObj spid="_x0000_s293973" r:id="rId9" imgW="4919760" imgH="1294560" progId="Equation.DSMT4">
                  <p:embed/>
                </p:oleObj>
              </mc:Choice>
              <mc:Fallback>
                <p:oleObj r:id="rId9" imgW="4919760" imgH="12945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3251" y="4292600"/>
                        <a:ext cx="5959475"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89806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wipe(up)">
                                      <p:cBhvr>
                                        <p:cTn id="7" dur="2000"/>
                                        <p:tgtEl>
                                          <p:spTgt spid="45061"/>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2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5059"/>
                                        </p:tgtEl>
                                        <p:attrNameLst>
                                          <p:attrName>style.visibility</p:attrName>
                                        </p:attrNameLst>
                                      </p:cBhvr>
                                      <p:to>
                                        <p:strVal val="visible"/>
                                      </p:to>
                                    </p:set>
                                    <p:animEffect transition="in" filter="wipe(up)">
                                      <p:cBhvr>
                                        <p:cTn id="15" dur="2000"/>
                                        <p:tgtEl>
                                          <p:spTgt spid="4505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45060"/>
                                        </p:tgtEl>
                                        <p:attrNameLst>
                                          <p:attrName>style.visibility</p:attrName>
                                        </p:attrNameLst>
                                      </p:cBhvr>
                                      <p:to>
                                        <p:strVal val="visible"/>
                                      </p:to>
                                    </p:set>
                                    <p:animEffect transition="in" filter="wipe(up)">
                                      <p:cBhvr>
                                        <p:cTn id="20" dur="2000"/>
                                        <p:tgtEl>
                                          <p:spTgt spid="4506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5062"/>
                                        </p:tgtEl>
                                        <p:attrNameLst>
                                          <p:attrName>style.visibility</p:attrName>
                                        </p:attrNameLst>
                                      </p:cBhvr>
                                      <p:to>
                                        <p:strVal val="visible"/>
                                      </p:to>
                                    </p:set>
                                    <p:animEffect transition="in" filter="wipe(up)">
                                      <p:cBhvr>
                                        <p:cTn id="25" dur="2000"/>
                                        <p:tgtEl>
                                          <p:spTgt spid="45062"/>
                                        </p:tgtEl>
                                      </p:cBhvr>
                                    </p:animEffect>
                                  </p:childTnLst>
                                </p:cTn>
                              </p:par>
                            </p:childTnLst>
                          </p:cTn>
                        </p:par>
                        <p:par>
                          <p:cTn id="26" fill="hold" nodeType="afterGroup">
                            <p:stCondLst>
                              <p:cond delay="2000"/>
                            </p:stCondLst>
                            <p:childTnLst>
                              <p:par>
                                <p:cTn id="27" presetID="22" presetClass="entr" presetSubtype="1" fill="hold" nodeType="afterEffect">
                                  <p:stCondLst>
                                    <p:cond delay="0"/>
                                  </p:stCondLst>
                                  <p:childTnLst>
                                    <p:set>
                                      <p:cBhvr>
                                        <p:cTn id="28" dur="1" fill="hold">
                                          <p:stCondLst>
                                            <p:cond delay="0"/>
                                          </p:stCondLst>
                                        </p:cTn>
                                        <p:tgtEl>
                                          <p:spTgt spid="45063"/>
                                        </p:tgtEl>
                                        <p:attrNameLst>
                                          <p:attrName>style.visibility</p:attrName>
                                        </p:attrNameLst>
                                      </p:cBhvr>
                                      <p:to>
                                        <p:strVal val="visible"/>
                                      </p:to>
                                    </p:set>
                                    <p:animEffect transition="in" filter="wipe(up)">
                                      <p:cBhvr>
                                        <p:cTn id="29" dur="30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utoUpdateAnimBg="0"/>
      <p:bldP spid="45062"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灯片编号占位符 2"/>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0626B57E-B71E-4C3C-BE15-4E063B9343D4}" type="slidenum">
              <a:rPr lang="zh-CN" altLang="zh-CN" sz="1400">
                <a:solidFill>
                  <a:srgbClr val="000000"/>
                </a:solidFill>
              </a:rPr>
              <a:pPr algn="r">
                <a:buFont typeface="Arial" panose="020B0604020202020204" pitchFamily="34" charset="0"/>
                <a:buNone/>
              </a:pPr>
              <a:t>98</a:t>
            </a:fld>
            <a:endParaRPr lang="zh-CN" altLang="zh-CN" sz="1400">
              <a:solidFill>
                <a:srgbClr val="000000"/>
              </a:solidFill>
            </a:endParaRPr>
          </a:p>
        </p:txBody>
      </p:sp>
      <p:sp>
        <p:nvSpPr>
          <p:cNvPr id="2" name="Rectangle 2"/>
          <p:cNvSpPr>
            <a:spLocks noChangeArrowheads="1"/>
          </p:cNvSpPr>
          <p:nvPr/>
        </p:nvSpPr>
        <p:spPr bwMode="auto">
          <a:xfrm>
            <a:off x="1990725" y="2781301"/>
            <a:ext cx="1441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zh-CN">
                <a:solidFill>
                  <a:srgbClr val="000000"/>
                </a:solidFill>
                <a:latin typeface="Times New Roman" panose="02020603050405020304" pitchFamily="18" charset="0"/>
              </a:rPr>
              <a:t>（4）</a:t>
            </a:r>
          </a:p>
        </p:txBody>
      </p:sp>
      <p:graphicFrame>
        <p:nvGraphicFramePr>
          <p:cNvPr id="46083" name="Object 4"/>
          <p:cNvGraphicFramePr>
            <a:graphicFrameLocks noChangeAspect="1"/>
          </p:cNvGraphicFramePr>
          <p:nvPr/>
        </p:nvGraphicFramePr>
        <p:xfrm>
          <a:off x="2884488" y="3573463"/>
          <a:ext cx="4538662" cy="569912"/>
        </p:xfrm>
        <a:graphic>
          <a:graphicData uri="http://schemas.openxmlformats.org/presentationml/2006/ole">
            <mc:AlternateContent xmlns:mc="http://schemas.openxmlformats.org/markup-compatibility/2006">
              <mc:Choice xmlns:v="urn:schemas-microsoft-com:vml" Requires="v">
                <p:oleObj spid="_x0000_s295034" r:id="rId3" imgW="3495960" imgH="406080" progId="Equation.DSMT4">
                  <p:embed/>
                </p:oleObj>
              </mc:Choice>
              <mc:Fallback>
                <p:oleObj r:id="rId3" imgW="3495960" imgH="406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4488" y="3573463"/>
                        <a:ext cx="453866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4" name="Rectangle 4"/>
          <p:cNvSpPr>
            <a:spLocks noChangeArrowheads="1"/>
          </p:cNvSpPr>
          <p:nvPr/>
        </p:nvSpPr>
        <p:spPr bwMode="auto">
          <a:xfrm>
            <a:off x="1847850" y="3644901"/>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a:solidFill>
                  <a:srgbClr val="000000"/>
                </a:solidFill>
                <a:latin typeface="楷体_GB2312" pitchFamily="49" charset="-122"/>
              </a:rPr>
              <a:t>so</a:t>
            </a:r>
            <a:r>
              <a:rPr lang="zh-CN" altLang="zh-CN">
                <a:solidFill>
                  <a:srgbClr val="000000"/>
                </a:solidFill>
                <a:latin typeface="楷体_GB2312" pitchFamily="49" charset="-122"/>
              </a:rPr>
              <a:t> </a:t>
            </a:r>
          </a:p>
        </p:txBody>
      </p:sp>
      <p:graphicFrame>
        <p:nvGraphicFramePr>
          <p:cNvPr id="46085" name="Object 6"/>
          <p:cNvGraphicFramePr>
            <a:graphicFrameLocks noChangeAspect="1"/>
          </p:cNvGraphicFramePr>
          <p:nvPr/>
        </p:nvGraphicFramePr>
        <p:xfrm>
          <a:off x="3048000" y="2636838"/>
          <a:ext cx="2184400" cy="862012"/>
        </p:xfrm>
        <a:graphic>
          <a:graphicData uri="http://schemas.openxmlformats.org/presentationml/2006/ole">
            <mc:AlternateContent xmlns:mc="http://schemas.openxmlformats.org/markup-compatibility/2006">
              <mc:Choice xmlns:v="urn:schemas-microsoft-com:vml" Requires="v">
                <p:oleObj spid="_x0000_s295035" name="Equation" r:id="rId5" imgW="1919520" imgH="710640" progId="Equation.DSMT4">
                  <p:embed/>
                </p:oleObj>
              </mc:Choice>
              <mc:Fallback>
                <p:oleObj name="Equation" r:id="rId5" imgW="1919520" imgH="710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636838"/>
                        <a:ext cx="21844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6" name="Object 7"/>
          <p:cNvGraphicFramePr>
            <a:graphicFrameLocks noChangeAspect="1"/>
          </p:cNvGraphicFramePr>
          <p:nvPr/>
        </p:nvGraphicFramePr>
        <p:xfrm>
          <a:off x="2768601" y="5080001"/>
          <a:ext cx="4767263" cy="525463"/>
        </p:xfrm>
        <a:graphic>
          <a:graphicData uri="http://schemas.openxmlformats.org/presentationml/2006/ole">
            <mc:AlternateContent xmlns:mc="http://schemas.openxmlformats.org/markup-compatibility/2006">
              <mc:Choice xmlns:v="urn:schemas-microsoft-com:vml" Requires="v">
                <p:oleObj spid="_x0000_s295036" r:id="rId7" imgW="4093560" imgH="406080" progId="Equation.DSMT4">
                  <p:embed/>
                </p:oleObj>
              </mc:Choice>
              <mc:Fallback>
                <p:oleObj r:id="rId7" imgW="4093560" imgH="4060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8601" y="5080001"/>
                        <a:ext cx="476726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Rectangle 7"/>
          <p:cNvSpPr>
            <a:spLocks noChangeArrowheads="1"/>
          </p:cNvSpPr>
          <p:nvPr/>
        </p:nvSpPr>
        <p:spPr bwMode="auto">
          <a:xfrm>
            <a:off x="1774826" y="836613"/>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a:solidFill>
                  <a:srgbClr val="000000"/>
                </a:solidFill>
                <a:latin typeface="楷体_GB2312" pitchFamily="49" charset="-122"/>
              </a:rPr>
              <a:t>or </a:t>
            </a:r>
            <a:r>
              <a:rPr lang="zh-CN" altLang="zh-CN">
                <a:solidFill>
                  <a:srgbClr val="000000"/>
                </a:solidFill>
                <a:latin typeface="幼圆" panose="02010509060101010101" pitchFamily="49" charset="-122"/>
                <a:ea typeface="幼圆" panose="02010509060101010101" pitchFamily="49" charset="-122"/>
              </a:rPr>
              <a:t> </a:t>
            </a:r>
          </a:p>
        </p:txBody>
      </p:sp>
      <p:graphicFrame>
        <p:nvGraphicFramePr>
          <p:cNvPr id="46088" name="Object 9"/>
          <p:cNvGraphicFramePr>
            <a:graphicFrameLocks noChangeAspect="1"/>
          </p:cNvGraphicFramePr>
          <p:nvPr/>
        </p:nvGraphicFramePr>
        <p:xfrm>
          <a:off x="2566989" y="823914"/>
          <a:ext cx="6135687" cy="504825"/>
        </p:xfrm>
        <a:graphic>
          <a:graphicData uri="http://schemas.openxmlformats.org/presentationml/2006/ole">
            <mc:AlternateContent xmlns:mc="http://schemas.openxmlformats.org/markup-compatibility/2006">
              <mc:Choice xmlns:v="urn:schemas-microsoft-com:vml" Requires="v">
                <p:oleObj spid="_x0000_s295037" r:id="rId9" imgW="5377320" imgH="406080" progId="Equation.DSMT4">
                  <p:embed/>
                </p:oleObj>
              </mc:Choice>
              <mc:Fallback>
                <p:oleObj r:id="rId9" imgW="5377320" imgH="4060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9" y="823914"/>
                        <a:ext cx="61356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9" name="Object 10"/>
          <p:cNvGraphicFramePr>
            <a:graphicFrameLocks noChangeAspect="1"/>
          </p:cNvGraphicFramePr>
          <p:nvPr/>
        </p:nvGraphicFramePr>
        <p:xfrm>
          <a:off x="2524125" y="1482725"/>
          <a:ext cx="7880350" cy="1060450"/>
        </p:xfrm>
        <a:graphic>
          <a:graphicData uri="http://schemas.openxmlformats.org/presentationml/2006/ole">
            <mc:AlternateContent xmlns:mc="http://schemas.openxmlformats.org/markup-compatibility/2006">
              <mc:Choice xmlns:v="urn:schemas-microsoft-com:vml" Requires="v">
                <p:oleObj spid="_x0000_s295038" r:id="rId11" imgW="7055280" imgH="901080" progId="Equation.DSMT4">
                  <p:embed/>
                </p:oleObj>
              </mc:Choice>
              <mc:Fallback>
                <p:oleObj r:id="rId11" imgW="7055280" imgH="901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4125" y="1482725"/>
                        <a:ext cx="788035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0" name="Object 11"/>
          <p:cNvGraphicFramePr>
            <a:graphicFrameLocks noChangeAspect="1"/>
          </p:cNvGraphicFramePr>
          <p:nvPr/>
        </p:nvGraphicFramePr>
        <p:xfrm>
          <a:off x="3822700" y="4384675"/>
          <a:ext cx="4395788" cy="484188"/>
        </p:xfrm>
        <a:graphic>
          <a:graphicData uri="http://schemas.openxmlformats.org/presentationml/2006/ole">
            <mc:AlternateContent xmlns:mc="http://schemas.openxmlformats.org/markup-compatibility/2006">
              <mc:Choice xmlns:v="urn:schemas-microsoft-com:vml" Requires="v">
                <p:oleObj spid="_x0000_s295039" r:id="rId13" imgW="3890160" imgH="380880" progId="Equation.DSMT4">
                  <p:embed/>
                </p:oleObj>
              </mc:Choice>
              <mc:Fallback>
                <p:oleObj r:id="rId13" imgW="3890160" imgH="3808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2700" y="4384675"/>
                        <a:ext cx="43957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32747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6087"/>
                                        </p:tgtEl>
                                        <p:attrNameLst>
                                          <p:attrName>style.visibility</p:attrName>
                                        </p:attrNameLst>
                                      </p:cBhvr>
                                      <p:to>
                                        <p:strVal val="visible"/>
                                      </p:to>
                                    </p:set>
                                    <p:animEffect transition="in" filter="wipe(up)">
                                      <p:cBhvr>
                                        <p:cTn id="7" dur="2000"/>
                                        <p:tgtEl>
                                          <p:spTgt spid="46087"/>
                                        </p:tgtEl>
                                      </p:cBhvr>
                                    </p:animEffect>
                                  </p:childTnLst>
                                </p:cTn>
                              </p:par>
                              <p:par>
                                <p:cTn id="8" presetID="22" presetClass="entr" presetSubtype="1" fill="hold" nodeType="withEffect">
                                  <p:stCondLst>
                                    <p:cond delay="0"/>
                                  </p:stCondLst>
                                  <p:childTnLst>
                                    <p:set>
                                      <p:cBhvr>
                                        <p:cTn id="9" dur="1" fill="hold">
                                          <p:stCondLst>
                                            <p:cond delay="0"/>
                                          </p:stCondLst>
                                        </p:cTn>
                                        <p:tgtEl>
                                          <p:spTgt spid="46088"/>
                                        </p:tgtEl>
                                        <p:attrNameLst>
                                          <p:attrName>style.visibility</p:attrName>
                                        </p:attrNameLst>
                                      </p:cBhvr>
                                      <p:to>
                                        <p:strVal val="visible"/>
                                      </p:to>
                                    </p:set>
                                    <p:animEffect transition="in" filter="wipe(up)">
                                      <p:cBhvr>
                                        <p:cTn id="10" dur="2000"/>
                                        <p:tgtEl>
                                          <p:spTgt spid="4608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6089"/>
                                        </p:tgtEl>
                                        <p:attrNameLst>
                                          <p:attrName>style.visibility</p:attrName>
                                        </p:attrNameLst>
                                      </p:cBhvr>
                                      <p:to>
                                        <p:strVal val="visible"/>
                                      </p:to>
                                    </p:set>
                                    <p:animEffect transition="in" filter="wipe(up)">
                                      <p:cBhvr>
                                        <p:cTn id="15" dur="2000"/>
                                        <p:tgtEl>
                                          <p:spTgt spid="460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2000"/>
                                        <p:tgtEl>
                                          <p:spTgt spid="2"/>
                                        </p:tgtEl>
                                      </p:cBhvr>
                                    </p:animEffect>
                                  </p:childTnLst>
                                </p:cTn>
                              </p:par>
                            </p:childTnLst>
                          </p:cTn>
                        </p:par>
                        <p:par>
                          <p:cTn id="21" fill="hold" nodeType="afterGroup">
                            <p:stCondLst>
                              <p:cond delay="2000"/>
                            </p:stCondLst>
                            <p:childTnLst>
                              <p:par>
                                <p:cTn id="22" presetID="22" presetClass="entr" presetSubtype="1" fill="hold" nodeType="afterEffect">
                                  <p:stCondLst>
                                    <p:cond delay="0"/>
                                  </p:stCondLst>
                                  <p:childTnLst>
                                    <p:set>
                                      <p:cBhvr>
                                        <p:cTn id="23" dur="1" fill="hold">
                                          <p:stCondLst>
                                            <p:cond delay="0"/>
                                          </p:stCondLst>
                                        </p:cTn>
                                        <p:tgtEl>
                                          <p:spTgt spid="46085"/>
                                        </p:tgtEl>
                                        <p:attrNameLst>
                                          <p:attrName>style.visibility</p:attrName>
                                        </p:attrNameLst>
                                      </p:cBhvr>
                                      <p:to>
                                        <p:strVal val="visible"/>
                                      </p:to>
                                    </p:set>
                                    <p:animEffect transition="in" filter="wipe(up)">
                                      <p:cBhvr>
                                        <p:cTn id="24" dur="2000"/>
                                        <p:tgtEl>
                                          <p:spTgt spid="460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6084"/>
                                        </p:tgtEl>
                                        <p:attrNameLst>
                                          <p:attrName>style.visibility</p:attrName>
                                        </p:attrNameLst>
                                      </p:cBhvr>
                                      <p:to>
                                        <p:strVal val="visible"/>
                                      </p:to>
                                    </p:set>
                                    <p:animEffect transition="in" filter="wipe(up)">
                                      <p:cBhvr>
                                        <p:cTn id="29" dur="2000"/>
                                        <p:tgtEl>
                                          <p:spTgt spid="46084"/>
                                        </p:tgtEl>
                                      </p:cBhvr>
                                    </p:animEffect>
                                  </p:childTnLst>
                                </p:cTn>
                              </p:par>
                            </p:childTnLst>
                          </p:cTn>
                        </p:par>
                        <p:par>
                          <p:cTn id="30" fill="hold" nodeType="afterGroup">
                            <p:stCondLst>
                              <p:cond delay="2000"/>
                            </p:stCondLst>
                            <p:childTnLst>
                              <p:par>
                                <p:cTn id="31" presetID="22" presetClass="entr" presetSubtype="1" fill="hold" nodeType="afterEffect">
                                  <p:stCondLst>
                                    <p:cond delay="0"/>
                                  </p:stCondLst>
                                  <p:childTnLst>
                                    <p:set>
                                      <p:cBhvr>
                                        <p:cTn id="32" dur="1" fill="hold">
                                          <p:stCondLst>
                                            <p:cond delay="0"/>
                                          </p:stCondLst>
                                        </p:cTn>
                                        <p:tgtEl>
                                          <p:spTgt spid="46083"/>
                                        </p:tgtEl>
                                        <p:attrNameLst>
                                          <p:attrName>style.visibility</p:attrName>
                                        </p:attrNameLst>
                                      </p:cBhvr>
                                      <p:to>
                                        <p:strVal val="visible"/>
                                      </p:to>
                                    </p:set>
                                    <p:animEffect transition="in" filter="wipe(up)">
                                      <p:cBhvr>
                                        <p:cTn id="33" dur="2000"/>
                                        <p:tgtEl>
                                          <p:spTgt spid="46083"/>
                                        </p:tgtEl>
                                      </p:cBhvr>
                                    </p:animEffect>
                                  </p:childTnLst>
                                </p:cTn>
                              </p:par>
                            </p:childTnLst>
                          </p:cTn>
                        </p:par>
                        <p:par>
                          <p:cTn id="34" fill="hold" nodeType="afterGroup">
                            <p:stCondLst>
                              <p:cond delay="4000"/>
                            </p:stCondLst>
                            <p:childTnLst>
                              <p:par>
                                <p:cTn id="35" presetID="22" presetClass="entr" presetSubtype="1" fill="hold" nodeType="afterEffect">
                                  <p:stCondLst>
                                    <p:cond delay="0"/>
                                  </p:stCondLst>
                                  <p:childTnLst>
                                    <p:set>
                                      <p:cBhvr>
                                        <p:cTn id="36" dur="1" fill="hold">
                                          <p:stCondLst>
                                            <p:cond delay="0"/>
                                          </p:stCondLst>
                                        </p:cTn>
                                        <p:tgtEl>
                                          <p:spTgt spid="46090"/>
                                        </p:tgtEl>
                                        <p:attrNameLst>
                                          <p:attrName>style.visibility</p:attrName>
                                        </p:attrNameLst>
                                      </p:cBhvr>
                                      <p:to>
                                        <p:strVal val="visible"/>
                                      </p:to>
                                    </p:set>
                                    <p:animEffect transition="in" filter="wipe(up)">
                                      <p:cBhvr>
                                        <p:cTn id="37" dur="2000"/>
                                        <p:tgtEl>
                                          <p:spTgt spid="460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46086"/>
                                        </p:tgtEl>
                                        <p:attrNameLst>
                                          <p:attrName>style.visibility</p:attrName>
                                        </p:attrNameLst>
                                      </p:cBhvr>
                                      <p:to>
                                        <p:strVal val="visible"/>
                                      </p:to>
                                    </p:set>
                                    <p:animEffect transition="in" filter="wipe(up)">
                                      <p:cBhvr>
                                        <p:cTn id="42"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6084" grpId="0" autoUpdateAnimBg="0"/>
      <p:bldP spid="46087"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灯片编号占位符 5"/>
          <p:cNvSpPr txBox="1">
            <a:spLocks noGrp="1"/>
          </p:cNvSpPr>
          <p:nvPr/>
        </p:nvSpPr>
        <p:spPr bwMode="auto">
          <a:xfrm>
            <a:off x="9480550" y="1"/>
            <a:ext cx="10541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buFont typeface="Arial" panose="020B0604020202020204" pitchFamily="34" charset="0"/>
              <a:buNone/>
            </a:pPr>
            <a:fld id="{740A5D91-4AFC-4FC7-A0B7-CF01860B4881}" type="slidenum">
              <a:rPr lang="zh-CN" altLang="zh-CN" sz="1400">
                <a:solidFill>
                  <a:srgbClr val="000000"/>
                </a:solidFill>
              </a:rPr>
              <a:pPr algn="r">
                <a:buFont typeface="Arial" panose="020B0604020202020204" pitchFamily="34" charset="0"/>
                <a:buNone/>
              </a:pPr>
              <a:t>99</a:t>
            </a:fld>
            <a:endParaRPr lang="zh-CN" altLang="zh-CN" sz="1400">
              <a:solidFill>
                <a:srgbClr val="000000"/>
              </a:solidFill>
            </a:endParaRPr>
          </a:p>
        </p:txBody>
      </p:sp>
      <p:sp>
        <p:nvSpPr>
          <p:cNvPr id="286723" name="Text Box 2"/>
          <p:cNvSpPr txBox="1">
            <a:spLocks noChangeArrowheads="1"/>
          </p:cNvSpPr>
          <p:nvPr/>
        </p:nvSpPr>
        <p:spPr bwMode="auto">
          <a:xfrm>
            <a:off x="1774825" y="895351"/>
            <a:ext cx="8713788" cy="5286375"/>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l"/>
            </a:pPr>
            <a:r>
              <a:rPr lang="en-US" altLang="zh-CN">
                <a:solidFill>
                  <a:srgbClr val="000000"/>
                </a:solidFill>
                <a:latin typeface="Times New Roman" panose="02020603050405020304" pitchFamily="18" charset="0"/>
              </a:rPr>
              <a:t>In the space of incidence wave there are incidence wave and reflected wave , only transmitted wave  in the transmitted space</a:t>
            </a:r>
            <a:endParaRPr lang="zh-CN" altLang="zh-CN">
              <a:solidFill>
                <a:srgbClr val="000000"/>
              </a:solidFill>
              <a:latin typeface="Times New Roman" panose="02020603050405020304" pitchFamily="18" charset="0"/>
            </a:endParaRPr>
          </a:p>
          <a:p>
            <a:pPr>
              <a:spcBef>
                <a:spcPct val="50000"/>
              </a:spcBef>
              <a:buFont typeface="Wingdings" panose="05000000000000000000" pitchFamily="2" charset="2"/>
              <a:buChar char="l"/>
            </a:pPr>
            <a:r>
              <a:rPr lang="en-US" altLang="zh-CN">
                <a:solidFill>
                  <a:srgbClr val="0000CC"/>
                </a:solidFill>
                <a:latin typeface="Times New Roman" panose="02020603050405020304" pitchFamily="18" charset="0"/>
              </a:rPr>
              <a:t>The direction of incidence</a:t>
            </a:r>
            <a:r>
              <a:rPr lang="zh-CN" altLang="en-US">
                <a:solidFill>
                  <a:srgbClr val="0000CC"/>
                </a:solidFill>
                <a:latin typeface="Times New Roman" panose="02020603050405020304" pitchFamily="18" charset="0"/>
              </a:rPr>
              <a:t>、</a:t>
            </a:r>
            <a:r>
              <a:rPr lang="en-US" altLang="zh-CN">
                <a:solidFill>
                  <a:srgbClr val="0000CC"/>
                </a:solidFill>
                <a:latin typeface="Times New Roman" panose="02020603050405020304" pitchFamily="18" charset="0"/>
              </a:rPr>
              <a:t>reflected and transmitted  wave both in the  normal direction of  the interface.</a:t>
            </a:r>
          </a:p>
          <a:p>
            <a:pPr>
              <a:spcBef>
                <a:spcPct val="50000"/>
              </a:spcBef>
              <a:buFont typeface="Wingdings" panose="05000000000000000000" pitchFamily="2" charset="2"/>
              <a:buChar char="l"/>
            </a:pPr>
            <a:r>
              <a:rPr lang="en-US" altLang="zh-CN">
                <a:solidFill>
                  <a:srgbClr val="000000"/>
                </a:solidFill>
                <a:latin typeface="Times New Roman" panose="02020603050405020304" pitchFamily="18" charset="0"/>
              </a:rPr>
              <a:t>The direction of electromagnetic field of incidence</a:t>
            </a:r>
            <a:r>
              <a:rPr lang="zh-CN" altLang="en-US">
                <a:solidFill>
                  <a:srgbClr val="000000"/>
                </a:solidFill>
                <a:latin typeface="Times New Roman" panose="02020603050405020304" pitchFamily="18" charset="0"/>
              </a:rPr>
              <a:t>、</a:t>
            </a:r>
            <a:r>
              <a:rPr lang="en-US" altLang="zh-CN">
                <a:solidFill>
                  <a:srgbClr val="000000"/>
                </a:solidFill>
                <a:latin typeface="Times New Roman" panose="02020603050405020304" pitchFamily="18" charset="0"/>
              </a:rPr>
              <a:t>reflected and transmitted wave both in the same coordinate axis direction.</a:t>
            </a:r>
            <a:endParaRPr lang="zh-CN" altLang="zh-CN">
              <a:solidFill>
                <a:srgbClr val="000000"/>
              </a:solidFill>
              <a:latin typeface="Times New Roman" panose="02020603050405020304" pitchFamily="18" charset="0"/>
            </a:endParaRPr>
          </a:p>
          <a:p>
            <a:pPr>
              <a:spcBef>
                <a:spcPct val="50000"/>
              </a:spcBef>
              <a:buFont typeface="Wingdings" panose="05000000000000000000" pitchFamily="2" charset="2"/>
              <a:buChar char="l"/>
            </a:pPr>
            <a:r>
              <a:rPr lang="en-US" altLang="zh-CN" b="1">
                <a:solidFill>
                  <a:srgbClr val="0000CC"/>
                </a:solidFill>
                <a:latin typeface="Times New Roman" panose="02020603050405020304" pitchFamily="18" charset="0"/>
              </a:rPr>
              <a:t>Incidence, reflection and transmission wave respectively satisfy the propagation rules in a single dielectric space.</a:t>
            </a:r>
          </a:p>
          <a:p>
            <a:pPr>
              <a:spcBef>
                <a:spcPct val="50000"/>
              </a:spcBef>
              <a:buFont typeface="Wingdings" panose="05000000000000000000" pitchFamily="2" charset="2"/>
              <a:buChar char="l"/>
            </a:pPr>
            <a:r>
              <a:rPr lang="en-US" altLang="zh-CN">
                <a:solidFill>
                  <a:srgbClr val="000000"/>
                </a:solidFill>
                <a:latin typeface="Times New Roman" panose="02020603050405020304" pitchFamily="18" charset="0"/>
              </a:rPr>
              <a:t>Related concepts and physical quantities</a:t>
            </a:r>
            <a:r>
              <a:rPr lang="zh-CN" altLang="zh-CN">
                <a:solidFill>
                  <a:srgbClr val="000000"/>
                </a:solidFill>
                <a:latin typeface="Times New Roman" panose="02020603050405020304" pitchFamily="18" charset="0"/>
              </a:rPr>
              <a:t>：</a:t>
            </a:r>
          </a:p>
          <a:p>
            <a:pPr>
              <a:spcBef>
                <a:spcPct val="20000"/>
              </a:spcBef>
            </a:pPr>
            <a:r>
              <a:rPr lang="zh-CN" altLang="zh-CN">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Travelling wave </a:t>
            </a:r>
            <a:r>
              <a:rPr lang="zh-CN" altLang="en-US">
                <a:solidFill>
                  <a:srgbClr val="000000"/>
                </a:solidFill>
                <a:latin typeface="Times New Roman" panose="02020603050405020304" pitchFamily="18" charset="0"/>
              </a:rPr>
              <a:t>、</a:t>
            </a:r>
            <a:r>
              <a:rPr lang="en-US" altLang="zh-CN">
                <a:solidFill>
                  <a:srgbClr val="000000"/>
                </a:solidFill>
                <a:latin typeface="Times New Roman" panose="02020603050405020304" pitchFamily="18" charset="0"/>
              </a:rPr>
              <a:t>standing wave </a:t>
            </a:r>
            <a:r>
              <a:rPr lang="zh-CN" altLang="en-US">
                <a:solidFill>
                  <a:srgbClr val="000000"/>
                </a:solidFill>
                <a:latin typeface="Times New Roman" panose="02020603050405020304" pitchFamily="18" charset="0"/>
              </a:rPr>
              <a:t>、</a:t>
            </a:r>
            <a:r>
              <a:rPr lang="en-US" altLang="zh-CN">
                <a:solidFill>
                  <a:srgbClr val="000000"/>
                </a:solidFill>
                <a:latin typeface="Times New Roman" panose="02020603050405020304" pitchFamily="18" charset="0"/>
              </a:rPr>
              <a:t>travelling-standing wave, reflection coefficient </a:t>
            </a:r>
            <a:r>
              <a:rPr lang="zh-CN" altLang="en-US">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transmission coefficient, standing wave coefficient (SWR),  antinodes,  node,  light dense medium,  light thinner medium</a:t>
            </a:r>
            <a:endParaRPr lang="zh-CN" altLang="zh-CN">
              <a:solidFill>
                <a:srgbClr val="000000"/>
              </a:solidFill>
              <a:latin typeface="Times New Roman" panose="02020603050405020304" pitchFamily="18" charset="0"/>
            </a:endParaRPr>
          </a:p>
          <a:p>
            <a:pPr>
              <a:spcBef>
                <a:spcPct val="20000"/>
              </a:spcBef>
            </a:pPr>
            <a:r>
              <a:rPr lang="en-US" altLang="zh-CN" b="1">
                <a:solidFill>
                  <a:srgbClr val="0000CC"/>
                </a:solidFill>
                <a:latin typeface="Times New Roman" panose="02020603050405020304" pitchFamily="18" charset="0"/>
              </a:rPr>
              <a:t>Key points for  the problem solving method:</a:t>
            </a:r>
            <a:endParaRPr lang="zh-CN" altLang="zh-CN" b="1">
              <a:solidFill>
                <a:srgbClr val="0000CC"/>
              </a:solidFill>
              <a:latin typeface="Times New Roman" panose="02020603050405020304" pitchFamily="18" charset="0"/>
            </a:endParaRPr>
          </a:p>
          <a:p>
            <a:pPr lvl="1">
              <a:spcBef>
                <a:spcPct val="20000"/>
              </a:spcBef>
              <a:buFont typeface="Wingdings" panose="05000000000000000000" pitchFamily="2" charset="2"/>
              <a:buChar char="ü"/>
            </a:pPr>
            <a:r>
              <a:rPr lang="zh-CN" altLang="zh-CN">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Basis on the incidence wave, written expressions of reflected wave and transmitted wave respectively. Then analysis and discuss the related total wave.</a:t>
            </a:r>
          </a:p>
          <a:p>
            <a:pPr lvl="1">
              <a:spcBef>
                <a:spcPct val="20000"/>
              </a:spcBef>
              <a:buFont typeface="Wingdings" panose="05000000000000000000" pitchFamily="2" charset="2"/>
              <a:buChar char="ü"/>
            </a:pPr>
            <a:r>
              <a:rPr lang="zh-CN" altLang="zh-CN">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According to the definition and the law to work out  the  physical quantities.</a:t>
            </a:r>
            <a:endParaRPr lang="zh-CN" altLang="zh-CN">
              <a:solidFill>
                <a:srgbClr val="000000"/>
              </a:solidFill>
              <a:latin typeface="Times New Roman" panose="02020603050405020304" pitchFamily="18" charset="0"/>
            </a:endParaRPr>
          </a:p>
        </p:txBody>
      </p:sp>
      <p:graphicFrame>
        <p:nvGraphicFramePr>
          <p:cNvPr id="286724" name="Object 4"/>
          <p:cNvGraphicFramePr>
            <a:graphicFrameLocks noChangeAspect="1"/>
          </p:cNvGraphicFramePr>
          <p:nvPr/>
        </p:nvGraphicFramePr>
        <p:xfrm>
          <a:off x="5580063" y="4437063"/>
          <a:ext cx="114300" cy="215900"/>
        </p:xfrm>
        <a:graphic>
          <a:graphicData uri="http://schemas.openxmlformats.org/presentationml/2006/ole">
            <mc:AlternateContent xmlns:mc="http://schemas.openxmlformats.org/markup-compatibility/2006">
              <mc:Choice xmlns:v="urn:schemas-microsoft-com:vml" Requires="v">
                <p:oleObj spid="_x0000_s295958" r:id="rId3" imgW="114300" imgH="215900" progId="Equation.3">
                  <p:embed/>
                </p:oleObj>
              </mc:Choice>
              <mc:Fallback>
                <p:oleObj r:id="rId3" imgW="1143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443706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27" name="Rectangle 7"/>
          <p:cNvSpPr>
            <a:spLocks noRot="1" noChangeArrowheads="1"/>
          </p:cNvSpPr>
          <p:nvPr/>
        </p:nvSpPr>
        <p:spPr bwMode="auto">
          <a:xfrm>
            <a:off x="3143250" y="115888"/>
            <a:ext cx="5976938"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4800" b="1">
                <a:solidFill>
                  <a:srgbClr val="800000"/>
                </a:solidFill>
              </a:rPr>
              <a:t>Summary</a:t>
            </a:r>
          </a:p>
        </p:txBody>
      </p:sp>
    </p:spTree>
    <p:extLst>
      <p:ext uri="{BB962C8B-B14F-4D97-AF65-F5344CB8AC3E}">
        <p14:creationId xmlns:p14="http://schemas.microsoft.com/office/powerpoint/2010/main" val="812977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animEffect transition="in" filter="blinds(horizontal)">
                                      <p:cBhvr>
                                        <p:cTn id="7" dur="500"/>
                                        <p:tgtEl>
                                          <p:spTgt spid="286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6723">
                                            <p:txEl>
                                              <p:pRg st="1" end="1"/>
                                            </p:txEl>
                                          </p:spTgt>
                                        </p:tgtEl>
                                        <p:attrNameLst>
                                          <p:attrName>style.visibility</p:attrName>
                                        </p:attrNameLst>
                                      </p:cBhvr>
                                      <p:to>
                                        <p:strVal val="visible"/>
                                      </p:to>
                                    </p:set>
                                    <p:animEffect transition="in" filter="blinds(horizontal)">
                                      <p:cBhvr>
                                        <p:cTn id="12" dur="500"/>
                                        <p:tgtEl>
                                          <p:spTgt spid="286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86723">
                                            <p:txEl>
                                              <p:pRg st="2" end="2"/>
                                            </p:txEl>
                                          </p:spTgt>
                                        </p:tgtEl>
                                        <p:attrNameLst>
                                          <p:attrName>style.visibility</p:attrName>
                                        </p:attrNameLst>
                                      </p:cBhvr>
                                      <p:to>
                                        <p:strVal val="visible"/>
                                      </p:to>
                                    </p:set>
                                    <p:animEffect transition="in" filter="blinds(horizontal)">
                                      <p:cBhvr>
                                        <p:cTn id="17" dur="500"/>
                                        <p:tgtEl>
                                          <p:spTgt spid="286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86723">
                                            <p:txEl>
                                              <p:pRg st="3" end="3"/>
                                            </p:txEl>
                                          </p:spTgt>
                                        </p:tgtEl>
                                        <p:attrNameLst>
                                          <p:attrName>style.visibility</p:attrName>
                                        </p:attrNameLst>
                                      </p:cBhvr>
                                      <p:to>
                                        <p:strVal val="visible"/>
                                      </p:to>
                                    </p:set>
                                    <p:animEffect transition="in" filter="blinds(horizontal)">
                                      <p:cBhvr>
                                        <p:cTn id="22" dur="500"/>
                                        <p:tgtEl>
                                          <p:spTgt spid="286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86723">
                                            <p:txEl>
                                              <p:pRg st="4" end="4"/>
                                            </p:txEl>
                                          </p:spTgt>
                                        </p:tgtEl>
                                        <p:attrNameLst>
                                          <p:attrName>style.visibility</p:attrName>
                                        </p:attrNameLst>
                                      </p:cBhvr>
                                      <p:to>
                                        <p:strVal val="visible"/>
                                      </p:to>
                                    </p:set>
                                    <p:animEffect transition="in" filter="blinds(horizontal)">
                                      <p:cBhvr>
                                        <p:cTn id="27" dur="500"/>
                                        <p:tgtEl>
                                          <p:spTgt spid="286723">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86723">
                                            <p:txEl>
                                              <p:pRg st="5" end="5"/>
                                            </p:txEl>
                                          </p:spTgt>
                                        </p:tgtEl>
                                        <p:attrNameLst>
                                          <p:attrName>style.visibility</p:attrName>
                                        </p:attrNameLst>
                                      </p:cBhvr>
                                      <p:to>
                                        <p:strVal val="visible"/>
                                      </p:to>
                                    </p:set>
                                    <p:animEffect transition="in" filter="blinds(horizontal)">
                                      <p:cBhvr>
                                        <p:cTn id="30" dur="500"/>
                                        <p:tgtEl>
                                          <p:spTgt spid="286723">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86723">
                                            <p:txEl>
                                              <p:pRg st="6" end="6"/>
                                            </p:txEl>
                                          </p:spTgt>
                                        </p:tgtEl>
                                        <p:attrNameLst>
                                          <p:attrName>style.visibility</p:attrName>
                                        </p:attrNameLst>
                                      </p:cBhvr>
                                      <p:to>
                                        <p:strVal val="visible"/>
                                      </p:to>
                                    </p:set>
                                    <p:animEffect transition="in" filter="blinds(horizontal)">
                                      <p:cBhvr>
                                        <p:cTn id="35" dur="500"/>
                                        <p:tgtEl>
                                          <p:spTgt spid="286723">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86723">
                                            <p:txEl>
                                              <p:pRg st="7" end="7"/>
                                            </p:txEl>
                                          </p:spTgt>
                                        </p:tgtEl>
                                        <p:attrNameLst>
                                          <p:attrName>style.visibility</p:attrName>
                                        </p:attrNameLst>
                                      </p:cBhvr>
                                      <p:to>
                                        <p:strVal val="visible"/>
                                      </p:to>
                                    </p:set>
                                    <p:animEffect transition="in" filter="blinds(horizontal)">
                                      <p:cBhvr>
                                        <p:cTn id="40" dur="500"/>
                                        <p:tgtEl>
                                          <p:spTgt spid="286723">
                                            <p:txEl>
                                              <p:pRg st="7" end="7"/>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286723">
                                            <p:txEl>
                                              <p:pRg st="8" end="8"/>
                                            </p:txEl>
                                          </p:spTgt>
                                        </p:tgtEl>
                                        <p:attrNameLst>
                                          <p:attrName>style.visibility</p:attrName>
                                        </p:attrNameLst>
                                      </p:cBhvr>
                                      <p:to>
                                        <p:strVal val="visible"/>
                                      </p:to>
                                    </p:set>
                                    <p:animEffect transition="in" filter="blinds(horizontal)">
                                      <p:cBhvr>
                                        <p:cTn id="45" dur="500"/>
                                        <p:tgtEl>
                                          <p:spTgt spid="286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1115</TotalTime>
  <Words>6012</Words>
  <Application>Microsoft Office PowerPoint</Application>
  <PresentationFormat>宽屏</PresentationFormat>
  <Paragraphs>992</Paragraphs>
  <Slides>100</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7</vt:i4>
      </vt:variant>
      <vt:variant>
        <vt:lpstr>幻灯片标题</vt:lpstr>
      </vt:variant>
      <vt:variant>
        <vt:i4>100</vt:i4>
      </vt:variant>
    </vt:vector>
  </HeadingPairs>
  <TitlesOfParts>
    <vt:vector size="120" baseType="lpstr">
      <vt:lpstr>黑体</vt:lpstr>
      <vt:lpstr>楷体_GB2312</vt:lpstr>
      <vt:lpstr>宋体</vt:lpstr>
      <vt:lpstr>幼圆</vt:lpstr>
      <vt:lpstr>Arial</vt:lpstr>
      <vt:lpstr>Calibri</vt:lpstr>
      <vt:lpstr>Century Gothic</vt:lpstr>
      <vt:lpstr>Symbol</vt:lpstr>
      <vt:lpstr>Tahoma</vt:lpstr>
      <vt:lpstr>Times New Roman</vt:lpstr>
      <vt:lpstr>Wingdings</vt:lpstr>
      <vt:lpstr>Wingdings 3</vt:lpstr>
      <vt:lpstr>丝状</vt:lpstr>
      <vt:lpstr>Equation</vt:lpstr>
      <vt:lpstr>剪辑</vt:lpstr>
      <vt:lpstr>公式</vt:lpstr>
      <vt:lpstr>Picture</vt:lpstr>
      <vt:lpstr>图片</vt:lpstr>
      <vt:lpstr>MathType 6.0 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8.1.2   polarization of electromagnetic wave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Homework</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lwq</dc:creator>
  <cp:lastModifiedBy>骆 无穷</cp:lastModifiedBy>
  <cp:revision>38</cp:revision>
  <dcterms:created xsi:type="dcterms:W3CDTF">2019-03-21T03:59:03Z</dcterms:created>
  <dcterms:modified xsi:type="dcterms:W3CDTF">2020-05-11T07:25:56Z</dcterms:modified>
</cp:coreProperties>
</file>